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6" r:id="rId3"/>
    <p:sldId id="285" r:id="rId4"/>
    <p:sldId id="257" r:id="rId5"/>
    <p:sldId id="288" r:id="rId6"/>
    <p:sldId id="289" r:id="rId7"/>
    <p:sldId id="284" r:id="rId8"/>
    <p:sldId id="286" r:id="rId9"/>
    <p:sldId id="259" r:id="rId10"/>
    <p:sldId id="260" r:id="rId11"/>
    <p:sldId id="261" r:id="rId12"/>
    <p:sldId id="262" r:id="rId13"/>
    <p:sldId id="263" r:id="rId14"/>
    <p:sldId id="264" r:id="rId15"/>
    <p:sldId id="258" r:id="rId16"/>
    <p:sldId id="265" r:id="rId17"/>
    <p:sldId id="273" r:id="rId18"/>
    <p:sldId id="274" r:id="rId19"/>
    <p:sldId id="275" r:id="rId20"/>
    <p:sldId id="276" r:id="rId21"/>
    <p:sldId id="277" r:id="rId22"/>
    <p:sldId id="278" r:id="rId23"/>
    <p:sldId id="293" r:id="rId24"/>
    <p:sldId id="294" r:id="rId25"/>
    <p:sldId id="295" r:id="rId26"/>
    <p:sldId id="280" r:id="rId27"/>
    <p:sldId id="292" r:id="rId28"/>
    <p:sldId id="281" r:id="rId29"/>
    <p:sldId id="290" r:id="rId30"/>
    <p:sldId id="291" r:id="rId31"/>
    <p:sldId id="282" r:id="rId32"/>
    <p:sldId id="283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95" d="100"/>
          <a:sy n="95" d="100"/>
        </p:scale>
        <p:origin x="-4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A37EC42-333C-4B82-92B3-30DDD7FC5D31}" type="datetimeFigureOut">
              <a:rPr lang="zh-TW" altLang="en-US" smtClean="0"/>
              <a:pPr/>
              <a:t>2019/8/13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7F14574-C8FB-4DB6-B1B0-F86C7F2808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38450;&#34907;&#39381;&#39387;%20&#25552;&#21069;&#30340;&#21895;&#21485;&#31034;&#35686;&#65292;&#21487;&#20197;&#28858;&#20320;&#25105;&#22686;&#21152;&#21453;&#25033;&#26178;&#38291;.mp4" TargetMode="External"/><Relationship Id="rId2" Type="http://schemas.openxmlformats.org/officeDocument/2006/relationships/hyperlink" Target="&#38450;&#34907;&#39381;&#39387;%20&#26377;&#27231;&#26371;&#21487;&#20197;&#36991;&#38283;&#34892;&#20154;&#19977;&#23542;&#65292;&#23588;&#20854;&#26159;&#24819;&#27529;&#24773;der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11-&#34892;&#32147;&#20132;&#23700;&#36335;&#21475;&#30340;&#23433;&#20840;&#31574;&#30053;.flv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37202;&#39381;&#19977;&#38587;&#23459;&#23566;/&#21490;&#19978;&#26368;&#38663;&#25788;&#30340;&#25298;&#37202;&#39381;&#24291;&#21578;%20-%20&#36899;&#37782;&#21453;&#25033;.mp4" TargetMode="External"/><Relationship Id="rId2" Type="http://schemas.openxmlformats.org/officeDocument/2006/relationships/hyperlink" Target="&#37202;&#39381;&#19977;&#38587;&#23459;&#23566;/&#27888;&#22283;&#23459;&#23566;&#37202;&#39381;&#24291;&#21578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37202;&#39381;&#19977;&#38587;&#23459;&#23566;/&#36319;&#20320;&#19968;&#36649;&#23376;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&#36215;&#27493;&#21069;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20107;&#25925;&#19968;&#30636;&#38291;&#65306;&#27231;&#36554;&#35722;&#25563;&#36554;&#36947;&#31687;.wmv" TargetMode="External"/><Relationship Id="rId2" Type="http://schemas.openxmlformats.org/officeDocument/2006/relationships/hyperlink" Target="&#20107;&#25925;&#19968;&#30636;&#38291;&#65306;&#27231;&#36554;&#36949;&#35215;&#31687;.wm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2823;&#22411;&#36554;.mp4" TargetMode="External"/><Relationship Id="rId2" Type="http://schemas.openxmlformats.org/officeDocument/2006/relationships/hyperlink" Target="09-&#22823;&#22411;&#36554;&#30340;&#29305;&#24615;.flv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桃園市政府警察局交通警察大隊</a:t>
            </a:r>
            <a:r>
              <a:rPr lang="en-US" altLang="zh-TW" dirty="0" smtClean="0"/>
              <a:t>	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交通安全宣導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分隊長 王詩泓</a:t>
            </a:r>
            <a:r>
              <a:rPr lang="en-US" altLang="zh-TW" dirty="0" smtClean="0"/>
              <a:t>(</a:t>
            </a:r>
            <a:r>
              <a:rPr lang="zh-TW" altLang="en-US" dirty="0" smtClean="0"/>
              <a:t>不倒熊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26" name="Picture 2" descr="交通警察大隊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86738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V220072647\桌面\102-9-25社會局宣導\停讓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28775"/>
            <a:ext cx="78359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971600" y="836712"/>
            <a:ext cx="3168352" cy="76944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設置規則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58,177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  <a:endParaRPr kumimoji="0" lang="en-US" altLang="zh-TW" sz="2200" b="1" dirty="0">
              <a:solidFill>
                <a:schemeClr val="bg1"/>
              </a:solidFill>
              <a:latin typeface="標楷體" pitchFamily="65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(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停車觀察安全再開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)</a:t>
            </a:r>
            <a:endParaRPr kumimoji="0" lang="zh-TW" altLang="en-US" sz="2200" b="1" dirty="0">
              <a:solidFill>
                <a:schemeClr val="bg1"/>
              </a:solidFill>
              <a:latin typeface="標楷體" pitchFamily="65" charset="-120"/>
            </a:endParaRPr>
          </a:p>
        </p:txBody>
      </p:sp>
      <p:pic>
        <p:nvPicPr>
          <p:cNvPr id="50182" name="Picture 2" descr="C:\Documents and Settings\V220072647\桌面\102年海報\筆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5373688"/>
            <a:ext cx="21002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2" descr="C:\Documents and Settings\V220072647\桌面\102年海報\筆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5300663"/>
            <a:ext cx="2100262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5292080" y="764704"/>
            <a:ext cx="3168352" cy="76944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設置規則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59,172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  <a:endParaRPr kumimoji="0" lang="en-US" altLang="zh-TW" sz="2200" b="1" dirty="0">
              <a:solidFill>
                <a:schemeClr val="bg1"/>
              </a:solidFill>
              <a:latin typeface="標楷體" pitchFamily="65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(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停車觀察安全再開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)</a:t>
            </a:r>
            <a:endParaRPr kumimoji="0" lang="zh-TW" altLang="en-US" sz="2200" b="1" dirty="0">
              <a:solidFill>
                <a:schemeClr val="bg1"/>
              </a:solidFill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V220072647\桌面\102-9-25社會局宣導\停讓照片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8207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195736" y="764704"/>
            <a:ext cx="4680520" cy="73353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>
                <a:solidFill>
                  <a:schemeClr val="bg1"/>
                </a:solidFill>
                <a:latin typeface="標楷體" pitchFamily="65" charset="-120"/>
              </a:rPr>
              <a:t>停讓　路口實景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V220072647\桌面\102-9-25社會局宣導\閃光多少線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8064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C:\Documents and Settings\V220072647\桌面\102年海報\筆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5084763"/>
            <a:ext cx="21002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 descr="C:\Documents and Settings\V220072647\桌面\102年海報\筆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5084763"/>
            <a:ext cx="2100262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971600" y="499319"/>
            <a:ext cx="3168352" cy="97719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設置規則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211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  <a:endParaRPr kumimoji="0" lang="en-US" altLang="zh-TW" sz="2200" b="1" dirty="0">
              <a:solidFill>
                <a:schemeClr val="bg1"/>
              </a:solidFill>
              <a:latin typeface="標楷體" pitchFamily="65" charset="-120"/>
            </a:endParaRPr>
          </a:p>
          <a:p>
            <a:pPr algn="ctr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(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黃燈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-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警告；</a:t>
            </a:r>
            <a:endParaRPr kumimoji="0" lang="en-US" altLang="zh-TW" sz="2200" b="1" dirty="0">
              <a:solidFill>
                <a:schemeClr val="bg1"/>
              </a:solidFill>
              <a:latin typeface="標楷體" pitchFamily="65" charset="-120"/>
            </a:endParaRPr>
          </a:p>
          <a:p>
            <a:pPr algn="ctr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紅燈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-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停車再開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)</a:t>
            </a:r>
            <a:endParaRPr kumimoji="0" lang="zh-TW" altLang="en-US" sz="2200" b="1" dirty="0">
              <a:solidFill>
                <a:schemeClr val="bg1"/>
              </a:solidFill>
              <a:latin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76056" y="499319"/>
            <a:ext cx="3168352" cy="97719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安全規則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102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,93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  <a:endParaRPr kumimoji="0" lang="en-US" altLang="zh-TW" sz="2200" b="1" dirty="0">
              <a:solidFill>
                <a:schemeClr val="bg1"/>
              </a:solidFill>
              <a:latin typeface="標楷體" pitchFamily="65" charset="-120"/>
            </a:endParaRPr>
          </a:p>
          <a:p>
            <a:pPr algn="ctr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(</a:t>
            </a: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少線讓多線</a:t>
            </a:r>
            <a:r>
              <a:rPr kumimoji="0" lang="en-US" altLang="zh-TW" sz="2200" b="1" dirty="0">
                <a:solidFill>
                  <a:schemeClr val="bg1"/>
                </a:solidFill>
                <a:latin typeface="標楷體" pitchFamily="65" charset="-120"/>
              </a:rPr>
              <a:t>)</a:t>
            </a:r>
          </a:p>
          <a:p>
            <a:pPr algn="ctr"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dirty="0">
                <a:solidFill>
                  <a:schemeClr val="bg1"/>
                </a:solidFill>
                <a:latin typeface="標楷體" pitchFamily="65" charset="-120"/>
              </a:rPr>
              <a:t>無號誌路口減速慢行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V220072647\桌面\102-9-25社會局宣導\左右與轉彎路權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84313"/>
            <a:ext cx="811212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" descr="C:\Documents and Settings\V220072647\桌面\102年海報\筆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5300663"/>
            <a:ext cx="21002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Documents and Settings\V220072647\桌面\102年海報\筆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5373688"/>
            <a:ext cx="21002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2483768" y="692696"/>
            <a:ext cx="4392488" cy="51552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000" b="1" dirty="0">
                <a:solidFill>
                  <a:schemeClr val="bg1"/>
                </a:solidFill>
                <a:latin typeface="標楷體" pitchFamily="65" charset="-120"/>
              </a:rPr>
              <a:t>安全規則</a:t>
            </a:r>
            <a:r>
              <a:rPr kumimoji="0" lang="en-US" altLang="zh-TW" sz="3000" b="1" dirty="0">
                <a:solidFill>
                  <a:schemeClr val="bg1"/>
                </a:solidFill>
                <a:latin typeface="標楷體" pitchFamily="65" charset="-120"/>
              </a:rPr>
              <a:t>102</a:t>
            </a:r>
            <a:r>
              <a:rPr kumimoji="0" lang="zh-TW" altLang="en-US" sz="30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  <a:r>
              <a:rPr kumimoji="0" lang="en-US" altLang="zh-TW" sz="3000" b="1" dirty="0">
                <a:solidFill>
                  <a:schemeClr val="bg1"/>
                </a:solidFill>
                <a:latin typeface="標楷體" pitchFamily="65" charset="-120"/>
              </a:rPr>
              <a:t>,93</a:t>
            </a:r>
            <a:r>
              <a:rPr kumimoji="0" lang="zh-TW" altLang="en-US" sz="30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V220072647\桌面\102-9-25社會局宣導\進入同一路口.png"/>
          <p:cNvPicPr>
            <a:picLocks noChangeAspect="1" noChangeArrowheads="1"/>
          </p:cNvPicPr>
          <p:nvPr/>
        </p:nvPicPr>
        <p:blipFill>
          <a:blip r:embed="rId2" cstate="print"/>
          <a:srcRect t="13347"/>
          <a:stretch>
            <a:fillRect/>
          </a:stretch>
        </p:blipFill>
        <p:spPr bwMode="auto">
          <a:xfrm>
            <a:off x="827088" y="981075"/>
            <a:ext cx="7561262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2" descr="C:\Documents and Settings\V220072647\桌面\102年海報\筆畫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5732463"/>
            <a:ext cx="21002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2483768" y="404664"/>
            <a:ext cx="4392488" cy="51552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000" b="1" dirty="0">
                <a:solidFill>
                  <a:schemeClr val="bg1"/>
                </a:solidFill>
                <a:latin typeface="標楷體" pitchFamily="65" charset="-120"/>
              </a:rPr>
              <a:t>安全規則</a:t>
            </a:r>
            <a:r>
              <a:rPr kumimoji="0" lang="en-US" altLang="zh-TW" sz="3000" b="1" dirty="0">
                <a:solidFill>
                  <a:schemeClr val="bg1"/>
                </a:solidFill>
                <a:latin typeface="標楷體" pitchFamily="65" charset="-120"/>
              </a:rPr>
              <a:t>102</a:t>
            </a:r>
            <a:r>
              <a:rPr kumimoji="0" lang="zh-TW" altLang="en-US" sz="3000" b="1" dirty="0">
                <a:solidFill>
                  <a:schemeClr val="bg1"/>
                </a:solidFill>
                <a:latin typeface="標楷體" pitchFamily="65" charset="-120"/>
              </a:rPr>
              <a:t>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防禦駕駛的概念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7467600" cy="4873752"/>
          </a:xfrm>
        </p:spPr>
        <p:txBody>
          <a:bodyPr>
            <a:norm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1.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防禦駕駛的基本思維</a:t>
            </a:r>
          </a:p>
          <a:p>
            <a:pPr indent="347663" algn="just">
              <a:buNone/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不要以為他人必會遵守交通規則！</a:t>
            </a:r>
          </a:p>
          <a:p>
            <a:pPr indent="347663" algn="just">
              <a:buNone/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不要以為別人一定會看見自己！</a:t>
            </a:r>
          </a:p>
          <a:p>
            <a:pPr indent="347663" algn="just">
              <a:buNone/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人車路環境中隨時注意有哪些潛在危險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!</a:t>
            </a:r>
          </a:p>
          <a:p>
            <a:pPr indent="347663" algn="just">
              <a:buNone/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讓別人知道自己的意圖！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 indent="347663" algn="just">
              <a:buNone/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看不到的視野範圍就潛藏危險！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 algn="just">
              <a:defRPr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2.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意外乃指「意料之外」</a:t>
            </a:r>
          </a:p>
          <a:p>
            <a:pPr marL="590550" indent="0" algn="just">
              <a:buNone/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若能提升對交通狀況的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危險預測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能力，將可大幅</a:t>
            </a:r>
            <a:endParaRPr lang="en-US" altLang="zh-TW" b="1" dirty="0" smtClean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 marL="590550" indent="0" algn="just">
              <a:buNone/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降低意外發生。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699792" y="33265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預測！！</a:t>
            </a:r>
            <a:endParaRPr lang="zh-TW" altLang="en-US" sz="4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關鍵下一秒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7" y="1102097"/>
            <a:ext cx="8105157" cy="4559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3.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防禦駕駛是對交通情境的潛在危險加以預測，以</a:t>
            </a:r>
            <a:endParaRPr lang="en-US" altLang="zh-TW" b="1" dirty="0" smtClean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 marL="273050" indent="306388" algn="just">
              <a:spcBef>
                <a:spcPct val="20000"/>
              </a:spcBef>
              <a:buNone/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避開危險的能力。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(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  <a:hlinkClick r:id="rId2" action="ppaction://hlinkfile"/>
              </a:rPr>
              <a:t>案例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  <a:hlinkClick r:id="rId2" action="ppaction://hlinkfile"/>
              </a:rPr>
              <a:t>1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、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  <a:hlinkClick r:id="rId3" action="ppaction://hlinkfile"/>
              </a:rPr>
              <a:t>案例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  <a:hlinkClick r:id="rId3" action="ppaction://hlinkfile"/>
              </a:rPr>
              <a:t>2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)</a:t>
            </a:r>
          </a:p>
          <a:p>
            <a:pPr marL="273050" indent="306388" algn="just">
              <a:spcBef>
                <a:spcPct val="20000"/>
              </a:spcBef>
              <a:buNone/>
              <a:defRPr/>
            </a:pPr>
            <a:endParaRPr lang="en-US" altLang="zh-TW" b="1" dirty="0" smtClean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4.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應用情境，多預想少意外。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 algn="just">
              <a:spcBef>
                <a:spcPct val="20000"/>
              </a:spcBef>
              <a:defRPr/>
            </a:pP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5.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行經交叉路口的安全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sym typeface="Wingdings" pitchFamily="2" charset="2"/>
                <a:hlinkClick r:id="rId4" action="ppaction://hlinkfile"/>
              </a:rPr>
              <a:t>策略</a:t>
            </a:r>
            <a:endParaRPr lang="en-US" altLang="zh-TW" b="1" dirty="0" smtClean="0">
              <a:latin typeface="標楷體" pitchFamily="65" charset="-120"/>
              <a:ea typeface="標楷體" pitchFamily="65" charset="-120"/>
              <a:sym typeface="Wingdings" pitchFamily="2" charset="2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拒絕酒後駕車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最輕微的酒駕罰款</a:t>
            </a:r>
            <a:r>
              <a:rPr lang="en-US" altLang="zh-TW" dirty="0" smtClean="0"/>
              <a:t>15,000</a:t>
            </a:r>
            <a:r>
              <a:rPr lang="zh-TW" altLang="en-US" dirty="0" smtClean="0"/>
              <a:t>元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計程車來回均價</a:t>
            </a:r>
            <a:r>
              <a:rPr lang="en-US" altLang="zh-TW" dirty="0" smtClean="0">
                <a:solidFill>
                  <a:srgbClr val="0000CC"/>
                </a:solidFill>
              </a:rPr>
              <a:t>500</a:t>
            </a:r>
            <a:r>
              <a:rPr lang="zh-TW" altLang="en-US" dirty="0" smtClean="0">
                <a:solidFill>
                  <a:srgbClr val="0000CC"/>
                </a:solidFill>
              </a:rPr>
              <a:t>元</a:t>
            </a:r>
            <a:endParaRPr lang="en-US" altLang="zh-TW" dirty="0" smtClean="0">
              <a:solidFill>
                <a:srgbClr val="0000CC"/>
              </a:solidFill>
            </a:endParaRPr>
          </a:p>
          <a:p>
            <a:endParaRPr lang="en-US" altLang="zh-TW" dirty="0" smtClean="0"/>
          </a:p>
          <a:p>
            <a:r>
              <a:rPr lang="en-US" altLang="zh-TW" dirty="0" smtClean="0"/>
              <a:t>15000</a:t>
            </a:r>
            <a:r>
              <a:rPr lang="zh-TW" altLang="en-US" dirty="0" smtClean="0"/>
              <a:t> 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500</a:t>
            </a:r>
            <a:r>
              <a:rPr lang="zh-TW" altLang="en-US" dirty="0" smtClean="0"/>
              <a:t>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en-US" altLang="zh-TW" dirty="0" smtClean="0"/>
              <a:t>30</a:t>
            </a:r>
            <a:r>
              <a:rPr lang="zh-TW" altLang="en-US" dirty="0" smtClean="0"/>
              <a:t>次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撞傷人</a:t>
            </a:r>
            <a:r>
              <a:rPr lang="en-US" altLang="zh-TW" dirty="0" smtClean="0">
                <a:solidFill>
                  <a:srgbClr val="FF0000"/>
                </a:solidFill>
              </a:rPr>
              <a:t>30</a:t>
            </a:r>
            <a:r>
              <a:rPr lang="zh-TW" altLang="en-US" dirty="0" smtClean="0">
                <a:solidFill>
                  <a:srgbClr val="FF0000"/>
                </a:solidFill>
              </a:rPr>
              <a:t>至</a:t>
            </a:r>
            <a:r>
              <a:rPr lang="en-US" altLang="zh-TW" dirty="0" smtClean="0">
                <a:solidFill>
                  <a:srgbClr val="FF0000"/>
                </a:solidFill>
              </a:rPr>
              <a:t>50</a:t>
            </a:r>
            <a:r>
              <a:rPr lang="zh-TW" altLang="en-US" dirty="0" smtClean="0">
                <a:solidFill>
                  <a:srgbClr val="FF0000"/>
                </a:solidFill>
              </a:rPr>
              <a:t>萬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endParaRPr lang="en-US" altLang="zh-TW" dirty="0" smtClean="0"/>
          </a:p>
          <a:p>
            <a:r>
              <a:rPr lang="zh-TW" altLang="en-US" dirty="0" smtClean="0"/>
              <a:t>撞死人</a:t>
            </a:r>
            <a:r>
              <a:rPr lang="en-US" altLang="zh-TW" dirty="0" smtClean="0">
                <a:solidFill>
                  <a:srgbClr val="FF0000"/>
                </a:solidFill>
              </a:rPr>
              <a:t>300</a:t>
            </a:r>
            <a:r>
              <a:rPr lang="zh-TW" altLang="en-US" dirty="0" smtClean="0">
                <a:solidFill>
                  <a:srgbClr val="FF0000"/>
                </a:solidFill>
              </a:rPr>
              <a:t>至</a:t>
            </a:r>
            <a:r>
              <a:rPr lang="en-US" altLang="zh-TW" dirty="0" smtClean="0">
                <a:solidFill>
                  <a:srgbClr val="FF0000"/>
                </a:solidFill>
              </a:rPr>
              <a:t>1000</a:t>
            </a:r>
            <a:r>
              <a:rPr lang="zh-TW" altLang="en-US" dirty="0" smtClean="0">
                <a:solidFill>
                  <a:srgbClr val="FF0000"/>
                </a:solidFill>
              </a:rPr>
              <a:t>萬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7994599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115616" y="548680"/>
            <a:ext cx="3384376" cy="4873752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五油：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引擎機油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)A/T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油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自排油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煞車油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方向機動力油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齒輪油。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三水：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冷卻水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電瓶液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雨刷精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7" y="1052736"/>
            <a:ext cx="6336705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908720"/>
            <a:ext cx="6816758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052736"/>
            <a:ext cx="6336704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49446" y="476672"/>
            <a:ext cx="5070826" cy="597666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82679" y="476672"/>
            <a:ext cx="5697633" cy="576064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9215" y="404664"/>
            <a:ext cx="5787081" cy="583264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47664" y="1514589"/>
            <a:ext cx="6048672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hlinkClick r:id="rId2" action="ppaction://hlinkfile"/>
              </a:rPr>
              <a:t>泰國宣導酒駕廣告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5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hlinkClick r:id="rId3" action="ppaction://hlinkfile"/>
              </a:rPr>
              <a:t>酒駕連鎖效應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5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hlinkClick r:id="rId4" action="ppaction://hlinkfile"/>
              </a:rPr>
              <a:t>跟你一輩子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新手騎士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55576" y="1772816"/>
            <a:ext cx="64807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altLang="zh-TW" dirty="0" smtClean="0"/>
              <a:t>18</a:t>
            </a:r>
            <a:r>
              <a:rPr lang="zh-TW" altLang="en-US" dirty="0" smtClean="0"/>
              <a:t>至</a:t>
            </a:r>
            <a:r>
              <a:rPr lang="en-US" altLang="zh-TW" dirty="0" smtClean="0"/>
              <a:t>24</a:t>
            </a:r>
            <a:r>
              <a:rPr lang="zh-TW" altLang="en-US" dirty="0" smtClean="0"/>
              <a:t>歲的年輕騎士</a:t>
            </a:r>
            <a:endParaRPr lang="en-US" altLang="zh-TW" dirty="0" smtClean="0"/>
          </a:p>
          <a:p>
            <a:pPr>
              <a:buBlip>
                <a:blip r:embed="rId2"/>
              </a:buBlip>
            </a:pPr>
            <a:endParaRPr lang="en-US" altLang="zh-TW" dirty="0" smtClean="0"/>
          </a:p>
          <a:p>
            <a:pPr>
              <a:buBlip>
                <a:blip r:embed="rId2"/>
              </a:buBlip>
            </a:pPr>
            <a:r>
              <a:rPr lang="zh-TW" altLang="en-US" dirty="0" smtClean="0"/>
              <a:t>對車輛操作尚未熟稔</a:t>
            </a:r>
            <a:endParaRPr lang="en-US" altLang="zh-TW" dirty="0" smtClean="0"/>
          </a:p>
          <a:p>
            <a:pPr>
              <a:buBlip>
                <a:blip r:embed="rId2"/>
              </a:buBlip>
            </a:pPr>
            <a:endParaRPr lang="en-US" altLang="zh-TW" dirty="0" smtClean="0"/>
          </a:p>
          <a:p>
            <a:pPr>
              <a:buBlip>
                <a:blip r:embed="rId2"/>
              </a:buBlip>
            </a:pPr>
            <a:r>
              <a:rPr lang="zh-TW" altLang="en-US" dirty="0" smtClean="0"/>
              <a:t>較少用路經驗、情境經驗</a:t>
            </a:r>
            <a:endParaRPr lang="en-US" altLang="zh-TW" dirty="0" smtClean="0"/>
          </a:p>
          <a:p>
            <a:pPr>
              <a:buBlip>
                <a:blip r:embed="rId2"/>
              </a:buBlip>
            </a:pPr>
            <a:endParaRPr lang="en-US" altLang="zh-TW" dirty="0" smtClean="0"/>
          </a:p>
          <a:p>
            <a:pPr>
              <a:buBlip>
                <a:blip r:embed="rId2"/>
              </a:buBlip>
            </a:pPr>
            <a:r>
              <a:rPr lang="zh-TW" altLang="en-US" dirty="0" smtClean="0"/>
              <a:t>危險感知能力較薄弱</a:t>
            </a:r>
            <a:endParaRPr lang="en-US" altLang="zh-TW" dirty="0" smtClean="0"/>
          </a:p>
          <a:p>
            <a:pPr>
              <a:buBlip>
                <a:blip r:embed="rId2"/>
              </a:buBlip>
            </a:pPr>
            <a:endParaRPr lang="en-US" altLang="zh-TW" dirty="0" smtClean="0"/>
          </a:p>
          <a:p>
            <a:pPr>
              <a:buBlip>
                <a:blip r:embed="rId2"/>
              </a:buBlip>
            </a:pPr>
            <a:r>
              <a:rPr lang="zh-TW" altLang="en-US" dirty="0" smtClean="0"/>
              <a:t>道德感</a:t>
            </a:r>
            <a:endParaRPr lang="en-US" altLang="zh-TW" dirty="0" smtClean="0"/>
          </a:p>
          <a:p>
            <a:pPr>
              <a:buBlip>
                <a:blip r:embed="rId2"/>
              </a:buBlip>
            </a:pPr>
            <a:endParaRPr lang="en-US" altLang="zh-TW" dirty="0" smtClean="0"/>
          </a:p>
          <a:p>
            <a:pPr>
              <a:buBlip>
                <a:blip r:embed="rId2"/>
              </a:buBlip>
            </a:pPr>
            <a:r>
              <a:rPr lang="zh-TW" altLang="en-US" dirty="0" smtClean="0"/>
              <a:t>價值觀</a:t>
            </a:r>
            <a:endParaRPr lang="en-US" altLang="zh-TW" dirty="0" smtClean="0"/>
          </a:p>
          <a:p>
            <a:pPr>
              <a:buBlip>
                <a:blip r:embed="rId2"/>
              </a:buBlip>
            </a:pPr>
            <a:endParaRPr lang="en-US" altLang="zh-TW" dirty="0" smtClean="0"/>
          </a:p>
          <a:p>
            <a:pPr>
              <a:buBlip>
                <a:blip r:embed="rId2"/>
              </a:buBlip>
            </a:pPr>
            <a:r>
              <a:rPr lang="zh-TW" altLang="en-US" dirty="0" smtClean="0"/>
              <a:t>熱血、衝勁</a:t>
            </a:r>
            <a:endParaRPr lang="en-US" altLang="zh-TW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27784" y="344850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重要法規提醒</a:t>
            </a:r>
            <a:endParaRPr lang="zh-TW" altLang="en-US" sz="40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1052736"/>
            <a:ext cx="8568952" cy="599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 indent="-806450">
              <a:lnSpc>
                <a:spcPts val="4600"/>
              </a:lnSpc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一、併排停車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道路交通管理處罰條例第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56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條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項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罰款：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2400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元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806450" indent="-806450">
              <a:lnSpc>
                <a:spcPts val="4600"/>
              </a:lnSpc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二、拒絕接受攔停檢查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道路交通管理處罰條例第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條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項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罰款：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809750" indent="-719138">
              <a:lnSpc>
                <a:spcPts val="4600"/>
              </a:lnSpc>
              <a:tabLst>
                <a:tab pos="1317625" algn="l"/>
              </a:tabLst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機車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10000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元大重機及汽車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20000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吊扣駕照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個月</a:t>
            </a:r>
            <a:endPara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1809750" indent="-719138">
              <a:lnSpc>
                <a:spcPts val="4600"/>
              </a:lnSpc>
              <a:tabLst>
                <a:tab pos="1317625" algn="l"/>
              </a:tabLst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u="sng" dirty="0" smtClean="0">
                <a:latin typeface="標楷體" pitchFamily="65" charset="-120"/>
                <a:ea typeface="標楷體" pitchFamily="65" charset="-120"/>
              </a:rPr>
              <a:t>五年內累犯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每次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30000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元，吊扣駕照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一年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 smtClean="0">
                <a:latin typeface="標楷體" pitchFamily="65" charset="-120"/>
                <a:ea typeface="標楷體" pitchFamily="65" charset="-120"/>
              </a:rPr>
            </a:b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704-摺頁-反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9144000" cy="43204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47664" y="344850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交通事故處理程序及權益</a:t>
            </a:r>
            <a:endParaRPr lang="zh-TW" altLang="en-US" sz="40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931512"/>
            <a:ext cx="7467600" cy="487375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機車族群易肇事型態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行人用路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大型車特性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交通路權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拒絕酒駕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情境經驗暨分析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2050" name="圖片 0" descr="浮水印1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651421"/>
            <a:ext cx="4632573" cy="379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704-摺頁-正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71600" y="1340768"/>
            <a:ext cx="78488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一、靠近大型車最危險，因為？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二、交叉路口交通路權：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indent="354013">
              <a:lnSpc>
                <a:spcPts val="6000"/>
              </a:lnSpc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轉彎車與直行車的關係？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indent="354013">
              <a:lnSpc>
                <a:spcPts val="6000"/>
              </a:lnSpc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   的意義是？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三、防禦駕駛的最基本思維？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四、酒後駕車呼氣值超過多少會開罰？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059832" y="355303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sz="44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 descr="TF-01-SAM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6734" y="3861048"/>
            <a:ext cx="581050" cy="58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563888" y="571327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總結</a:t>
            </a:r>
            <a:endParaRPr lang="zh-TW" altLang="en-US" sz="44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7704" y="1821398"/>
            <a:ext cx="6048672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一、遠離大型車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200"/>
              </a:lnSpc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p.s.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 不要走在大型車前面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二、拒絕酒後駕車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三、騎車勿搶快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常見的交通事故型態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機車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>
                <a:hlinkClick r:id="rId2" action="ppaction://hlinkfile"/>
              </a:rPr>
              <a:t>違規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>
                <a:hlinkClick r:id="rId3" action="ppaction://hlinkfile"/>
              </a:rPr>
              <a:t>變換車道</a:t>
            </a:r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pic>
        <p:nvPicPr>
          <p:cNvPr id="3074" name="Picture 2" descr="C:\Users\C121211097\Desktop\123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060848"/>
            <a:ext cx="5504611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55576" y="256490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latin typeface="標楷體" pitchFamily="65" charset="-120"/>
                <a:ea typeface="標楷體" pitchFamily="65" charset="-120"/>
              </a:rPr>
              <a:t>行人用路最</a:t>
            </a:r>
            <a:endParaRPr lang="zh-TW" altLang="en-US" sz="7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20072" y="1933089"/>
            <a:ext cx="13681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</a:t>
            </a:r>
            <a:endParaRPr lang="zh-TW" altLang="en-US" sz="13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012160" y="792281"/>
            <a:ext cx="28083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700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sz="287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71600" y="908720"/>
            <a:ext cx="792088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一、跨越雙黃線、安全島穿越道路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500"/>
              </a:lnSpc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二、闖紅燈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500"/>
              </a:lnSpc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三、低頭族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500"/>
              </a:lnSpc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四、手持電話不專心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500"/>
              </a:lnSpc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五、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公尺內穿越設施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6500"/>
              </a:lnSpc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六、酒醉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大型車特性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19256" cy="4873752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駕駛座位高，造成前方視線死角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看不到在車前的行人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左右側視線死角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就算加裝後照鏡，也只能減少死角範圍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車輛正後方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遭車體阻擋視線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車輛轉向時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內輪差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>
                <a:hlinkClick r:id="rId2" action="ppaction://hlinkfile"/>
              </a:rPr>
              <a:t>大型車特性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>
                <a:hlinkClick r:id="rId3" action="ppaction://hlinkfile"/>
              </a:rPr>
              <a:t>體驗影片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</p:txBody>
      </p:sp>
      <p:pic>
        <p:nvPicPr>
          <p:cNvPr id="4098" name="Picture 2" descr="C:\Users\C121211097\Desktop\123\1817494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420888"/>
            <a:ext cx="4347653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交通路權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誰應該禮讓，來降低車禍發生機率。 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萬一車禍發生，誰是主肇責。</a:t>
            </a:r>
            <a:endParaRPr lang="zh-TW" altLang="en-US" dirty="0"/>
          </a:p>
        </p:txBody>
      </p:sp>
      <p:pic>
        <p:nvPicPr>
          <p:cNvPr id="5122" name="Picture 2" descr="C:\Users\C121211097\Desktop\123\thCAGT81W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013176"/>
            <a:ext cx="2190750" cy="1619250"/>
          </a:xfrm>
          <a:prstGeom prst="rect">
            <a:avLst/>
          </a:prstGeom>
          <a:noFill/>
        </p:spPr>
      </p:pic>
      <p:pic>
        <p:nvPicPr>
          <p:cNvPr id="5123" name="Picture 3" descr="C:\Users\C121211097\Desktop\123\thCAQEB8U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1348"/>
            <a:ext cx="3744416" cy="2767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581</TotalTime>
  <Words>610</Words>
  <Application>Microsoft Office PowerPoint</Application>
  <PresentationFormat>如螢幕大小 (4:3)</PresentationFormat>
  <Paragraphs>140</Paragraphs>
  <Slides>32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壁窗</vt:lpstr>
      <vt:lpstr>桃園市政府警察局交通警察大隊 </vt:lpstr>
      <vt:lpstr>投影片 2</vt:lpstr>
      <vt:lpstr>投影片 3</vt:lpstr>
      <vt:lpstr>常見的交通事故型態(機車)</vt:lpstr>
      <vt:lpstr>投影片 5</vt:lpstr>
      <vt:lpstr>投影片 6</vt:lpstr>
      <vt:lpstr>大型車特性</vt:lpstr>
      <vt:lpstr>投影片 8</vt:lpstr>
      <vt:lpstr>交通路權</vt:lpstr>
      <vt:lpstr>投影片 10</vt:lpstr>
      <vt:lpstr>投影片 11</vt:lpstr>
      <vt:lpstr>投影片 12</vt:lpstr>
      <vt:lpstr>投影片 13</vt:lpstr>
      <vt:lpstr>投影片 14</vt:lpstr>
      <vt:lpstr>防禦駕駛的概念</vt:lpstr>
      <vt:lpstr>投影片 16</vt:lpstr>
      <vt:lpstr>投影片 17</vt:lpstr>
      <vt:lpstr>拒絕酒後駕車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新手騎士</vt:lpstr>
      <vt:lpstr>投影片 28</vt:lpstr>
      <vt:lpstr>投影片 29</vt:lpstr>
      <vt:lpstr>投影片 30</vt:lpstr>
      <vt:lpstr>投影片 31</vt:lpstr>
      <vt:lpstr>投影片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桃園市政府警察局交通警察大隊 </dc:title>
  <dc:creator>C121211097</dc:creator>
  <cp:lastModifiedBy>C121211097</cp:lastModifiedBy>
  <cp:revision>62</cp:revision>
  <dcterms:created xsi:type="dcterms:W3CDTF">2019-03-05T06:48:45Z</dcterms:created>
  <dcterms:modified xsi:type="dcterms:W3CDTF">2019-08-13T05:02:06Z</dcterms:modified>
</cp:coreProperties>
</file>