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517" r:id="rId2"/>
    <p:sldId id="516" r:id="rId3"/>
    <p:sldId id="256" r:id="rId4"/>
    <p:sldId id="258" r:id="rId5"/>
    <p:sldId id="270" r:id="rId6"/>
    <p:sldId id="599" r:id="rId7"/>
    <p:sldId id="535" r:id="rId8"/>
    <p:sldId id="261" r:id="rId9"/>
    <p:sldId id="265" r:id="rId10"/>
    <p:sldId id="518" r:id="rId11"/>
    <p:sldId id="523" r:id="rId12"/>
    <p:sldId id="559" r:id="rId13"/>
    <p:sldId id="536" r:id="rId14"/>
    <p:sldId id="560" r:id="rId15"/>
    <p:sldId id="524" r:id="rId16"/>
    <p:sldId id="572" r:id="rId17"/>
    <p:sldId id="537" r:id="rId18"/>
    <p:sldId id="562" r:id="rId19"/>
    <p:sldId id="525" r:id="rId20"/>
    <p:sldId id="545" r:id="rId21"/>
    <p:sldId id="526" r:id="rId22"/>
    <p:sldId id="564" r:id="rId23"/>
    <p:sldId id="546" r:id="rId24"/>
    <p:sldId id="548" r:id="rId25"/>
    <p:sldId id="547" r:id="rId26"/>
    <p:sldId id="558" r:id="rId27"/>
    <p:sldId id="527" r:id="rId28"/>
    <p:sldId id="555" r:id="rId29"/>
    <p:sldId id="553" r:id="rId30"/>
    <p:sldId id="565" r:id="rId31"/>
    <p:sldId id="554" r:id="rId32"/>
    <p:sldId id="566" r:id="rId33"/>
    <p:sldId id="528" r:id="rId34"/>
    <p:sldId id="585" r:id="rId35"/>
    <p:sldId id="583" r:id="rId36"/>
    <p:sldId id="586" r:id="rId37"/>
    <p:sldId id="574" r:id="rId38"/>
    <p:sldId id="573" r:id="rId39"/>
    <p:sldId id="576" r:id="rId40"/>
    <p:sldId id="549" r:id="rId41"/>
    <p:sldId id="587" r:id="rId42"/>
    <p:sldId id="588" r:id="rId43"/>
    <p:sldId id="530" r:id="rId44"/>
    <p:sldId id="542" r:id="rId45"/>
    <p:sldId id="543" r:id="rId46"/>
    <p:sldId id="544" r:id="rId47"/>
    <p:sldId id="579" r:id="rId48"/>
    <p:sldId id="541" r:id="rId49"/>
    <p:sldId id="575" r:id="rId50"/>
    <p:sldId id="580" r:id="rId51"/>
    <p:sldId id="584" r:id="rId52"/>
    <p:sldId id="595" r:id="rId53"/>
    <p:sldId id="531" r:id="rId54"/>
    <p:sldId id="581" r:id="rId55"/>
    <p:sldId id="540" r:id="rId56"/>
    <p:sldId id="582" r:id="rId57"/>
    <p:sldId id="532" r:id="rId58"/>
    <p:sldId id="556" r:id="rId59"/>
    <p:sldId id="539" r:id="rId60"/>
    <p:sldId id="570" r:id="rId61"/>
    <p:sldId id="533" r:id="rId62"/>
    <p:sldId id="557" r:id="rId63"/>
    <p:sldId id="538" r:id="rId64"/>
    <p:sldId id="600" r:id="rId65"/>
    <p:sldId id="597" r:id="rId66"/>
    <p:sldId id="534" r:id="rId67"/>
    <p:sldId id="596" r:id="rId68"/>
    <p:sldId id="591" r:id="rId69"/>
    <p:sldId id="594" r:id="rId70"/>
    <p:sldId id="589" r:id="rId71"/>
    <p:sldId id="577" r:id="rId72"/>
    <p:sldId id="590" r:id="rId73"/>
    <p:sldId id="578" r:id="rId74"/>
    <p:sldId id="593" r:id="rId75"/>
    <p:sldId id="601" r:id="rId76"/>
    <p:sldId id="520" r:id="rId77"/>
    <p:sldId id="277" r:id="rId78"/>
  </p:sldIdLst>
  <p:sldSz cx="9144000" cy="5143500" type="screen16x9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FB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7575" autoAdjust="0"/>
  </p:normalViewPr>
  <p:slideViewPr>
    <p:cSldViewPr showGuides="1">
      <p:cViewPr>
        <p:scale>
          <a:sx n="128" d="100"/>
          <a:sy n="128" d="100"/>
        </p:scale>
        <p:origin x="-402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BF65B42-EA10-412D-B582-5AAAED0E4EAC}" type="datetimeFigureOut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C2BB7A8-39BD-4398-B4D5-47317E3111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871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3F75AAB4-93C0-49AB-B1FF-C69F8A87DC24}" type="datetimeFigureOut">
              <a:rPr lang="zh-TW" altLang="en-US"/>
              <a:pPr>
                <a:defRPr/>
              </a:pPr>
              <a:t>2019/10/23</a:t>
            </a:fld>
            <a:endParaRPr lang="en-US" altLang="zh-TW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3F363D96-F2A7-4B7E-8F88-005031FC67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3173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075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D0FC9397-0EDE-442A-ADC3-AC0A2811068E}" type="slidenum">
              <a:rPr lang="zh-TW" altLang="en-US" smtClean="0"/>
              <a:pPr/>
              <a:t>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A925ACBE-7DC6-4CE5-A607-4D9E8E443E89}" type="slidenum">
              <a:rPr lang="zh-TW" altLang="en-US" smtClean="0"/>
              <a:pPr/>
              <a:t>2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43B4C-2B8B-4FB1-AEF4-40A3DEC15339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D9E7F-FFD2-4D82-A5DD-B7AE081CBE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94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EF62-2060-462F-9FBF-75D5291D9583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85645-5D1D-4F38-A2A1-98C662A27F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91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EDDC1-45C4-4713-A3D1-6D07ECAF99D0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1B460-DD0E-4C80-803A-C479A38C15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241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8B3-3195-4676-816D-39720A322541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682A-D479-4862-B78B-41ED8C415FB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19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DFEC0-1209-4BB9-BAC9-FB1654F0AFB0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B13B-2F98-42AA-B123-A1676C0FD1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90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ACC7-BF0A-457E-9013-DC6AECCCD65C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E894A-BD59-4EDE-AC3B-AA989F1167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97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98FFB-6C8B-454A-BA45-282BEDBCF70A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1721A-BF45-4337-9551-4267FFC259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67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05E8C-C086-42B2-8CFB-17B9192381E2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6A838-647D-4E47-A451-6F94150738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35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D2A0-2417-4D9D-BB1A-356A95D152D3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63C5B-3E8A-4A10-9511-03A5D71D85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62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8EA5-8C33-49BF-9C19-E098D368EDAB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2EBBA-D77F-4DD1-95E7-7CD7DE238AE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56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EAB16-F46B-46C2-9121-F10404939001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4F32-B89F-47C6-952D-0255ADAFA1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8F277C-9B86-4AB1-8D72-41F075E8B9C5}" type="datetime1">
              <a:rPr lang="zh-TW" altLang="en-US"/>
              <a:pPr>
                <a:defRPr/>
              </a:pPr>
              <a:t>2019/10/23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3D08D2-1521-4C60-939A-4B4DB589FA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hyperlink" Target="http://www.gsjh.tyc.edu.tw/~traffic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文字方塊 4"/>
          <p:cNvSpPr txBox="1">
            <a:spLocks noChangeArrowheads="1"/>
          </p:cNvSpPr>
          <p:nvPr/>
        </p:nvSpPr>
        <p:spPr bwMode="auto">
          <a:xfrm>
            <a:off x="-8452" y="2067694"/>
            <a:ext cx="91524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交通安全教育訪視委員</a:t>
            </a:r>
            <a:endParaRPr kumimoji="0" lang="en-US" altLang="zh-TW" sz="4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51" name="文字方塊 4"/>
          <p:cNvSpPr txBox="1">
            <a:spLocks noChangeArrowheads="1"/>
          </p:cNvSpPr>
          <p:nvPr/>
        </p:nvSpPr>
        <p:spPr bwMode="auto">
          <a:xfrm>
            <a:off x="0" y="771550"/>
            <a:ext cx="91439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300"/>
              </a:spcBef>
              <a:buFont typeface="Arial" charset="0"/>
              <a:buChar char=" "/>
              <a:defRPr sz="2400"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1pPr>
            <a:lvl2pPr marL="742950" indent="-28575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 sz="2400"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2pPr>
            <a:lvl3pPr marL="1143000" indent="-22860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 sz="2000" i="1"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3pPr>
            <a:lvl4pPr marL="1600200" indent="-22860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4pPr>
            <a:lvl5pPr marL="2057400" indent="-22860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歡 迎</a:t>
            </a:r>
            <a:endParaRPr kumimoji="0" lang="en-US" altLang="zh-TW" sz="6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1752" name="文字方塊 4"/>
          <p:cNvSpPr txBox="1">
            <a:spLocks noChangeArrowheads="1"/>
          </p:cNvSpPr>
          <p:nvPr/>
        </p:nvSpPr>
        <p:spPr bwMode="auto">
          <a:xfrm>
            <a:off x="-30950" y="3084196"/>
            <a:ext cx="914399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300"/>
              </a:spcBef>
              <a:buFont typeface="Arial" charset="0"/>
              <a:buChar char=" "/>
              <a:defRPr sz="2400"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1pPr>
            <a:lvl2pPr marL="742950" indent="-28575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 sz="2400"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2pPr>
            <a:lvl3pPr marL="1143000" indent="-22860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 sz="2000" i="1"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3pPr>
            <a:lvl4pPr marL="1600200" indent="-22860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4pPr>
            <a:lvl5pPr marL="2057400" indent="-228600">
              <a:lnSpc>
                <a:spcPct val="85000"/>
              </a:lnSpc>
              <a:spcBef>
                <a:spcPts val="600"/>
              </a:spcBef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 "/>
              <a:defRPr>
                <a:solidFill>
                  <a:srgbClr val="262626"/>
                </a:solidFill>
                <a:latin typeface="Calibri Ligh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蒞</a:t>
            </a:r>
            <a:r>
              <a:rPr kumimoji="0" lang="zh-TW" altLang="en-US" sz="6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校指導</a:t>
            </a:r>
            <a:endParaRPr kumimoji="0" lang="en-US" altLang="zh-TW" sz="6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53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192192"/>
            <a:ext cx="1406525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32770" name="Picture 2" descr="C:\Users\user\Desktop\1080919龜山國中交通安全評鑑簡報\本校全區配置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28" y="1203598"/>
            <a:ext cx="5904000" cy="376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 smtClean="0">
                <a:ea typeface="標楷體" pitchFamily="65" charset="-120"/>
              </a:rPr>
              <a:t>學校簡介 </a:t>
            </a:r>
            <a:r>
              <a:rPr lang="en-US" altLang="zh-TW" sz="3200" dirty="0">
                <a:ea typeface="標楷體" pitchFamily="65" charset="-120"/>
              </a:rPr>
              <a:t>–</a:t>
            </a:r>
            <a:r>
              <a:rPr lang="zh-TW" altLang="en-US" sz="3200" dirty="0" smtClean="0">
                <a:ea typeface="標楷體" pitchFamily="65" charset="-120"/>
              </a:rPr>
              <a:t> </a:t>
            </a:r>
            <a:r>
              <a:rPr lang="en-US" altLang="zh-TW" sz="3200" dirty="0" smtClean="0">
                <a:ea typeface="標楷體" pitchFamily="65" charset="-120"/>
              </a:rPr>
              <a:t>5.</a:t>
            </a:r>
            <a:r>
              <a:rPr lang="zh-TW" altLang="en-US" sz="3200" dirty="0" smtClean="0">
                <a:ea typeface="標楷體" pitchFamily="65" charset="-120"/>
              </a:rPr>
              <a:t>本校</a:t>
            </a:r>
            <a:r>
              <a:rPr lang="zh-TW" altLang="en-US" sz="3200" dirty="0">
                <a:ea typeface="標楷體" pitchFamily="65" charset="-120"/>
              </a:rPr>
              <a:t>全區配置圖</a:t>
            </a:r>
          </a:p>
        </p:txBody>
      </p:sp>
    </p:spTree>
    <p:extLst>
      <p:ext uri="{BB962C8B-B14F-4D97-AF65-F5344CB8AC3E}">
        <p14:creationId xmlns:p14="http://schemas.microsoft.com/office/powerpoint/2010/main" val="21824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1-1</a:t>
            </a:r>
            <a:r>
              <a:rPr lang="zh-TW" altLang="zh-TW" b="1" dirty="0" smtClean="0"/>
              <a:t>：成立</a:t>
            </a:r>
            <a:r>
              <a:rPr lang="zh-TW" altLang="zh-TW" b="1" dirty="0"/>
              <a:t>交通安全教育推動組織，定期召開委員會議，規劃、檢討與改進交通安全教育有關事宜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組織辦法與架構完整，成員擴大至校外人士，定期召開會議，紀錄完整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訂定實施計畫與相關執行辦法或要點，並就計畫推動情形進行檢討、考核。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55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endParaRPr lang="zh-TW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87" y="1203598"/>
            <a:ext cx="2452688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10742"/>
            <a:ext cx="2438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5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1-1</a:t>
            </a:r>
            <a:r>
              <a:rPr lang="zh-TW" altLang="zh-TW" b="1" dirty="0" smtClean="0"/>
              <a:t>：成立</a:t>
            </a:r>
            <a:r>
              <a:rPr lang="zh-TW" altLang="zh-TW" b="1" dirty="0"/>
              <a:t>交通安全教育推動組織，定期召開委員會議，規劃、檢討與改進交通安全教育有關事宜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組織辦法與架構完整，成員擴大至校外人士，定期召開會議，紀錄完整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訂定實施計畫與相關執行辦法或要點，並就計畫推動情形進行檢討、考核。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endParaRPr lang="zh-TW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45" y="1203598"/>
            <a:ext cx="244792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9137"/>
            <a:ext cx="244792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2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1-2</a:t>
            </a:r>
            <a:r>
              <a:rPr lang="zh-TW" altLang="zh-TW" b="1" dirty="0" smtClean="0"/>
              <a:t>：強化</a:t>
            </a:r>
            <a:r>
              <a:rPr lang="zh-TW" altLang="zh-TW" b="1" dirty="0"/>
              <a:t>教師交通安全教育知能，並進行成效之檢討與回饋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召開全校教職員交通安全教育座談會，並就相關意見或決議事項進行追踪、檢討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辦理交通安全教師研習、示範教學等教師增能多元學習活動，並進行成效檢討與回饋。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196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b="1" dirty="0" smtClean="0"/>
              <a:t>交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通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安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全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教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育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座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談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會</a:t>
            </a:r>
            <a:endParaRPr lang="zh-TW" altLang="en-US" sz="2000" b="1" dirty="0"/>
          </a:p>
        </p:txBody>
      </p:sp>
      <p:pic>
        <p:nvPicPr>
          <p:cNvPr id="3074" name="Picture 2" descr="C:\Users\user\Desktop\1080919龜山國中交通安全評鑑簡報\IMG_0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19451"/>
            <a:ext cx="2420250" cy="32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080919龜山國中交通安全評鑑簡報\駕照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98204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1-2</a:t>
            </a:r>
            <a:r>
              <a:rPr lang="zh-TW" altLang="zh-TW" b="1" dirty="0" smtClean="0"/>
              <a:t>：強化</a:t>
            </a:r>
            <a:r>
              <a:rPr lang="zh-TW" altLang="zh-TW" b="1" dirty="0"/>
              <a:t>教師交通安全教育知能，並進行成效之檢討與回饋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召開全校教職員交通安全教育座談會，並就相關意見或決議事項進行追踪、檢討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辦理交通安全教師研習、示範教學等教師增能多元學習活動，並進行成效檢討與回饋。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b="1" dirty="0" smtClean="0"/>
              <a:t>交通安全教師研習</a:t>
            </a:r>
            <a:endParaRPr lang="zh-TW" altLang="en-US" sz="2000" b="1" dirty="0"/>
          </a:p>
        </p:txBody>
      </p:sp>
      <p:pic>
        <p:nvPicPr>
          <p:cNvPr id="3075" name="Picture 3" descr="C:\Users\user\Desktop\1080919龜山國中交通安全評鑑簡報\IMG_3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14227"/>
            <a:ext cx="3510257" cy="262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1080919龜山國中交通安全評鑑簡報\IMG_20190813_142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6958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1-3</a:t>
            </a:r>
            <a:r>
              <a:rPr lang="zh-TW" altLang="zh-TW" b="1" dirty="0" smtClean="0"/>
              <a:t>：向</a:t>
            </a:r>
            <a:r>
              <a:rPr lang="zh-TW" altLang="zh-TW" b="1" dirty="0"/>
              <a:t>家長與社區民眾進行交通安全宣導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zh-TW" altLang="zh-TW" sz="2000" b="1" dirty="0">
                <a:solidFill>
                  <a:srgbClr val="FF0000"/>
                </a:solidFill>
              </a:rPr>
              <a:t>利用座談會、網路、活動、公布欄等多元型式或管道向家長與社區民眾進行宣導。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179389" y="86916"/>
            <a:ext cx="8785225" cy="59412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5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r>
              <a:rPr kumimoji="0" lang="zh-TW" altLang="en-US" sz="5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教育訪視程序</a:t>
            </a:r>
            <a:r>
              <a:rPr kumimoji="0" lang="zh-TW" altLang="en-US" sz="5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486540"/>
              </p:ext>
            </p:extLst>
          </p:nvPr>
        </p:nvGraphicFramePr>
        <p:xfrm>
          <a:off x="323851" y="735806"/>
          <a:ext cx="8496299" cy="4158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8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72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661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28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3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70345"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項次</a:t>
                      </a:r>
                      <a:endParaRPr lang="zh-TW" altLang="en-US" sz="1800" kern="1200" dirty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34280" marB="34280" anchor="ctr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時間</a:t>
                      </a:r>
                      <a:endParaRPr lang="en-US" altLang="zh-TW" sz="1800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34280" marB="34280" anchor="ctr"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程序項目</a:t>
                      </a:r>
                      <a:endParaRPr lang="en-US" altLang="zh-TW" sz="1800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34280" marB="34280" anchor="ctr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1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地點</a:t>
                      </a:r>
                      <a:endParaRPr lang="zh-TW" altLang="en-US" sz="1800" b="1" kern="1200" dirty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53" marR="91453" marT="34278" marB="34278" anchor="ctr"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使用</a:t>
                      </a:r>
                      <a:endParaRPr lang="en-US" altLang="zh-TW" sz="1800" b="1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時間</a:t>
                      </a:r>
                    </a:p>
                  </a:txBody>
                  <a:tcPr marL="91453" marR="91453" marT="34278" marB="34278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56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0820-0825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校長致詞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標楷體" pitchFamily="65" charset="-120"/>
                          <a:ea typeface="標楷體" pitchFamily="65" charset="-120"/>
                        </a:rPr>
                        <a:t>3F</a:t>
                      </a:r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會議室</a:t>
                      </a: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270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0825-0830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召集人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致詞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標楷體" pitchFamily="65" charset="-120"/>
                          <a:ea typeface="標楷體" pitchFamily="65" charset="-120"/>
                        </a:rPr>
                        <a:t>3F</a:t>
                      </a:r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會議室</a:t>
                      </a: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</a:p>
                  </a:txBody>
                  <a:tcPr marL="91433" marR="91433" marT="34283" marB="34283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806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0830-0850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學校簡報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標楷體" pitchFamily="65" charset="-120"/>
                          <a:ea typeface="標楷體" pitchFamily="65" charset="-120"/>
                        </a:rPr>
                        <a:t>3F</a:t>
                      </a:r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會議室</a:t>
                      </a: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30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0850-0950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實地勘察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校內外交通環境</a:t>
                      </a: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60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分鐘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831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0950-1020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綜合座談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標楷體" pitchFamily="65" charset="-120"/>
                          <a:ea typeface="標楷體" pitchFamily="65" charset="-120"/>
                        </a:rPr>
                        <a:t>3F</a:t>
                      </a:r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會議室</a:t>
                      </a:r>
                    </a:p>
                  </a:txBody>
                  <a:tcPr marL="91433" marR="91433" marT="34283" marB="3428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鐘</a:t>
                      </a:r>
                      <a:endParaRPr lang="zh-TW" altLang="en-US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3" marR="91433" marT="34283" marB="34283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5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/>
              <a:t>標準一：組織、計畫與宣導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en-US" altLang="zh-TW" sz="2000" dirty="0" smtClean="0"/>
              <a:t>107.09.28</a:t>
            </a:r>
            <a:r>
              <a:rPr lang="zh-TW" altLang="en-US" sz="2000" dirty="0" smtClean="0"/>
              <a:t>親師座談會宣導</a:t>
            </a:r>
            <a:endParaRPr lang="zh-TW" altLang="zh-TW" sz="2000" dirty="0"/>
          </a:p>
        </p:txBody>
      </p:sp>
      <p:pic>
        <p:nvPicPr>
          <p:cNvPr id="11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35646"/>
            <a:ext cx="3961257" cy="2800604"/>
          </a:xfrm>
        </p:spPr>
      </p:pic>
      <p:pic>
        <p:nvPicPr>
          <p:cNvPr id="2050" name="Picture 2" descr="C:\Users\user\Desktop\1080919龜山國中交通安全評鑑簡報\與校長有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35646"/>
            <a:ext cx="3950208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2-1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符合交通安全核心能力的教學課程與設計相關教案，並</a:t>
            </a:r>
            <a:r>
              <a:rPr lang="zh-TW" altLang="zh-TW" b="1" dirty="0" smtClean="0"/>
              <a:t>運用</a:t>
            </a:r>
            <a:r>
              <a:rPr lang="zh-TW" altLang="zh-TW" b="1" dirty="0"/>
              <a:t>相關資源進行教學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規劃各年級課程主題與課程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架構及</a:t>
            </a:r>
            <a:r>
              <a:rPr lang="zh-TW" altLang="zh-TW" sz="2000" b="1" dirty="0">
                <a:solidFill>
                  <a:srgbClr val="FF0000"/>
                </a:solidFill>
              </a:rPr>
              <a:t>課程安排的時數合宜，且有教學成效檢討與回饋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課程內容以與學童相關問題為主，如行人、自行車和</a:t>
            </a:r>
            <a:r>
              <a:rPr lang="zh-TW" altLang="zh-TW" sz="2000" dirty="0" smtClean="0"/>
              <a:t>乘客等</a:t>
            </a:r>
            <a:r>
              <a:rPr lang="zh-TW" altLang="zh-TW" sz="2000" dirty="0"/>
              <a:t>課程主題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zh-TW" altLang="zh-TW" sz="2000" dirty="0"/>
              <a:t>3.善用交通安全相關資源與教案， 並積極自編合宜教案</a:t>
            </a:r>
            <a:r>
              <a:rPr lang="zh-TW" altLang="zh-TW" sz="2000" dirty="0" smtClean="0"/>
              <a:t>。</a:t>
            </a:r>
            <a:endParaRPr lang="zh-TW" altLang="zh-TW" sz="2000" dirty="0"/>
          </a:p>
        </p:txBody>
      </p:sp>
    </p:spTree>
    <p:extLst>
      <p:ext uri="{BB962C8B-B14F-4D97-AF65-F5344CB8AC3E}">
        <p14:creationId xmlns:p14="http://schemas.microsoft.com/office/powerpoint/2010/main" val="11725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en-US" altLang="zh-TW" sz="2000" dirty="0" smtClean="0"/>
              <a:t>108.04.17</a:t>
            </a:r>
            <a:r>
              <a:rPr lang="zh-TW" altLang="en-US" sz="2000" dirty="0" smtClean="0"/>
              <a:t>八年級交通安全宣導</a:t>
            </a:r>
            <a:endParaRPr lang="zh-TW" altLang="zh-TW" sz="2000" dirty="0"/>
          </a:p>
        </p:txBody>
      </p:sp>
      <p:pic>
        <p:nvPicPr>
          <p:cNvPr id="5122" name="Picture 2" descr="C:\Users\user\Desktop\1080919龜山國中交通安全評鑑簡報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5646"/>
            <a:ext cx="487489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4216"/>
            <a:ext cx="365760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2-1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符合交通安全核心能力的教學課程與設計相關教案，並</a:t>
            </a:r>
            <a:r>
              <a:rPr lang="zh-TW" altLang="zh-TW" b="1" dirty="0" smtClean="0"/>
              <a:t>運用</a:t>
            </a:r>
            <a:r>
              <a:rPr lang="zh-TW" altLang="zh-TW" b="1" dirty="0"/>
              <a:t>相關資源進行教學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規劃各年級課程主題與課程</a:t>
            </a:r>
            <a:r>
              <a:rPr lang="zh-TW" altLang="zh-TW" sz="2000" dirty="0" smtClean="0"/>
              <a:t>架構及</a:t>
            </a:r>
            <a:r>
              <a:rPr lang="zh-TW" altLang="zh-TW" sz="2000" dirty="0"/>
              <a:t>課程安排的時數合宜，且有教學成效檢討與回饋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課程內容以與學童相關問題為主，如行人、自行車和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乘客等</a:t>
            </a:r>
            <a:r>
              <a:rPr lang="zh-TW" altLang="zh-TW" sz="2000" b="1" dirty="0">
                <a:solidFill>
                  <a:srgbClr val="FF0000"/>
                </a:solidFill>
              </a:rPr>
              <a:t>課程主題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zh-TW" altLang="zh-TW" sz="2000" dirty="0"/>
              <a:t>3.善用交通安全相關資源與教案， 並積極自編合宜教案</a:t>
            </a:r>
            <a:r>
              <a:rPr lang="zh-TW" altLang="zh-TW" sz="2000" dirty="0" smtClean="0"/>
              <a:t>。</a:t>
            </a:r>
            <a:endParaRPr lang="zh-TW" altLang="zh-TW" sz="2000" dirty="0"/>
          </a:p>
        </p:txBody>
      </p:sp>
    </p:spTree>
    <p:extLst>
      <p:ext uri="{BB962C8B-B14F-4D97-AF65-F5344CB8AC3E}">
        <p14:creationId xmlns:p14="http://schemas.microsoft.com/office/powerpoint/2010/main" val="36042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自行車結構介紹 </a:t>
            </a:r>
            <a:endParaRPr lang="zh-TW" altLang="zh-TW" sz="2000" dirty="0"/>
          </a:p>
        </p:txBody>
      </p:sp>
      <p:pic>
        <p:nvPicPr>
          <p:cNvPr id="7" name="Picture 2" descr="http://www.gsjh.tyc.edu.tw/~traffic/uploads/tadnews/image/IMAG0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5962"/>
            <a:ext cx="4226560" cy="24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03598"/>
            <a:ext cx="3311357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2-1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符合交通安全核心能力的教學課程與設計相關教案，並</a:t>
            </a:r>
            <a:r>
              <a:rPr lang="zh-TW" altLang="zh-TW" b="1" dirty="0" smtClean="0"/>
              <a:t>運用</a:t>
            </a:r>
            <a:r>
              <a:rPr lang="zh-TW" altLang="zh-TW" b="1" dirty="0"/>
              <a:t>相關資源進行教學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規劃各年級課程主題與課程</a:t>
            </a:r>
            <a:r>
              <a:rPr lang="zh-TW" altLang="zh-TW" sz="2000" dirty="0" smtClean="0"/>
              <a:t>架構及</a:t>
            </a:r>
            <a:r>
              <a:rPr lang="zh-TW" altLang="zh-TW" sz="2000" dirty="0"/>
              <a:t>課程安排的時數合宜，且有教學成效檢討與回饋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課程內容以與學童相關問題為主，如行人、自行車和</a:t>
            </a:r>
            <a:r>
              <a:rPr lang="zh-TW" altLang="zh-TW" sz="2000" dirty="0" smtClean="0"/>
              <a:t>乘客等</a:t>
            </a:r>
            <a:r>
              <a:rPr lang="zh-TW" altLang="zh-TW" sz="2000" dirty="0"/>
              <a:t>課程主題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zh-TW" altLang="zh-TW" sz="2000" b="1" dirty="0">
                <a:solidFill>
                  <a:srgbClr val="FF0000"/>
                </a:solidFill>
              </a:rPr>
              <a:t>3.善用交通安全相關資源與教案， 並積極自編合宜教案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zh-TW" altLang="zh-TW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en-US" altLang="zh-TW" sz="2000" dirty="0" smtClean="0"/>
              <a:t>108.04.23</a:t>
            </a:r>
            <a:r>
              <a:rPr lang="zh-TW" altLang="en-US" sz="2000" dirty="0" smtClean="0"/>
              <a:t>交通安全講習 </a:t>
            </a:r>
            <a:r>
              <a:rPr lang="en-US" altLang="zh-TW" sz="2000" dirty="0" smtClean="0"/>
              <a:t>– </a:t>
            </a:r>
            <a:r>
              <a:rPr lang="zh-TW" altLang="en-US" sz="2000" dirty="0" smtClean="0"/>
              <a:t>大型車內輪差</a:t>
            </a:r>
            <a:endParaRPr lang="zh-TW" altLang="zh-TW" sz="2000" dirty="0"/>
          </a:p>
        </p:txBody>
      </p:sp>
      <p:pic>
        <p:nvPicPr>
          <p:cNvPr id="6147" name="Picture 3" descr="C:\Users\user\Desktop\1080919龜山國中交通安全評鑑簡報\108.04.23\line_190583243769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7654"/>
            <a:ext cx="3519488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1080919龜山國中交通安全評鑑簡報\大型車內輪差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51" y="1679079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2-2</a:t>
            </a:r>
            <a:r>
              <a:rPr lang="zh-TW" altLang="zh-TW" b="1" dirty="0" smtClean="0"/>
              <a:t>：落實</a:t>
            </a:r>
            <a:r>
              <a:rPr lang="zh-TW" altLang="zh-TW" b="1" dirty="0"/>
              <a:t>校內交通情境設置與教學，妥善辦理校外教學輔導活動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配合校園環境設置交通標誌、標線、號誌等交通設施，並進行情境教學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 smtClean="0"/>
              <a:t>2. </a:t>
            </a:r>
            <a:r>
              <a:rPr lang="zh-TW" altLang="zh-TW" sz="2000" dirty="0"/>
              <a:t>配合校外活動，進行車輛安全審核及逃生演練活動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dirty="0"/>
              <a:t>3.</a:t>
            </a:r>
            <a:r>
              <a:rPr lang="zh-TW" altLang="zh-TW" sz="2000" dirty="0"/>
              <a:t>校外活動有行前說明與行程後檢討會議。</a:t>
            </a:r>
          </a:p>
        </p:txBody>
      </p:sp>
    </p:spTree>
    <p:extLst>
      <p:ext uri="{BB962C8B-B14F-4D97-AF65-F5344CB8AC3E}">
        <p14:creationId xmlns:p14="http://schemas.microsoft.com/office/powerpoint/2010/main" val="197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人車分道</a:t>
            </a:r>
            <a:endParaRPr lang="zh-TW" altLang="zh-TW" sz="2000" dirty="0"/>
          </a:p>
        </p:txBody>
      </p:sp>
      <p:pic>
        <p:nvPicPr>
          <p:cNvPr id="7" name="Picture 2" descr="http://163.30.42.16/~traffic/uploads/tadnews/image/IMG_294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7654"/>
            <a:ext cx="3316224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77" y="1546387"/>
            <a:ext cx="3647210" cy="26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2-2</a:t>
            </a:r>
            <a:r>
              <a:rPr lang="zh-TW" altLang="zh-TW" b="1" dirty="0" smtClean="0"/>
              <a:t>：落實</a:t>
            </a:r>
            <a:r>
              <a:rPr lang="zh-TW" altLang="zh-TW" b="1" dirty="0"/>
              <a:t>校內交通情境設置與教學，妥善辦理校外教學輔導活動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配合校園環境設置交通標誌、標線、號誌等交通設施，並進行情境教學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 smtClean="0">
                <a:solidFill>
                  <a:srgbClr val="FF0000"/>
                </a:solidFill>
              </a:rPr>
              <a:t>2. </a:t>
            </a:r>
            <a:r>
              <a:rPr lang="zh-TW" altLang="zh-TW" sz="2000" b="1" dirty="0">
                <a:solidFill>
                  <a:srgbClr val="FF0000"/>
                </a:solidFill>
              </a:rPr>
              <a:t>配合校外活動，進行車輛安全審核及逃生演練活動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3.</a:t>
            </a:r>
            <a:r>
              <a:rPr lang="zh-TW" altLang="zh-TW" sz="2000" dirty="0"/>
              <a:t>校外活動有行前說明與行程後檢討會議。</a:t>
            </a:r>
          </a:p>
        </p:txBody>
      </p:sp>
    </p:spTree>
    <p:extLst>
      <p:ext uri="{BB962C8B-B14F-4D97-AF65-F5344CB8AC3E}">
        <p14:creationId xmlns:p14="http://schemas.microsoft.com/office/powerpoint/2010/main" val="9680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433" y="210089"/>
            <a:ext cx="9616785" cy="54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標題 1"/>
          <p:cNvSpPr>
            <a:spLocks noGrp="1"/>
          </p:cNvSpPr>
          <p:nvPr>
            <p:ph type="ctrTitle"/>
          </p:nvPr>
        </p:nvSpPr>
        <p:spPr>
          <a:xfrm>
            <a:off x="0" y="1598613"/>
            <a:ext cx="9144000" cy="1101725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年度交通安全訪視簡報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75555" y="2793604"/>
            <a:ext cx="7272808" cy="1198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桃園巿立龜山國民中學</a:t>
            </a:r>
            <a:b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Guei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-Shan </a:t>
            </a:r>
            <a:r>
              <a:rPr lang="en-US" altLang="zh-TW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Junior High School</a:t>
            </a:r>
          </a:p>
          <a:p>
            <a:pPr fontAlgn="auto">
              <a:spcAft>
                <a:spcPts val="0"/>
              </a:spcAft>
              <a:defRPr/>
            </a:pPr>
            <a:endParaRPr lang="zh-TW" altLang="en-US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標題 1"/>
          <p:cNvSpPr>
            <a:spLocks/>
          </p:cNvSpPr>
          <p:nvPr/>
        </p:nvSpPr>
        <p:spPr bwMode="auto">
          <a:xfrm>
            <a:off x="2123728" y="4298951"/>
            <a:ext cx="4176464" cy="5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dirty="0">
              <a:solidFill>
                <a:schemeClr val="tx2">
                  <a:lumMod val="75000"/>
                </a:schemeClr>
              </a:solidFill>
              <a:latin typeface="華康儷粗圓" pitchFamily="49" charset="-120"/>
              <a:ea typeface="華康儷粗圓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4AA1-0EC9-49CF-98FC-67CC82FC8743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  <p:pic>
        <p:nvPicPr>
          <p:cNvPr id="9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23728" y="4298952"/>
            <a:ext cx="430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報告人：范菁華 校長</a:t>
            </a:r>
          </a:p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108.10.24(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endParaRPr lang="zh-TW" altLang="zh-TW" sz="2000" dirty="0"/>
          </a:p>
        </p:txBody>
      </p:sp>
      <p:pic>
        <p:nvPicPr>
          <p:cNvPr id="1026" name="Picture 2" descr="D:\同步\107學年資料\交通安全\21822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56" y="1287561"/>
            <a:ext cx="453390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2-2</a:t>
            </a:r>
            <a:r>
              <a:rPr lang="zh-TW" altLang="zh-TW" b="1" dirty="0" smtClean="0"/>
              <a:t>：落實</a:t>
            </a:r>
            <a:r>
              <a:rPr lang="zh-TW" altLang="zh-TW" b="1" dirty="0"/>
              <a:t>校內交通情境設置與教學，妥善辦理校外教學輔導活動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配合校園環境設置交通標誌、標線、號誌等交通設施，並進行情境教學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dirty="0" smtClean="0"/>
              <a:t>2. </a:t>
            </a:r>
            <a:r>
              <a:rPr lang="zh-TW" altLang="zh-TW" sz="2000" dirty="0"/>
              <a:t>配合校外活動，進行車輛安全審核及逃生演練活動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3.</a:t>
            </a:r>
            <a:r>
              <a:rPr lang="zh-TW" altLang="zh-TW" sz="2000" b="1" dirty="0">
                <a:solidFill>
                  <a:srgbClr val="FF0000"/>
                </a:solidFill>
              </a:rPr>
              <a:t>校外活動有行前說明與行程後檢討會議。</a:t>
            </a:r>
          </a:p>
        </p:txBody>
      </p:sp>
    </p:spTree>
    <p:extLst>
      <p:ext uri="{BB962C8B-B14F-4D97-AF65-F5344CB8AC3E}">
        <p14:creationId xmlns:p14="http://schemas.microsoft.com/office/powerpoint/2010/main" val="9680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行前說明</a:t>
            </a:r>
            <a:endParaRPr lang="zh-TW" altLang="zh-TW" sz="2000" dirty="0"/>
          </a:p>
        </p:txBody>
      </p:sp>
      <p:pic>
        <p:nvPicPr>
          <p:cNvPr id="1026" name="Picture 2" descr="C:\Users\user\Desktop\1080919龜山國中交通安全評鑑簡報\IMG_20190920_093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81" y="1638350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0919龜山國中交通安全評鑑簡報\IMG_20190829_090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39" y="1645196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2-3</a:t>
            </a:r>
            <a:r>
              <a:rPr lang="zh-TW" altLang="zh-TW" b="1" dirty="0" smtClean="0"/>
              <a:t>：舉辦</a:t>
            </a:r>
            <a:r>
              <a:rPr lang="zh-TW" altLang="zh-TW" b="1" dirty="0"/>
              <a:t>各類交通安全活動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zh-TW" altLang="zh-TW" sz="2000" b="1" dirty="0">
                <a:solidFill>
                  <a:srgbClr val="FF0000"/>
                </a:solidFill>
              </a:rPr>
              <a:t>1.訂定交通安全活動辦法及實施計畫，且有活動成效檢討與回饋。</a:t>
            </a: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交通安全活動能依校本問題設計，且活動內容及型態多樣化。</a:t>
            </a:r>
          </a:p>
        </p:txBody>
      </p:sp>
    </p:spTree>
    <p:extLst>
      <p:ext uri="{BB962C8B-B14F-4D97-AF65-F5344CB8AC3E}">
        <p14:creationId xmlns:p14="http://schemas.microsoft.com/office/powerpoint/2010/main" val="21675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en-US" altLang="zh-TW" sz="2000" dirty="0" smtClean="0"/>
              <a:t>107.09.06</a:t>
            </a:r>
            <a:r>
              <a:rPr lang="zh-TW" altLang="en-US" sz="2000" dirty="0" smtClean="0"/>
              <a:t>交通安全知識宣導 </a:t>
            </a:r>
            <a:endParaRPr lang="zh-TW" altLang="zh-TW" sz="2000" dirty="0"/>
          </a:p>
        </p:txBody>
      </p:sp>
      <p:pic>
        <p:nvPicPr>
          <p:cNvPr id="8194" name="Picture 2" descr="C:\Users\user\Desktop\1080919龜山國中交通安全評鑑簡報\IMG_20191003_081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3564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2-3</a:t>
            </a:r>
            <a:r>
              <a:rPr lang="zh-TW" altLang="zh-TW" b="1" dirty="0" smtClean="0"/>
              <a:t>：舉辦</a:t>
            </a:r>
            <a:r>
              <a:rPr lang="zh-TW" altLang="zh-TW" b="1" dirty="0"/>
              <a:t>各類交通安全活動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zh-TW" altLang="zh-TW" sz="2000" dirty="0"/>
              <a:t>1.訂定交通安全活動辦法及實施計畫，且有活動成效檢討與回饋。</a:t>
            </a:r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交通安全活動能依校本問題設計，且活動內容及型態多樣化。</a:t>
            </a:r>
          </a:p>
        </p:txBody>
      </p:sp>
    </p:spTree>
    <p:extLst>
      <p:ext uri="{BB962C8B-B14F-4D97-AF65-F5344CB8AC3E}">
        <p14:creationId xmlns:p14="http://schemas.microsoft.com/office/powerpoint/2010/main" val="17246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二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教學</a:t>
            </a:r>
            <a:r>
              <a:rPr lang="zh-TW" altLang="zh-TW" sz="3200" dirty="0" smtClean="0"/>
              <a:t>與</a:t>
            </a:r>
            <a:r>
              <a:rPr lang="zh-TW" altLang="en-US" sz="3200" dirty="0" smtClean="0"/>
              <a:t>活動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en-US" altLang="zh-TW" sz="2000" dirty="0" smtClean="0"/>
              <a:t>107.09.07</a:t>
            </a:r>
            <a:r>
              <a:rPr lang="zh-TW" altLang="en-US" sz="2000" dirty="0" smtClean="0"/>
              <a:t>自行車</a:t>
            </a:r>
            <a:r>
              <a:rPr lang="zh-TW" altLang="en-US" sz="2000" dirty="0"/>
              <a:t>考</a:t>
            </a:r>
            <a:r>
              <a:rPr lang="zh-TW" altLang="en-US" sz="2000" dirty="0" smtClean="0"/>
              <a:t>照 </a:t>
            </a:r>
            <a:r>
              <a:rPr lang="en-US" altLang="zh-TW" sz="2000" dirty="0" smtClean="0"/>
              <a:t>– </a:t>
            </a:r>
            <a:r>
              <a:rPr lang="zh-TW" altLang="en-US" sz="2000" dirty="0" smtClean="0"/>
              <a:t>筆試及路考</a:t>
            </a:r>
            <a:endParaRPr lang="zh-TW" altLang="zh-TW" sz="2000" dirty="0"/>
          </a:p>
        </p:txBody>
      </p:sp>
      <p:pic>
        <p:nvPicPr>
          <p:cNvPr id="9218" name="Picture 2" descr="C:\Users\user\Desktop\1080919龜山國中交通安全評鑑簡報\IMAG0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59582"/>
            <a:ext cx="2105152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080919龜山國中交通安全評鑑簡報\自行車筆試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1670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3-1</a:t>
            </a:r>
            <a:r>
              <a:rPr lang="zh-TW" altLang="zh-TW" b="1" dirty="0" smtClean="0"/>
              <a:t>：建制</a:t>
            </a:r>
            <a:r>
              <a:rPr lang="zh-TW" altLang="zh-TW" b="1" dirty="0"/>
              <a:t>學生通學資料與運用，並設置路隊及短期補習班接送規劃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詳細完整的學生通學方式資料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學生路隊組織及短期補習班接送規劃。</a:t>
            </a:r>
          </a:p>
        </p:txBody>
      </p:sp>
    </p:spTree>
    <p:extLst>
      <p:ext uri="{BB962C8B-B14F-4D97-AF65-F5344CB8AC3E}">
        <p14:creationId xmlns:p14="http://schemas.microsoft.com/office/powerpoint/2010/main" val="36155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內容版面配置區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5425532"/>
              </p:ext>
            </p:extLst>
          </p:nvPr>
        </p:nvGraphicFramePr>
        <p:xfrm>
          <a:off x="1788374" y="1778486"/>
          <a:ext cx="612068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徒步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騎自行車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家長接送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交通車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九年級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155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144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58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八年級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115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8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126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73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七年級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120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7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134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65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itchFamily="65" charset="-120"/>
                          <a:ea typeface="標楷體" pitchFamily="65" charset="-120"/>
                        </a:rPr>
                        <a:t>合計</a:t>
                      </a:r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390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25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404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196</a:t>
                      </a:r>
                      <a:endParaRPr lang="zh-TW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>
                          <a:solidFill>
                            <a:srgbClr val="FF0000"/>
                          </a:solidFill>
                        </a:rPr>
                        <a:t>38.4%</a:t>
                      </a:r>
                      <a:endParaRPr lang="zh-TW" alt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>
                          <a:solidFill>
                            <a:srgbClr val="FF0000"/>
                          </a:solidFill>
                        </a:rPr>
                        <a:t>2.5%</a:t>
                      </a:r>
                      <a:endParaRPr lang="zh-TW" alt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>
                          <a:solidFill>
                            <a:srgbClr val="FF0000"/>
                          </a:solidFill>
                        </a:rPr>
                        <a:t>39.8%</a:t>
                      </a:r>
                      <a:endParaRPr lang="zh-TW" alt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>
                          <a:solidFill>
                            <a:srgbClr val="FF0000"/>
                          </a:solidFill>
                        </a:rPr>
                        <a:t>19.3%</a:t>
                      </a:r>
                      <a:endParaRPr lang="zh-TW" alt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8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公車站牌</a:t>
            </a:r>
            <a:endParaRPr lang="zh-TW" altLang="en-US" dirty="0"/>
          </a:p>
        </p:txBody>
      </p:sp>
      <p:pic>
        <p:nvPicPr>
          <p:cNvPr id="1026" name="Picture 2" descr="C:\Users\user\Desktop\1080919龜山國中交通安全評鑑簡報\公車站牌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9662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0919龜山國中交通安全評鑑簡報\公車站牌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9662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內容版面配置區 4"/>
          <p:cNvSpPr>
            <a:spLocks noGrp="1"/>
          </p:cNvSpPr>
          <p:nvPr>
            <p:ph sz="half" idx="1"/>
          </p:nvPr>
        </p:nvSpPr>
        <p:spPr>
          <a:xfrm>
            <a:off x="2700338" y="411163"/>
            <a:ext cx="4391942" cy="4103687"/>
          </a:xfrm>
        </p:spPr>
        <p:txBody>
          <a:bodyPr/>
          <a:lstStyle/>
          <a:p>
            <a:pPr marL="0" indent="0" algn="ctr">
              <a:buNone/>
            </a:pPr>
            <a:endParaRPr lang="en-US" altLang="zh-TW" sz="3200" b="1" dirty="0" smtClean="0"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ea typeface="標楷體" pitchFamily="65" charset="-120"/>
              </a:rPr>
              <a:t>  </a:t>
            </a:r>
            <a:r>
              <a:rPr lang="zh-TW" altLang="en-US" b="1" dirty="0" smtClean="0">
                <a:ea typeface="標楷體" pitchFamily="65" charset="-120"/>
              </a:rPr>
              <a:t>◎  學校</a:t>
            </a:r>
            <a:r>
              <a:rPr lang="zh-TW" altLang="en-US" b="1" dirty="0">
                <a:ea typeface="標楷體" pitchFamily="65" charset="-120"/>
              </a:rPr>
              <a:t>簡介</a:t>
            </a:r>
            <a:endParaRPr lang="en-US" altLang="zh-TW" b="1" dirty="0"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ea typeface="標楷體" pitchFamily="65" charset="-120"/>
              </a:rPr>
              <a:t>一</a:t>
            </a:r>
            <a:r>
              <a:rPr lang="zh-TW" altLang="en-US" b="1" dirty="0">
                <a:ea typeface="標楷體" pitchFamily="65" charset="-120"/>
              </a:rPr>
              <a:t>、組織、計畫與宣導</a:t>
            </a:r>
            <a:endParaRPr lang="en-US" altLang="zh-TW" b="1" dirty="0"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ea typeface="標楷體" pitchFamily="65" charset="-120"/>
              </a:rPr>
              <a:t>二、</a:t>
            </a:r>
            <a:r>
              <a:rPr lang="zh-TW" altLang="en-US" b="1" dirty="0">
                <a:ea typeface="標楷體" pitchFamily="65" charset="-120"/>
              </a:rPr>
              <a:t>教學與活動 </a:t>
            </a:r>
            <a:endParaRPr lang="en-US" altLang="zh-TW" b="1" dirty="0" smtClean="0"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ea typeface="標楷體" pitchFamily="65" charset="-120"/>
              </a:rPr>
              <a:t>三、</a:t>
            </a:r>
            <a:r>
              <a:rPr lang="zh-TW" altLang="en-US" b="1" dirty="0">
                <a:ea typeface="標楷體" pitchFamily="65" charset="-120"/>
              </a:rPr>
              <a:t>交通安全與輔導</a:t>
            </a:r>
            <a:endParaRPr lang="en-US" altLang="zh-TW" b="1" dirty="0"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ea typeface="標楷體" pitchFamily="65" charset="-120"/>
              </a:rPr>
              <a:t>四、</a:t>
            </a:r>
            <a:r>
              <a:rPr lang="zh-TW" altLang="zh-TW" b="1" dirty="0">
                <a:ea typeface="標楷體" pitchFamily="65" charset="-120"/>
              </a:rPr>
              <a:t>創新與重大</a:t>
            </a:r>
            <a:r>
              <a:rPr lang="zh-TW" altLang="zh-TW" b="1" dirty="0" smtClean="0">
                <a:ea typeface="標楷體" pitchFamily="65" charset="-120"/>
              </a:rPr>
              <a:t>成效</a:t>
            </a:r>
            <a:endParaRPr lang="en-US" altLang="zh-TW" b="1" dirty="0" smtClean="0"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ea typeface="標楷體" pitchFamily="65" charset="-120"/>
              </a:rPr>
              <a:t>  ◎</a:t>
            </a:r>
            <a:r>
              <a:rPr lang="zh-TW" altLang="en-US" b="1" dirty="0" smtClean="0">
                <a:ea typeface="標楷體" pitchFamily="65" charset="-120"/>
              </a:rPr>
              <a:t>  現況及</a:t>
            </a:r>
            <a:r>
              <a:rPr lang="zh-TW" altLang="en-US" b="1" dirty="0">
                <a:ea typeface="標楷體" pitchFamily="65" charset="-120"/>
              </a:rPr>
              <a:t>作為</a:t>
            </a:r>
            <a:endParaRPr lang="en-US" altLang="zh-TW" b="1" dirty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EDD66-4ACF-41E9-A4AC-A3AA4746D28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3-1</a:t>
            </a:r>
            <a:r>
              <a:rPr lang="zh-TW" altLang="zh-TW" b="1" dirty="0" smtClean="0"/>
              <a:t>：建制</a:t>
            </a:r>
            <a:r>
              <a:rPr lang="zh-TW" altLang="zh-TW" b="1" dirty="0"/>
              <a:t>學生通學資料與運用，並設置路隊及短期補習班接送規劃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詳細完整的學生通學方式資料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學生路隊組織及短期補習班接送規劃。</a:t>
            </a:r>
          </a:p>
        </p:txBody>
      </p:sp>
    </p:spTree>
    <p:extLst>
      <p:ext uri="{BB962C8B-B14F-4D97-AF65-F5344CB8AC3E}">
        <p14:creationId xmlns:p14="http://schemas.microsoft.com/office/powerpoint/2010/main" val="33720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23" y="1707654"/>
            <a:ext cx="5883616" cy="2728577"/>
          </a:xfrm>
          <a:prstGeom prst="rect">
            <a:avLst/>
          </a:prstGeom>
        </p:spPr>
      </p:pic>
      <p:sp>
        <p:nvSpPr>
          <p:cNvPr id="10" name="內容版面配置區 4"/>
          <p:cNvSpPr txBox="1">
            <a:spLocks/>
          </p:cNvSpPr>
          <p:nvPr/>
        </p:nvSpPr>
        <p:spPr>
          <a:xfrm>
            <a:off x="3448" y="1323724"/>
            <a:ext cx="2640375" cy="380075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兔坑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線：</a:t>
            </a:r>
            <a:r>
              <a:rPr lang="zh-TW" altLang="en-US" sz="2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上學放學</a:t>
            </a:r>
            <a:endParaRPr lang="en-US" altLang="zh-TW" sz="20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上午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06:50</a:t>
            </a:r>
            <a:r>
              <a:rPr lang="zh-TW" altLang="en-US" sz="2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由台北小城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出發</a:t>
            </a: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江山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社區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白馬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山莊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綠野山莊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到達龜山國中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下午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16:50</a:t>
            </a:r>
            <a:r>
              <a:rPr lang="zh-TW" altLang="en-US" sz="2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由校門口發車循原路折返。</a:t>
            </a:r>
            <a:endParaRPr lang="zh-TW" altLang="en-US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Picture 2" descr="http://163.30.42.16/~traffic/uploads/tadnews/image/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376" y="1"/>
            <a:ext cx="207194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0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49" y="1186054"/>
            <a:ext cx="4578423" cy="3689952"/>
          </a:xfrm>
          <a:prstGeom prst="rect">
            <a:avLst/>
          </a:prstGeom>
        </p:spPr>
      </p:pic>
      <p:sp>
        <p:nvSpPr>
          <p:cNvPr id="11" name="內容版面配置區 4"/>
          <p:cNvSpPr txBox="1">
            <a:spLocks/>
          </p:cNvSpPr>
          <p:nvPr/>
        </p:nvSpPr>
        <p:spPr>
          <a:xfrm>
            <a:off x="24664" y="1327147"/>
            <a:ext cx="2354897" cy="380075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嶺頂垹坡線：</a:t>
            </a:r>
            <a:r>
              <a:rPr lang="zh-TW" altLang="en-US" sz="2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放學</a:t>
            </a:r>
            <a:endParaRPr lang="en-US" altLang="zh-TW" sz="20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下午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16:50</a:t>
            </a:r>
            <a:r>
              <a:rPr lang="zh-TW" altLang="en-US" sz="2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由校門口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發車</a:t>
            </a: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茶專路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站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新嶺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社區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體育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大學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12" name="Picture 2" descr="http://163.30.42.16/~traffic/uploads/tadnews/image/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376" y="1"/>
            <a:ext cx="207194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3-2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校園進出之人車動線、交通工具停放、交通管制計畫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zh-TW" altLang="zh-TW" sz="2000" b="1" dirty="0">
                <a:solidFill>
                  <a:srgbClr val="FF0000"/>
                </a:solidFill>
              </a:rPr>
              <a:t>1.通學環境及校內人車動線規劃，及交通管制狀況。</a:t>
            </a: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校內各種交通工具停放設施。</a:t>
            </a:r>
          </a:p>
        </p:txBody>
      </p:sp>
    </p:spTree>
    <p:extLst>
      <p:ext uri="{BB962C8B-B14F-4D97-AF65-F5344CB8AC3E}">
        <p14:creationId xmlns:p14="http://schemas.microsoft.com/office/powerpoint/2010/main" val="30221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4"/>
          <p:cNvSpPr>
            <a:spLocks noChangeShapeType="1"/>
          </p:cNvSpPr>
          <p:nvPr/>
        </p:nvSpPr>
        <p:spPr bwMode="auto">
          <a:xfrm flipV="1">
            <a:off x="8674100" y="2679698"/>
            <a:ext cx="469899" cy="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3131840" y="2427734"/>
            <a:ext cx="360361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1" y="4083918"/>
            <a:ext cx="3132138" cy="7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flipV="1">
            <a:off x="4457700" y="4083918"/>
            <a:ext cx="2073275" cy="7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4500563" y="4084638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9" name="Line 10"/>
          <p:cNvSpPr>
            <a:spLocks noChangeShapeType="1"/>
          </p:cNvSpPr>
          <p:nvPr/>
        </p:nvSpPr>
        <p:spPr bwMode="auto">
          <a:xfrm>
            <a:off x="3108326" y="4084638"/>
            <a:ext cx="0" cy="105814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0" name="Line 11"/>
          <p:cNvSpPr>
            <a:spLocks noChangeShapeType="1"/>
          </p:cNvSpPr>
          <p:nvPr/>
        </p:nvSpPr>
        <p:spPr bwMode="auto">
          <a:xfrm>
            <a:off x="8674101" y="0"/>
            <a:ext cx="0" cy="273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8" name="Line 20"/>
          <p:cNvSpPr>
            <a:spLocks noChangeShapeType="1"/>
          </p:cNvSpPr>
          <p:nvPr/>
        </p:nvSpPr>
        <p:spPr bwMode="auto">
          <a:xfrm flipH="1">
            <a:off x="3132137" y="1635646"/>
            <a:ext cx="2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9" name="Line 21"/>
          <p:cNvSpPr>
            <a:spLocks noChangeShapeType="1"/>
          </p:cNvSpPr>
          <p:nvPr/>
        </p:nvSpPr>
        <p:spPr bwMode="auto">
          <a:xfrm>
            <a:off x="0" y="2733675"/>
            <a:ext cx="2232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0" name="Line 22"/>
          <p:cNvSpPr>
            <a:spLocks noChangeShapeType="1"/>
          </p:cNvSpPr>
          <p:nvPr/>
        </p:nvSpPr>
        <p:spPr bwMode="auto">
          <a:xfrm flipH="1">
            <a:off x="2195513" y="1961954"/>
            <a:ext cx="18256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4" name="Text Box 26"/>
          <p:cNvSpPr txBox="1">
            <a:spLocks noChangeArrowheads="1"/>
          </p:cNvSpPr>
          <p:nvPr/>
        </p:nvSpPr>
        <p:spPr bwMode="auto">
          <a:xfrm>
            <a:off x="3534866" y="4178300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大同路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55" name="Text Box 27"/>
          <p:cNvSpPr txBox="1">
            <a:spLocks noChangeArrowheads="1"/>
          </p:cNvSpPr>
          <p:nvPr/>
        </p:nvSpPr>
        <p:spPr bwMode="auto">
          <a:xfrm>
            <a:off x="8266837" y="3251478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光峰路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58" name="Rectangle 30"/>
          <p:cNvSpPr>
            <a:spLocks noChangeArrowheads="1"/>
          </p:cNvSpPr>
          <p:nvPr/>
        </p:nvSpPr>
        <p:spPr bwMode="auto">
          <a:xfrm>
            <a:off x="4791868" y="3841751"/>
            <a:ext cx="1359694" cy="21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公車站牌</a:t>
            </a:r>
          </a:p>
        </p:txBody>
      </p:sp>
      <p:sp>
        <p:nvSpPr>
          <p:cNvPr id="18471" name="Text Box 43"/>
          <p:cNvSpPr txBox="1">
            <a:spLocks noChangeArrowheads="1"/>
          </p:cNvSpPr>
          <p:nvPr/>
        </p:nvSpPr>
        <p:spPr bwMode="auto">
          <a:xfrm>
            <a:off x="90934" y="3224490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自強西路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72" name="Text Box 44"/>
          <p:cNvSpPr txBox="1">
            <a:spLocks noChangeArrowheads="1"/>
          </p:cNvSpPr>
          <p:nvPr/>
        </p:nvSpPr>
        <p:spPr bwMode="auto">
          <a:xfrm>
            <a:off x="8107659" y="1103311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育英街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1" name="Text Box 55"/>
          <p:cNvSpPr txBox="1">
            <a:spLocks noChangeArrowheads="1"/>
          </p:cNvSpPr>
          <p:nvPr/>
        </p:nvSpPr>
        <p:spPr bwMode="auto">
          <a:xfrm>
            <a:off x="3765698" y="1391442"/>
            <a:ext cx="461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000000"/>
                </a:solidFill>
              </a:rPr>
              <a:t>人車分道</a:t>
            </a:r>
          </a:p>
        </p:txBody>
      </p:sp>
      <p:sp>
        <p:nvSpPr>
          <p:cNvPr id="18482" name="Text Box 56"/>
          <p:cNvSpPr txBox="1">
            <a:spLocks noChangeArrowheads="1"/>
          </p:cNvSpPr>
          <p:nvPr/>
        </p:nvSpPr>
        <p:spPr bwMode="auto">
          <a:xfrm>
            <a:off x="2291337" y="2014575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校門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3" name="AutoShape 57"/>
          <p:cNvSpPr>
            <a:spLocks noChangeArrowheads="1"/>
          </p:cNvSpPr>
          <p:nvPr/>
        </p:nvSpPr>
        <p:spPr bwMode="auto">
          <a:xfrm>
            <a:off x="70644" y="1059582"/>
            <a:ext cx="215900" cy="1619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4" name="AutoShape 60"/>
          <p:cNvSpPr>
            <a:spLocks noChangeArrowheads="1"/>
          </p:cNvSpPr>
          <p:nvPr/>
        </p:nvSpPr>
        <p:spPr bwMode="auto">
          <a:xfrm>
            <a:off x="4815679" y="2490786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5" name="AutoShape 61"/>
          <p:cNvSpPr>
            <a:spLocks noChangeArrowheads="1"/>
          </p:cNvSpPr>
          <p:nvPr/>
        </p:nvSpPr>
        <p:spPr bwMode="auto">
          <a:xfrm>
            <a:off x="4791868" y="4138613"/>
            <a:ext cx="215900" cy="16192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6" name="AutoShape 64"/>
          <p:cNvSpPr>
            <a:spLocks noChangeArrowheads="1"/>
          </p:cNvSpPr>
          <p:nvPr/>
        </p:nvSpPr>
        <p:spPr bwMode="auto">
          <a:xfrm>
            <a:off x="61118" y="1878608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7" name="Text Box 65"/>
          <p:cNvSpPr txBox="1">
            <a:spLocks noChangeArrowheads="1"/>
          </p:cNvSpPr>
          <p:nvPr/>
        </p:nvSpPr>
        <p:spPr bwMode="auto">
          <a:xfrm>
            <a:off x="405309" y="555526"/>
            <a:ext cx="1214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導護教師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8" name="Text Box 66"/>
          <p:cNvSpPr txBox="1">
            <a:spLocks noChangeArrowheads="1"/>
          </p:cNvSpPr>
          <p:nvPr/>
        </p:nvSpPr>
        <p:spPr bwMode="auto">
          <a:xfrm>
            <a:off x="395536" y="176077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導護學生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9" name="AutoShape 67"/>
          <p:cNvSpPr>
            <a:spLocks noChangeArrowheads="1"/>
          </p:cNvSpPr>
          <p:nvPr/>
        </p:nvSpPr>
        <p:spPr bwMode="auto">
          <a:xfrm>
            <a:off x="7164288" y="4138613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90" name="AutoShape 68"/>
          <p:cNvSpPr>
            <a:spLocks noChangeArrowheads="1"/>
          </p:cNvSpPr>
          <p:nvPr/>
        </p:nvSpPr>
        <p:spPr bwMode="auto">
          <a:xfrm>
            <a:off x="72231" y="1495424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501" name="AutoShape 81"/>
          <p:cNvSpPr>
            <a:spLocks noChangeArrowheads="1"/>
          </p:cNvSpPr>
          <p:nvPr/>
        </p:nvSpPr>
        <p:spPr bwMode="auto">
          <a:xfrm>
            <a:off x="3312020" y="2605089"/>
            <a:ext cx="215900" cy="1619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502" name="AutoShape 82"/>
          <p:cNvSpPr>
            <a:spLocks noChangeArrowheads="1"/>
          </p:cNvSpPr>
          <p:nvPr/>
        </p:nvSpPr>
        <p:spPr bwMode="auto">
          <a:xfrm>
            <a:off x="4570537" y="4138017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505" name="Text Box 85"/>
          <p:cNvSpPr txBox="1">
            <a:spLocks noChangeArrowheads="1"/>
          </p:cNvSpPr>
          <p:nvPr/>
        </p:nvSpPr>
        <p:spPr bwMode="auto">
          <a:xfrm>
            <a:off x="395536" y="977727"/>
            <a:ext cx="6461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000000"/>
                </a:solidFill>
              </a:rPr>
              <a:t>警衛</a:t>
            </a:r>
          </a:p>
        </p:txBody>
      </p:sp>
      <p:sp>
        <p:nvSpPr>
          <p:cNvPr id="18506" name="AutoShape 86"/>
          <p:cNvSpPr>
            <a:spLocks noChangeArrowheads="1"/>
          </p:cNvSpPr>
          <p:nvPr/>
        </p:nvSpPr>
        <p:spPr bwMode="auto">
          <a:xfrm>
            <a:off x="4574380" y="2492375"/>
            <a:ext cx="217488" cy="161925"/>
          </a:xfrm>
          <a:custGeom>
            <a:avLst/>
            <a:gdLst>
              <a:gd name="T0" fmla="*/ 11085978 w 21600"/>
              <a:gd name="T1" fmla="*/ 1637984 h 21600"/>
              <a:gd name="T2" fmla="*/ 2988960 w 21600"/>
              <a:gd name="T3" fmla="*/ 8088753 h 21600"/>
              <a:gd name="T4" fmla="*/ 11085978 w 21600"/>
              <a:gd name="T5" fmla="*/ 16177507 h 21600"/>
              <a:gd name="T6" fmla="*/ 19060527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五角星形 1"/>
          <p:cNvSpPr/>
          <p:nvPr/>
        </p:nvSpPr>
        <p:spPr>
          <a:xfrm>
            <a:off x="72231" y="627534"/>
            <a:ext cx="214313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1" name="五角星形 80"/>
          <p:cNvSpPr/>
          <p:nvPr/>
        </p:nvSpPr>
        <p:spPr>
          <a:xfrm>
            <a:off x="2917527" y="2586589"/>
            <a:ext cx="214313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2" name="五角星形 81"/>
          <p:cNvSpPr/>
          <p:nvPr/>
        </p:nvSpPr>
        <p:spPr>
          <a:xfrm>
            <a:off x="7668344" y="2481833"/>
            <a:ext cx="214312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7963694" y="0"/>
            <a:ext cx="0" cy="273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9" name="AutoShape 60"/>
          <p:cNvSpPr>
            <a:spLocks noChangeArrowheads="1"/>
          </p:cNvSpPr>
          <p:nvPr/>
        </p:nvSpPr>
        <p:spPr bwMode="auto">
          <a:xfrm>
            <a:off x="8693149" y="2490787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6507163" y="4064794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7070724" y="4064794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" name="Line 7"/>
          <p:cNvSpPr>
            <a:spLocks noChangeShapeType="1"/>
          </p:cNvSpPr>
          <p:nvPr/>
        </p:nvSpPr>
        <p:spPr bwMode="auto">
          <a:xfrm flipV="1">
            <a:off x="7070724" y="4083917"/>
            <a:ext cx="2073275" cy="1024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" name="AutoShape 68"/>
          <p:cNvSpPr>
            <a:spLocks noChangeArrowheads="1"/>
          </p:cNvSpPr>
          <p:nvPr/>
        </p:nvSpPr>
        <p:spPr bwMode="auto">
          <a:xfrm>
            <a:off x="2834481" y="4138612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" name="AutoShape 64"/>
          <p:cNvSpPr>
            <a:spLocks noChangeArrowheads="1"/>
          </p:cNvSpPr>
          <p:nvPr/>
        </p:nvSpPr>
        <p:spPr bwMode="auto">
          <a:xfrm>
            <a:off x="2600325" y="4127500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8" name="Line 5"/>
          <p:cNvSpPr>
            <a:spLocks noChangeShapeType="1"/>
          </p:cNvSpPr>
          <p:nvPr/>
        </p:nvSpPr>
        <p:spPr bwMode="auto">
          <a:xfrm flipV="1">
            <a:off x="4534695" y="2706687"/>
            <a:ext cx="3429000" cy="1349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" name="Rectangle 30"/>
          <p:cNvSpPr>
            <a:spLocks noChangeArrowheads="1"/>
          </p:cNvSpPr>
          <p:nvPr/>
        </p:nvSpPr>
        <p:spPr bwMode="auto">
          <a:xfrm>
            <a:off x="5005388" y="2736851"/>
            <a:ext cx="1359694" cy="21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公車站牌</a:t>
            </a:r>
          </a:p>
        </p:txBody>
      </p:sp>
      <p:sp>
        <p:nvSpPr>
          <p:cNvPr id="91" name="AutoShape 60"/>
          <p:cNvSpPr>
            <a:spLocks noChangeArrowheads="1"/>
          </p:cNvSpPr>
          <p:nvPr/>
        </p:nvSpPr>
        <p:spPr bwMode="auto">
          <a:xfrm>
            <a:off x="7666755" y="1950243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388863" y="1391442"/>
            <a:ext cx="1230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導護志工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9" name="Text Box 44"/>
          <p:cNvSpPr txBox="1">
            <a:spLocks noChangeArrowheads="1"/>
          </p:cNvSpPr>
          <p:nvPr/>
        </p:nvSpPr>
        <p:spPr bwMode="auto">
          <a:xfrm>
            <a:off x="3118942" y="1634852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警衛室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00" name="Line 22"/>
          <p:cNvSpPr>
            <a:spLocks noChangeShapeType="1"/>
          </p:cNvSpPr>
          <p:nvPr/>
        </p:nvSpPr>
        <p:spPr bwMode="auto">
          <a:xfrm flipH="1">
            <a:off x="4515425" y="1941470"/>
            <a:ext cx="18256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 flipH="1">
            <a:off x="3492199" y="1635646"/>
            <a:ext cx="2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3118942" y="1634058"/>
            <a:ext cx="360361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123256" y="2542133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113" name="矩形 112"/>
          <p:cNvSpPr/>
          <p:nvPr/>
        </p:nvSpPr>
        <p:spPr>
          <a:xfrm>
            <a:off x="-36984" y="2139702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114" name="Text Box 66"/>
          <p:cNvSpPr txBox="1">
            <a:spLocks noChangeArrowheads="1"/>
          </p:cNvSpPr>
          <p:nvPr/>
        </p:nvSpPr>
        <p:spPr bwMode="auto">
          <a:xfrm>
            <a:off x="395536" y="2202418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專車停等處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15" name="AutoShape 86"/>
          <p:cNvSpPr>
            <a:spLocks noChangeArrowheads="1"/>
          </p:cNvSpPr>
          <p:nvPr/>
        </p:nvSpPr>
        <p:spPr bwMode="auto">
          <a:xfrm>
            <a:off x="4579144" y="2155825"/>
            <a:ext cx="217488" cy="161925"/>
          </a:xfrm>
          <a:custGeom>
            <a:avLst/>
            <a:gdLst>
              <a:gd name="T0" fmla="*/ 11085978 w 21600"/>
              <a:gd name="T1" fmla="*/ 1637984 h 21600"/>
              <a:gd name="T2" fmla="*/ 2988960 w 21600"/>
              <a:gd name="T3" fmla="*/ 8088753 h 21600"/>
              <a:gd name="T4" fmla="*/ 11085978 w 21600"/>
              <a:gd name="T5" fmla="*/ 16177507 h 21600"/>
              <a:gd name="T6" fmla="*/ 19060527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" name="AutoShape 60"/>
          <p:cNvSpPr>
            <a:spLocks noChangeArrowheads="1"/>
          </p:cNvSpPr>
          <p:nvPr/>
        </p:nvSpPr>
        <p:spPr bwMode="auto">
          <a:xfrm>
            <a:off x="2836068" y="2830234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4"/>
          <p:cNvSpPr>
            <a:spLocks noChangeShapeType="1"/>
          </p:cNvSpPr>
          <p:nvPr/>
        </p:nvSpPr>
        <p:spPr bwMode="auto">
          <a:xfrm flipV="1">
            <a:off x="8674100" y="2679698"/>
            <a:ext cx="469899" cy="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3131840" y="2427734"/>
            <a:ext cx="360361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1" y="4083918"/>
            <a:ext cx="3132138" cy="7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flipV="1">
            <a:off x="4457700" y="4083918"/>
            <a:ext cx="2073275" cy="7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4500563" y="4084638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9" name="Line 10"/>
          <p:cNvSpPr>
            <a:spLocks noChangeShapeType="1"/>
          </p:cNvSpPr>
          <p:nvPr/>
        </p:nvSpPr>
        <p:spPr bwMode="auto">
          <a:xfrm>
            <a:off x="3108326" y="4084638"/>
            <a:ext cx="0" cy="105814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0" name="Line 11"/>
          <p:cNvSpPr>
            <a:spLocks noChangeShapeType="1"/>
          </p:cNvSpPr>
          <p:nvPr/>
        </p:nvSpPr>
        <p:spPr bwMode="auto">
          <a:xfrm>
            <a:off x="8674101" y="0"/>
            <a:ext cx="0" cy="273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8" name="Line 20"/>
          <p:cNvSpPr>
            <a:spLocks noChangeShapeType="1"/>
          </p:cNvSpPr>
          <p:nvPr/>
        </p:nvSpPr>
        <p:spPr bwMode="auto">
          <a:xfrm flipH="1">
            <a:off x="3132137" y="1635646"/>
            <a:ext cx="2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9" name="Line 21"/>
          <p:cNvSpPr>
            <a:spLocks noChangeShapeType="1"/>
          </p:cNvSpPr>
          <p:nvPr/>
        </p:nvSpPr>
        <p:spPr bwMode="auto">
          <a:xfrm>
            <a:off x="0" y="2733675"/>
            <a:ext cx="2232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0" name="Line 22"/>
          <p:cNvSpPr>
            <a:spLocks noChangeShapeType="1"/>
          </p:cNvSpPr>
          <p:nvPr/>
        </p:nvSpPr>
        <p:spPr bwMode="auto">
          <a:xfrm flipH="1">
            <a:off x="2195513" y="1961954"/>
            <a:ext cx="18256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4" name="Text Box 26"/>
          <p:cNvSpPr txBox="1">
            <a:spLocks noChangeArrowheads="1"/>
          </p:cNvSpPr>
          <p:nvPr/>
        </p:nvSpPr>
        <p:spPr bwMode="auto">
          <a:xfrm>
            <a:off x="3534866" y="4178300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大同路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55" name="Text Box 27"/>
          <p:cNvSpPr txBox="1">
            <a:spLocks noChangeArrowheads="1"/>
          </p:cNvSpPr>
          <p:nvPr/>
        </p:nvSpPr>
        <p:spPr bwMode="auto">
          <a:xfrm>
            <a:off x="8266837" y="3251478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光峰路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58" name="Rectangle 30"/>
          <p:cNvSpPr>
            <a:spLocks noChangeArrowheads="1"/>
          </p:cNvSpPr>
          <p:nvPr/>
        </p:nvSpPr>
        <p:spPr bwMode="auto">
          <a:xfrm>
            <a:off x="4791868" y="3841751"/>
            <a:ext cx="1359694" cy="21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公車站牌</a:t>
            </a:r>
          </a:p>
        </p:txBody>
      </p:sp>
      <p:sp>
        <p:nvSpPr>
          <p:cNvPr id="18461" name="Line 33"/>
          <p:cNvSpPr>
            <a:spLocks noChangeShapeType="1"/>
          </p:cNvSpPr>
          <p:nvPr/>
        </p:nvSpPr>
        <p:spPr bwMode="auto">
          <a:xfrm flipH="1" flipV="1">
            <a:off x="8632823" y="2813564"/>
            <a:ext cx="507876" cy="0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65" name="Line 37"/>
          <p:cNvSpPr>
            <a:spLocks noChangeShapeType="1"/>
          </p:cNvSpPr>
          <p:nvPr/>
        </p:nvSpPr>
        <p:spPr bwMode="auto">
          <a:xfrm flipV="1">
            <a:off x="4644008" y="2841625"/>
            <a:ext cx="0" cy="1189038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71" name="Text Box 43"/>
          <p:cNvSpPr txBox="1">
            <a:spLocks noChangeArrowheads="1"/>
          </p:cNvSpPr>
          <p:nvPr/>
        </p:nvSpPr>
        <p:spPr bwMode="auto">
          <a:xfrm>
            <a:off x="90934" y="3224490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自強西路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72" name="Text Box 44"/>
          <p:cNvSpPr txBox="1">
            <a:spLocks noChangeArrowheads="1"/>
          </p:cNvSpPr>
          <p:nvPr/>
        </p:nvSpPr>
        <p:spPr bwMode="auto">
          <a:xfrm>
            <a:off x="8107659" y="1103311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育英街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1" name="Text Box 55"/>
          <p:cNvSpPr txBox="1">
            <a:spLocks noChangeArrowheads="1"/>
          </p:cNvSpPr>
          <p:nvPr/>
        </p:nvSpPr>
        <p:spPr bwMode="auto">
          <a:xfrm>
            <a:off x="3765698" y="1391442"/>
            <a:ext cx="461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000000"/>
                </a:solidFill>
              </a:rPr>
              <a:t>人車分道</a:t>
            </a:r>
          </a:p>
        </p:txBody>
      </p:sp>
      <p:sp>
        <p:nvSpPr>
          <p:cNvPr id="18482" name="Text Box 56"/>
          <p:cNvSpPr txBox="1">
            <a:spLocks noChangeArrowheads="1"/>
          </p:cNvSpPr>
          <p:nvPr/>
        </p:nvSpPr>
        <p:spPr bwMode="auto">
          <a:xfrm>
            <a:off x="2291337" y="2014575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校門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3" name="AutoShape 57"/>
          <p:cNvSpPr>
            <a:spLocks noChangeArrowheads="1"/>
          </p:cNvSpPr>
          <p:nvPr/>
        </p:nvSpPr>
        <p:spPr bwMode="auto">
          <a:xfrm>
            <a:off x="70644" y="1059582"/>
            <a:ext cx="215900" cy="1619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4" name="AutoShape 60"/>
          <p:cNvSpPr>
            <a:spLocks noChangeArrowheads="1"/>
          </p:cNvSpPr>
          <p:nvPr/>
        </p:nvSpPr>
        <p:spPr bwMode="auto">
          <a:xfrm>
            <a:off x="4815679" y="2490786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5" name="AutoShape 61"/>
          <p:cNvSpPr>
            <a:spLocks noChangeArrowheads="1"/>
          </p:cNvSpPr>
          <p:nvPr/>
        </p:nvSpPr>
        <p:spPr bwMode="auto">
          <a:xfrm>
            <a:off x="4791868" y="4138613"/>
            <a:ext cx="215900" cy="16192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6" name="AutoShape 64"/>
          <p:cNvSpPr>
            <a:spLocks noChangeArrowheads="1"/>
          </p:cNvSpPr>
          <p:nvPr/>
        </p:nvSpPr>
        <p:spPr bwMode="auto">
          <a:xfrm>
            <a:off x="61118" y="1878608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7" name="Text Box 65"/>
          <p:cNvSpPr txBox="1">
            <a:spLocks noChangeArrowheads="1"/>
          </p:cNvSpPr>
          <p:nvPr/>
        </p:nvSpPr>
        <p:spPr bwMode="auto">
          <a:xfrm>
            <a:off x="405309" y="555526"/>
            <a:ext cx="1214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導護教師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8" name="Text Box 66"/>
          <p:cNvSpPr txBox="1">
            <a:spLocks noChangeArrowheads="1"/>
          </p:cNvSpPr>
          <p:nvPr/>
        </p:nvSpPr>
        <p:spPr bwMode="auto">
          <a:xfrm>
            <a:off x="395536" y="176077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導護學生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9" name="AutoShape 67"/>
          <p:cNvSpPr>
            <a:spLocks noChangeArrowheads="1"/>
          </p:cNvSpPr>
          <p:nvPr/>
        </p:nvSpPr>
        <p:spPr bwMode="auto">
          <a:xfrm>
            <a:off x="7164288" y="4138613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90" name="AutoShape 68"/>
          <p:cNvSpPr>
            <a:spLocks noChangeArrowheads="1"/>
          </p:cNvSpPr>
          <p:nvPr/>
        </p:nvSpPr>
        <p:spPr bwMode="auto">
          <a:xfrm>
            <a:off x="72231" y="1495424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99" name="Rectangle 77"/>
          <p:cNvSpPr>
            <a:spLocks noChangeArrowheads="1"/>
          </p:cNvSpPr>
          <p:nvPr/>
        </p:nvSpPr>
        <p:spPr bwMode="auto">
          <a:xfrm>
            <a:off x="0" y="0"/>
            <a:ext cx="3132138" cy="5191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dirty="0" smtClean="0">
                <a:solidFill>
                  <a:srgbClr val="000000"/>
                </a:solidFill>
              </a:rPr>
              <a:t>0700-0730</a:t>
            </a:r>
            <a:r>
              <a:rPr lang="zh-TW" altLang="en-US" dirty="0" smtClean="0">
                <a:solidFill>
                  <a:srgbClr val="000000"/>
                </a:solidFill>
              </a:rPr>
              <a:t>上學</a:t>
            </a:r>
            <a:r>
              <a:rPr lang="zh-TW" altLang="en-US" dirty="0">
                <a:solidFill>
                  <a:srgbClr val="000000"/>
                </a:solidFill>
              </a:rPr>
              <a:t>路隊</a:t>
            </a:r>
            <a:r>
              <a:rPr lang="zh-TW" altLang="en-US" dirty="0" smtClean="0">
                <a:solidFill>
                  <a:srgbClr val="000000"/>
                </a:solidFill>
              </a:rPr>
              <a:t>圖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501" name="AutoShape 81"/>
          <p:cNvSpPr>
            <a:spLocks noChangeArrowheads="1"/>
          </p:cNvSpPr>
          <p:nvPr/>
        </p:nvSpPr>
        <p:spPr bwMode="auto">
          <a:xfrm>
            <a:off x="3312020" y="2605089"/>
            <a:ext cx="215900" cy="1619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502" name="AutoShape 82"/>
          <p:cNvSpPr>
            <a:spLocks noChangeArrowheads="1"/>
          </p:cNvSpPr>
          <p:nvPr/>
        </p:nvSpPr>
        <p:spPr bwMode="auto">
          <a:xfrm>
            <a:off x="4570537" y="4138017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505" name="Text Box 85"/>
          <p:cNvSpPr txBox="1">
            <a:spLocks noChangeArrowheads="1"/>
          </p:cNvSpPr>
          <p:nvPr/>
        </p:nvSpPr>
        <p:spPr bwMode="auto">
          <a:xfrm>
            <a:off x="395536" y="977727"/>
            <a:ext cx="6461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000000"/>
                </a:solidFill>
              </a:rPr>
              <a:t>警衛</a:t>
            </a:r>
          </a:p>
        </p:txBody>
      </p:sp>
      <p:sp>
        <p:nvSpPr>
          <p:cNvPr id="18506" name="AutoShape 86"/>
          <p:cNvSpPr>
            <a:spLocks noChangeArrowheads="1"/>
          </p:cNvSpPr>
          <p:nvPr/>
        </p:nvSpPr>
        <p:spPr bwMode="auto">
          <a:xfrm>
            <a:off x="4574380" y="2492375"/>
            <a:ext cx="217488" cy="161925"/>
          </a:xfrm>
          <a:custGeom>
            <a:avLst/>
            <a:gdLst>
              <a:gd name="T0" fmla="*/ 11085978 w 21600"/>
              <a:gd name="T1" fmla="*/ 1637984 h 21600"/>
              <a:gd name="T2" fmla="*/ 2988960 w 21600"/>
              <a:gd name="T3" fmla="*/ 8088753 h 21600"/>
              <a:gd name="T4" fmla="*/ 11085978 w 21600"/>
              <a:gd name="T5" fmla="*/ 16177507 h 21600"/>
              <a:gd name="T6" fmla="*/ 19060527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五角星形 1"/>
          <p:cNvSpPr/>
          <p:nvPr/>
        </p:nvSpPr>
        <p:spPr>
          <a:xfrm>
            <a:off x="72231" y="627534"/>
            <a:ext cx="214313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1" name="五角星形 80"/>
          <p:cNvSpPr/>
          <p:nvPr/>
        </p:nvSpPr>
        <p:spPr>
          <a:xfrm>
            <a:off x="2917527" y="2586589"/>
            <a:ext cx="214313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2" name="五角星形 81"/>
          <p:cNvSpPr/>
          <p:nvPr/>
        </p:nvSpPr>
        <p:spPr>
          <a:xfrm>
            <a:off x="7668344" y="2481833"/>
            <a:ext cx="214312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7963694" y="0"/>
            <a:ext cx="0" cy="273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9" name="AutoShape 60"/>
          <p:cNvSpPr>
            <a:spLocks noChangeArrowheads="1"/>
          </p:cNvSpPr>
          <p:nvPr/>
        </p:nvSpPr>
        <p:spPr bwMode="auto">
          <a:xfrm>
            <a:off x="8693149" y="2490787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6507163" y="4064794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7070724" y="4064794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" name="Line 7"/>
          <p:cNvSpPr>
            <a:spLocks noChangeShapeType="1"/>
          </p:cNvSpPr>
          <p:nvPr/>
        </p:nvSpPr>
        <p:spPr bwMode="auto">
          <a:xfrm flipV="1">
            <a:off x="7070724" y="4083917"/>
            <a:ext cx="2073275" cy="1024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" name="AutoShape 68"/>
          <p:cNvSpPr>
            <a:spLocks noChangeArrowheads="1"/>
          </p:cNvSpPr>
          <p:nvPr/>
        </p:nvSpPr>
        <p:spPr bwMode="auto">
          <a:xfrm>
            <a:off x="2834481" y="4138612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" name="AutoShape 64"/>
          <p:cNvSpPr>
            <a:spLocks noChangeArrowheads="1"/>
          </p:cNvSpPr>
          <p:nvPr/>
        </p:nvSpPr>
        <p:spPr bwMode="auto">
          <a:xfrm>
            <a:off x="2600325" y="4127500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7" name="Line 37"/>
          <p:cNvSpPr>
            <a:spLocks noChangeShapeType="1"/>
          </p:cNvSpPr>
          <p:nvPr/>
        </p:nvSpPr>
        <p:spPr bwMode="auto">
          <a:xfrm flipV="1">
            <a:off x="3132139" y="2814637"/>
            <a:ext cx="0" cy="1189038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8" name="Line 5"/>
          <p:cNvSpPr>
            <a:spLocks noChangeShapeType="1"/>
          </p:cNvSpPr>
          <p:nvPr/>
        </p:nvSpPr>
        <p:spPr bwMode="auto">
          <a:xfrm flipV="1">
            <a:off x="4534695" y="2706687"/>
            <a:ext cx="3429000" cy="1349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" name="Rectangle 30"/>
          <p:cNvSpPr>
            <a:spLocks noChangeArrowheads="1"/>
          </p:cNvSpPr>
          <p:nvPr/>
        </p:nvSpPr>
        <p:spPr bwMode="auto">
          <a:xfrm>
            <a:off x="5005388" y="2736851"/>
            <a:ext cx="1359694" cy="21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公車站牌</a:t>
            </a:r>
          </a:p>
        </p:txBody>
      </p:sp>
      <p:sp>
        <p:nvSpPr>
          <p:cNvPr id="91" name="AutoShape 60"/>
          <p:cNvSpPr>
            <a:spLocks noChangeArrowheads="1"/>
          </p:cNvSpPr>
          <p:nvPr/>
        </p:nvSpPr>
        <p:spPr bwMode="auto">
          <a:xfrm>
            <a:off x="7666755" y="1950243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2" name="Line 47"/>
          <p:cNvSpPr>
            <a:spLocks noChangeShapeType="1"/>
          </p:cNvSpPr>
          <p:nvPr/>
        </p:nvSpPr>
        <p:spPr bwMode="auto">
          <a:xfrm flipH="1">
            <a:off x="7963694" y="2733674"/>
            <a:ext cx="669129" cy="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" name="Line 47"/>
          <p:cNvSpPr>
            <a:spLocks noChangeShapeType="1"/>
          </p:cNvSpPr>
          <p:nvPr/>
        </p:nvSpPr>
        <p:spPr bwMode="auto">
          <a:xfrm flipH="1">
            <a:off x="7963694" y="2165349"/>
            <a:ext cx="669129" cy="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" name="Line 47"/>
          <p:cNvSpPr>
            <a:spLocks noChangeShapeType="1"/>
          </p:cNvSpPr>
          <p:nvPr/>
        </p:nvSpPr>
        <p:spPr bwMode="auto">
          <a:xfrm flipH="1" flipV="1">
            <a:off x="3014663" y="3535363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388863" y="1391442"/>
            <a:ext cx="1230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導護志工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7" name="Line 47"/>
          <p:cNvSpPr>
            <a:spLocks noChangeShapeType="1"/>
          </p:cNvSpPr>
          <p:nvPr/>
        </p:nvSpPr>
        <p:spPr bwMode="auto">
          <a:xfrm flipH="1" flipV="1">
            <a:off x="4788024" y="2746097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8" name="Line 47"/>
          <p:cNvSpPr>
            <a:spLocks noChangeShapeType="1"/>
          </p:cNvSpPr>
          <p:nvPr/>
        </p:nvSpPr>
        <p:spPr bwMode="auto">
          <a:xfrm flipH="1" flipV="1">
            <a:off x="3270251" y="2841625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9" name="Text Box 44"/>
          <p:cNvSpPr txBox="1">
            <a:spLocks noChangeArrowheads="1"/>
          </p:cNvSpPr>
          <p:nvPr/>
        </p:nvSpPr>
        <p:spPr bwMode="auto">
          <a:xfrm>
            <a:off x="3118942" y="1634852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警衛室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00" name="Line 22"/>
          <p:cNvSpPr>
            <a:spLocks noChangeShapeType="1"/>
          </p:cNvSpPr>
          <p:nvPr/>
        </p:nvSpPr>
        <p:spPr bwMode="auto">
          <a:xfrm flipH="1">
            <a:off x="4515425" y="1941470"/>
            <a:ext cx="18256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1" name="Line 37"/>
          <p:cNvSpPr>
            <a:spLocks noChangeShapeType="1"/>
          </p:cNvSpPr>
          <p:nvPr/>
        </p:nvSpPr>
        <p:spPr bwMode="auto">
          <a:xfrm>
            <a:off x="4427984" y="1495424"/>
            <a:ext cx="2232248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" name="Text Box 56"/>
          <p:cNvSpPr txBox="1">
            <a:spLocks noChangeArrowheads="1"/>
          </p:cNvSpPr>
          <p:nvPr/>
        </p:nvSpPr>
        <p:spPr bwMode="auto">
          <a:xfrm>
            <a:off x="6000723" y="510362"/>
            <a:ext cx="13981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地下停車場</a:t>
            </a:r>
            <a:endParaRPr lang="zh-TW" altLang="en-US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3" name="Line 37"/>
          <p:cNvSpPr>
            <a:spLocks noChangeShapeType="1"/>
          </p:cNvSpPr>
          <p:nvPr/>
        </p:nvSpPr>
        <p:spPr bwMode="auto">
          <a:xfrm flipV="1">
            <a:off x="4355976" y="1465218"/>
            <a:ext cx="0" cy="963309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" name="Line 37"/>
          <p:cNvSpPr>
            <a:spLocks noChangeShapeType="1"/>
          </p:cNvSpPr>
          <p:nvPr/>
        </p:nvSpPr>
        <p:spPr bwMode="auto">
          <a:xfrm flipV="1">
            <a:off x="6700589" y="884814"/>
            <a:ext cx="0" cy="635894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" name="Line 37"/>
          <p:cNvSpPr>
            <a:spLocks noChangeShapeType="1"/>
          </p:cNvSpPr>
          <p:nvPr/>
        </p:nvSpPr>
        <p:spPr bwMode="auto">
          <a:xfrm flipV="1">
            <a:off x="3635896" y="339502"/>
            <a:ext cx="0" cy="206794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" name="Line 33"/>
          <p:cNvSpPr>
            <a:spLocks noChangeShapeType="1"/>
          </p:cNvSpPr>
          <p:nvPr/>
        </p:nvSpPr>
        <p:spPr bwMode="auto">
          <a:xfrm flipH="1">
            <a:off x="4574380" y="2421898"/>
            <a:ext cx="3315271" cy="5836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7" name="Line 33"/>
          <p:cNvSpPr>
            <a:spLocks noChangeShapeType="1"/>
          </p:cNvSpPr>
          <p:nvPr/>
        </p:nvSpPr>
        <p:spPr bwMode="auto">
          <a:xfrm flipH="1" flipV="1">
            <a:off x="3580607" y="2505867"/>
            <a:ext cx="868663" cy="10600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 flipH="1">
            <a:off x="3492199" y="1635646"/>
            <a:ext cx="2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3118942" y="1634058"/>
            <a:ext cx="360361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" name="Text Box 56"/>
          <p:cNvSpPr txBox="1">
            <a:spLocks noChangeArrowheads="1"/>
          </p:cNvSpPr>
          <p:nvPr/>
        </p:nvSpPr>
        <p:spPr bwMode="auto">
          <a:xfrm>
            <a:off x="4320183" y="83105"/>
            <a:ext cx="1151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自行車棚</a:t>
            </a:r>
            <a:endParaRPr lang="zh-TW" altLang="en-US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1" name="Line 37"/>
          <p:cNvSpPr>
            <a:spLocks noChangeShapeType="1"/>
          </p:cNvSpPr>
          <p:nvPr/>
        </p:nvSpPr>
        <p:spPr bwMode="auto">
          <a:xfrm>
            <a:off x="3630737" y="273326"/>
            <a:ext cx="689445" cy="159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" name="Line 37"/>
          <p:cNvSpPr>
            <a:spLocks noChangeShapeType="1"/>
          </p:cNvSpPr>
          <p:nvPr/>
        </p:nvSpPr>
        <p:spPr bwMode="auto">
          <a:xfrm flipV="1">
            <a:off x="3014663" y="1576385"/>
            <a:ext cx="0" cy="909597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123256" y="2542133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113" name="矩形 112"/>
          <p:cNvSpPr/>
          <p:nvPr/>
        </p:nvSpPr>
        <p:spPr>
          <a:xfrm>
            <a:off x="-36984" y="2139702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114" name="Text Box 66"/>
          <p:cNvSpPr txBox="1">
            <a:spLocks noChangeArrowheads="1"/>
          </p:cNvSpPr>
          <p:nvPr/>
        </p:nvSpPr>
        <p:spPr bwMode="auto">
          <a:xfrm>
            <a:off x="395536" y="2202418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專車停等處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15" name="AutoShape 86"/>
          <p:cNvSpPr>
            <a:spLocks noChangeArrowheads="1"/>
          </p:cNvSpPr>
          <p:nvPr/>
        </p:nvSpPr>
        <p:spPr bwMode="auto">
          <a:xfrm>
            <a:off x="4579144" y="2155825"/>
            <a:ext cx="217488" cy="161925"/>
          </a:xfrm>
          <a:custGeom>
            <a:avLst/>
            <a:gdLst>
              <a:gd name="T0" fmla="*/ 11085978 w 21600"/>
              <a:gd name="T1" fmla="*/ 1637984 h 21600"/>
              <a:gd name="T2" fmla="*/ 2988960 w 21600"/>
              <a:gd name="T3" fmla="*/ 8088753 h 21600"/>
              <a:gd name="T4" fmla="*/ 11085978 w 21600"/>
              <a:gd name="T5" fmla="*/ 16177507 h 21600"/>
              <a:gd name="T6" fmla="*/ 19060527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6" name="Line 47"/>
          <p:cNvSpPr>
            <a:spLocks noChangeShapeType="1"/>
          </p:cNvSpPr>
          <p:nvPr/>
        </p:nvSpPr>
        <p:spPr bwMode="auto">
          <a:xfrm flipH="1" flipV="1">
            <a:off x="4500563" y="3508375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7" name="Line 37"/>
          <p:cNvSpPr>
            <a:spLocks noChangeShapeType="1"/>
          </p:cNvSpPr>
          <p:nvPr/>
        </p:nvSpPr>
        <p:spPr bwMode="auto">
          <a:xfrm flipH="1" flipV="1">
            <a:off x="2574033" y="2901800"/>
            <a:ext cx="412041" cy="17400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" name="Line 37"/>
          <p:cNvSpPr>
            <a:spLocks noChangeShapeType="1"/>
          </p:cNvSpPr>
          <p:nvPr/>
        </p:nvSpPr>
        <p:spPr bwMode="auto">
          <a:xfrm flipH="1" flipV="1">
            <a:off x="3459821" y="3150394"/>
            <a:ext cx="568756" cy="9144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" name="Line 37"/>
          <p:cNvSpPr>
            <a:spLocks noChangeShapeType="1"/>
          </p:cNvSpPr>
          <p:nvPr/>
        </p:nvSpPr>
        <p:spPr bwMode="auto">
          <a:xfrm flipH="1" flipV="1">
            <a:off x="4037604" y="4157940"/>
            <a:ext cx="0" cy="96571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" name="Line 37"/>
          <p:cNvSpPr>
            <a:spLocks noChangeShapeType="1"/>
          </p:cNvSpPr>
          <p:nvPr/>
        </p:nvSpPr>
        <p:spPr bwMode="auto">
          <a:xfrm flipV="1">
            <a:off x="7131521" y="2841625"/>
            <a:ext cx="0" cy="1189038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" name="AutoShape 60"/>
          <p:cNvSpPr>
            <a:spLocks noChangeArrowheads="1"/>
          </p:cNvSpPr>
          <p:nvPr/>
        </p:nvSpPr>
        <p:spPr bwMode="auto">
          <a:xfrm>
            <a:off x="2836068" y="2830234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4"/>
          <p:cNvSpPr>
            <a:spLocks noChangeShapeType="1"/>
          </p:cNvSpPr>
          <p:nvPr/>
        </p:nvSpPr>
        <p:spPr bwMode="auto">
          <a:xfrm flipV="1">
            <a:off x="8674100" y="2679698"/>
            <a:ext cx="469899" cy="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3131840" y="2427734"/>
            <a:ext cx="360361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1" y="4083918"/>
            <a:ext cx="3132138" cy="7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flipV="1">
            <a:off x="4457700" y="4083918"/>
            <a:ext cx="2073275" cy="7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4500563" y="4084638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9" name="Line 10"/>
          <p:cNvSpPr>
            <a:spLocks noChangeShapeType="1"/>
          </p:cNvSpPr>
          <p:nvPr/>
        </p:nvSpPr>
        <p:spPr bwMode="auto">
          <a:xfrm>
            <a:off x="3108326" y="4084638"/>
            <a:ext cx="0" cy="105814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0" name="Line 11"/>
          <p:cNvSpPr>
            <a:spLocks noChangeShapeType="1"/>
          </p:cNvSpPr>
          <p:nvPr/>
        </p:nvSpPr>
        <p:spPr bwMode="auto">
          <a:xfrm>
            <a:off x="8674101" y="0"/>
            <a:ext cx="0" cy="273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8" name="Line 20"/>
          <p:cNvSpPr>
            <a:spLocks noChangeShapeType="1"/>
          </p:cNvSpPr>
          <p:nvPr/>
        </p:nvSpPr>
        <p:spPr bwMode="auto">
          <a:xfrm flipH="1">
            <a:off x="3132137" y="1635646"/>
            <a:ext cx="2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9" name="Line 21"/>
          <p:cNvSpPr>
            <a:spLocks noChangeShapeType="1"/>
          </p:cNvSpPr>
          <p:nvPr/>
        </p:nvSpPr>
        <p:spPr bwMode="auto">
          <a:xfrm>
            <a:off x="0" y="2733675"/>
            <a:ext cx="2232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0" name="Line 22"/>
          <p:cNvSpPr>
            <a:spLocks noChangeShapeType="1"/>
          </p:cNvSpPr>
          <p:nvPr/>
        </p:nvSpPr>
        <p:spPr bwMode="auto">
          <a:xfrm flipH="1">
            <a:off x="2195513" y="1961954"/>
            <a:ext cx="18256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4" name="Text Box 26"/>
          <p:cNvSpPr txBox="1">
            <a:spLocks noChangeArrowheads="1"/>
          </p:cNvSpPr>
          <p:nvPr/>
        </p:nvSpPr>
        <p:spPr bwMode="auto">
          <a:xfrm>
            <a:off x="3534866" y="4178300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大同路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55" name="Text Box 27"/>
          <p:cNvSpPr txBox="1">
            <a:spLocks noChangeArrowheads="1"/>
          </p:cNvSpPr>
          <p:nvPr/>
        </p:nvSpPr>
        <p:spPr bwMode="auto">
          <a:xfrm>
            <a:off x="8266837" y="3251478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光峰路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58" name="Rectangle 30"/>
          <p:cNvSpPr>
            <a:spLocks noChangeArrowheads="1"/>
          </p:cNvSpPr>
          <p:nvPr/>
        </p:nvSpPr>
        <p:spPr bwMode="auto">
          <a:xfrm>
            <a:off x="4791868" y="3841751"/>
            <a:ext cx="1359694" cy="21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公車站牌</a:t>
            </a:r>
          </a:p>
        </p:txBody>
      </p:sp>
      <p:sp>
        <p:nvSpPr>
          <p:cNvPr id="18461" name="Line 33"/>
          <p:cNvSpPr>
            <a:spLocks noChangeShapeType="1"/>
          </p:cNvSpPr>
          <p:nvPr/>
        </p:nvSpPr>
        <p:spPr bwMode="auto">
          <a:xfrm flipV="1">
            <a:off x="8632823" y="2813561"/>
            <a:ext cx="496788" cy="1075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65" name="Line 37"/>
          <p:cNvSpPr>
            <a:spLocks noChangeShapeType="1"/>
          </p:cNvSpPr>
          <p:nvPr/>
        </p:nvSpPr>
        <p:spPr bwMode="auto">
          <a:xfrm>
            <a:off x="4644008" y="2825749"/>
            <a:ext cx="0" cy="1204913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71" name="Text Box 43"/>
          <p:cNvSpPr txBox="1">
            <a:spLocks noChangeArrowheads="1"/>
          </p:cNvSpPr>
          <p:nvPr/>
        </p:nvSpPr>
        <p:spPr bwMode="auto">
          <a:xfrm>
            <a:off x="90934" y="3224490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自強西路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72" name="Text Box 44"/>
          <p:cNvSpPr txBox="1">
            <a:spLocks noChangeArrowheads="1"/>
          </p:cNvSpPr>
          <p:nvPr/>
        </p:nvSpPr>
        <p:spPr bwMode="auto">
          <a:xfrm>
            <a:off x="8107659" y="1103311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育英街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1" name="Text Box 55"/>
          <p:cNvSpPr txBox="1">
            <a:spLocks noChangeArrowheads="1"/>
          </p:cNvSpPr>
          <p:nvPr/>
        </p:nvSpPr>
        <p:spPr bwMode="auto">
          <a:xfrm>
            <a:off x="3765698" y="1391442"/>
            <a:ext cx="461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000000"/>
                </a:solidFill>
              </a:rPr>
              <a:t>人車分道</a:t>
            </a:r>
          </a:p>
        </p:txBody>
      </p:sp>
      <p:sp>
        <p:nvSpPr>
          <p:cNvPr id="18482" name="Text Box 56"/>
          <p:cNvSpPr txBox="1">
            <a:spLocks noChangeArrowheads="1"/>
          </p:cNvSpPr>
          <p:nvPr/>
        </p:nvSpPr>
        <p:spPr bwMode="auto">
          <a:xfrm>
            <a:off x="2291337" y="2014575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校門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3" name="AutoShape 57"/>
          <p:cNvSpPr>
            <a:spLocks noChangeArrowheads="1"/>
          </p:cNvSpPr>
          <p:nvPr/>
        </p:nvSpPr>
        <p:spPr bwMode="auto">
          <a:xfrm>
            <a:off x="70644" y="1059582"/>
            <a:ext cx="215900" cy="1619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4" name="AutoShape 60"/>
          <p:cNvSpPr>
            <a:spLocks noChangeArrowheads="1"/>
          </p:cNvSpPr>
          <p:nvPr/>
        </p:nvSpPr>
        <p:spPr bwMode="auto">
          <a:xfrm>
            <a:off x="4815679" y="2490786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5" name="AutoShape 61"/>
          <p:cNvSpPr>
            <a:spLocks noChangeArrowheads="1"/>
          </p:cNvSpPr>
          <p:nvPr/>
        </p:nvSpPr>
        <p:spPr bwMode="auto">
          <a:xfrm>
            <a:off x="4791868" y="4138613"/>
            <a:ext cx="215900" cy="16192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6" name="AutoShape 64"/>
          <p:cNvSpPr>
            <a:spLocks noChangeArrowheads="1"/>
          </p:cNvSpPr>
          <p:nvPr/>
        </p:nvSpPr>
        <p:spPr bwMode="auto">
          <a:xfrm>
            <a:off x="61118" y="1878608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487" name="Text Box 65"/>
          <p:cNvSpPr txBox="1">
            <a:spLocks noChangeArrowheads="1"/>
          </p:cNvSpPr>
          <p:nvPr/>
        </p:nvSpPr>
        <p:spPr bwMode="auto">
          <a:xfrm>
            <a:off x="405309" y="555526"/>
            <a:ext cx="1214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導護教師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8" name="Text Box 66"/>
          <p:cNvSpPr txBox="1">
            <a:spLocks noChangeArrowheads="1"/>
          </p:cNvSpPr>
          <p:nvPr/>
        </p:nvSpPr>
        <p:spPr bwMode="auto">
          <a:xfrm>
            <a:off x="395536" y="176077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導護學生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8489" name="AutoShape 67"/>
          <p:cNvSpPr>
            <a:spLocks noChangeArrowheads="1"/>
          </p:cNvSpPr>
          <p:nvPr/>
        </p:nvSpPr>
        <p:spPr bwMode="auto">
          <a:xfrm>
            <a:off x="7164288" y="4138613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90" name="AutoShape 68"/>
          <p:cNvSpPr>
            <a:spLocks noChangeArrowheads="1"/>
          </p:cNvSpPr>
          <p:nvPr/>
        </p:nvSpPr>
        <p:spPr bwMode="auto">
          <a:xfrm>
            <a:off x="72231" y="1495424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99" name="Rectangle 77"/>
          <p:cNvSpPr>
            <a:spLocks noChangeArrowheads="1"/>
          </p:cNvSpPr>
          <p:nvPr/>
        </p:nvSpPr>
        <p:spPr bwMode="auto">
          <a:xfrm>
            <a:off x="0" y="0"/>
            <a:ext cx="3132138" cy="5191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dirty="0" smtClean="0">
                <a:solidFill>
                  <a:srgbClr val="000000"/>
                </a:solidFill>
              </a:rPr>
              <a:t>1640-1655</a:t>
            </a:r>
            <a:r>
              <a:rPr lang="zh-TW" altLang="en-US" dirty="0" smtClean="0">
                <a:solidFill>
                  <a:srgbClr val="000000"/>
                </a:solidFill>
              </a:rPr>
              <a:t>放學</a:t>
            </a:r>
            <a:r>
              <a:rPr lang="zh-TW" altLang="en-US" dirty="0">
                <a:solidFill>
                  <a:srgbClr val="000000"/>
                </a:solidFill>
              </a:rPr>
              <a:t>路隊圖</a:t>
            </a:r>
          </a:p>
        </p:txBody>
      </p:sp>
      <p:sp>
        <p:nvSpPr>
          <p:cNvPr id="18501" name="AutoShape 81"/>
          <p:cNvSpPr>
            <a:spLocks noChangeArrowheads="1"/>
          </p:cNvSpPr>
          <p:nvPr/>
        </p:nvSpPr>
        <p:spPr bwMode="auto">
          <a:xfrm>
            <a:off x="3312020" y="2605089"/>
            <a:ext cx="215900" cy="1619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8502" name="AutoShape 82"/>
          <p:cNvSpPr>
            <a:spLocks noChangeArrowheads="1"/>
          </p:cNvSpPr>
          <p:nvPr/>
        </p:nvSpPr>
        <p:spPr bwMode="auto">
          <a:xfrm>
            <a:off x="4570537" y="4138017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505" name="Text Box 85"/>
          <p:cNvSpPr txBox="1">
            <a:spLocks noChangeArrowheads="1"/>
          </p:cNvSpPr>
          <p:nvPr/>
        </p:nvSpPr>
        <p:spPr bwMode="auto">
          <a:xfrm>
            <a:off x="395536" y="977727"/>
            <a:ext cx="6461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000000"/>
                </a:solidFill>
              </a:rPr>
              <a:t>警衛</a:t>
            </a:r>
          </a:p>
        </p:txBody>
      </p:sp>
      <p:sp>
        <p:nvSpPr>
          <p:cNvPr id="18506" name="AutoShape 86"/>
          <p:cNvSpPr>
            <a:spLocks noChangeArrowheads="1"/>
          </p:cNvSpPr>
          <p:nvPr/>
        </p:nvSpPr>
        <p:spPr bwMode="auto">
          <a:xfrm>
            <a:off x="4574380" y="2492375"/>
            <a:ext cx="217488" cy="161925"/>
          </a:xfrm>
          <a:custGeom>
            <a:avLst/>
            <a:gdLst>
              <a:gd name="T0" fmla="*/ 11085978 w 21600"/>
              <a:gd name="T1" fmla="*/ 1637984 h 21600"/>
              <a:gd name="T2" fmla="*/ 2988960 w 21600"/>
              <a:gd name="T3" fmla="*/ 8088753 h 21600"/>
              <a:gd name="T4" fmla="*/ 11085978 w 21600"/>
              <a:gd name="T5" fmla="*/ 16177507 h 21600"/>
              <a:gd name="T6" fmla="*/ 19060527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五角星形 1"/>
          <p:cNvSpPr/>
          <p:nvPr/>
        </p:nvSpPr>
        <p:spPr>
          <a:xfrm>
            <a:off x="72231" y="627534"/>
            <a:ext cx="214313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1" name="五角星形 80"/>
          <p:cNvSpPr/>
          <p:nvPr/>
        </p:nvSpPr>
        <p:spPr>
          <a:xfrm>
            <a:off x="2917527" y="2586589"/>
            <a:ext cx="214313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2" name="五角星形 81"/>
          <p:cNvSpPr/>
          <p:nvPr/>
        </p:nvSpPr>
        <p:spPr>
          <a:xfrm>
            <a:off x="7668344" y="2481833"/>
            <a:ext cx="214312" cy="161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7963694" y="0"/>
            <a:ext cx="0" cy="273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9" name="AutoShape 60"/>
          <p:cNvSpPr>
            <a:spLocks noChangeArrowheads="1"/>
          </p:cNvSpPr>
          <p:nvPr/>
        </p:nvSpPr>
        <p:spPr bwMode="auto">
          <a:xfrm>
            <a:off x="8693149" y="2490787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6507163" y="4064794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7070724" y="4064794"/>
            <a:ext cx="0" cy="1058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" name="Line 7"/>
          <p:cNvSpPr>
            <a:spLocks noChangeShapeType="1"/>
          </p:cNvSpPr>
          <p:nvPr/>
        </p:nvSpPr>
        <p:spPr bwMode="auto">
          <a:xfrm flipV="1">
            <a:off x="7070724" y="4083917"/>
            <a:ext cx="2073275" cy="1024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" name="AutoShape 68"/>
          <p:cNvSpPr>
            <a:spLocks noChangeArrowheads="1"/>
          </p:cNvSpPr>
          <p:nvPr/>
        </p:nvSpPr>
        <p:spPr bwMode="auto">
          <a:xfrm>
            <a:off x="2834481" y="4138612"/>
            <a:ext cx="217487" cy="161925"/>
          </a:xfrm>
          <a:custGeom>
            <a:avLst/>
            <a:gdLst>
              <a:gd name="T0" fmla="*/ 11085876 w 21600"/>
              <a:gd name="T1" fmla="*/ 1637984 h 21600"/>
              <a:gd name="T2" fmla="*/ 2988936 w 21600"/>
              <a:gd name="T3" fmla="*/ 8088753 h 21600"/>
              <a:gd name="T4" fmla="*/ 11085876 w 21600"/>
              <a:gd name="T5" fmla="*/ 16177507 h 21600"/>
              <a:gd name="T6" fmla="*/ 19060249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" name="AutoShape 64"/>
          <p:cNvSpPr>
            <a:spLocks noChangeArrowheads="1"/>
          </p:cNvSpPr>
          <p:nvPr/>
        </p:nvSpPr>
        <p:spPr bwMode="auto">
          <a:xfrm>
            <a:off x="2600325" y="4127500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7" name="Line 37"/>
          <p:cNvSpPr>
            <a:spLocks noChangeShapeType="1"/>
          </p:cNvSpPr>
          <p:nvPr/>
        </p:nvSpPr>
        <p:spPr bwMode="auto">
          <a:xfrm>
            <a:off x="3132139" y="2850267"/>
            <a:ext cx="0" cy="1180396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8" name="Line 5"/>
          <p:cNvSpPr>
            <a:spLocks noChangeShapeType="1"/>
          </p:cNvSpPr>
          <p:nvPr/>
        </p:nvSpPr>
        <p:spPr bwMode="auto">
          <a:xfrm flipV="1">
            <a:off x="4534695" y="2706687"/>
            <a:ext cx="3429000" cy="1349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" name="Rectangle 30"/>
          <p:cNvSpPr>
            <a:spLocks noChangeArrowheads="1"/>
          </p:cNvSpPr>
          <p:nvPr/>
        </p:nvSpPr>
        <p:spPr bwMode="auto">
          <a:xfrm>
            <a:off x="5005388" y="2736851"/>
            <a:ext cx="1359694" cy="21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公車站牌</a:t>
            </a:r>
          </a:p>
        </p:txBody>
      </p:sp>
      <p:sp>
        <p:nvSpPr>
          <p:cNvPr id="91" name="AutoShape 60"/>
          <p:cNvSpPr>
            <a:spLocks noChangeArrowheads="1"/>
          </p:cNvSpPr>
          <p:nvPr/>
        </p:nvSpPr>
        <p:spPr bwMode="auto">
          <a:xfrm>
            <a:off x="7666755" y="1950243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2" name="Line 47"/>
          <p:cNvSpPr>
            <a:spLocks noChangeShapeType="1"/>
          </p:cNvSpPr>
          <p:nvPr/>
        </p:nvSpPr>
        <p:spPr bwMode="auto">
          <a:xfrm flipH="1">
            <a:off x="7963694" y="2733674"/>
            <a:ext cx="669129" cy="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" name="Line 47"/>
          <p:cNvSpPr>
            <a:spLocks noChangeShapeType="1"/>
          </p:cNvSpPr>
          <p:nvPr/>
        </p:nvSpPr>
        <p:spPr bwMode="auto">
          <a:xfrm flipH="1">
            <a:off x="7963694" y="2165349"/>
            <a:ext cx="669129" cy="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" name="Line 47"/>
          <p:cNvSpPr>
            <a:spLocks noChangeShapeType="1"/>
          </p:cNvSpPr>
          <p:nvPr/>
        </p:nvSpPr>
        <p:spPr bwMode="auto">
          <a:xfrm flipH="1" flipV="1">
            <a:off x="3014663" y="3535363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388863" y="1391442"/>
            <a:ext cx="1230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導護志工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7" name="Line 47"/>
          <p:cNvSpPr>
            <a:spLocks noChangeShapeType="1"/>
          </p:cNvSpPr>
          <p:nvPr/>
        </p:nvSpPr>
        <p:spPr bwMode="auto">
          <a:xfrm flipH="1" flipV="1">
            <a:off x="4788024" y="2746097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8" name="Line 47"/>
          <p:cNvSpPr>
            <a:spLocks noChangeShapeType="1"/>
          </p:cNvSpPr>
          <p:nvPr/>
        </p:nvSpPr>
        <p:spPr bwMode="auto">
          <a:xfrm flipH="1" flipV="1">
            <a:off x="3270251" y="2841625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9" name="Text Box 44"/>
          <p:cNvSpPr txBox="1">
            <a:spLocks noChangeArrowheads="1"/>
          </p:cNvSpPr>
          <p:nvPr/>
        </p:nvSpPr>
        <p:spPr bwMode="auto">
          <a:xfrm>
            <a:off x="3118942" y="1634852"/>
            <a:ext cx="461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警衛室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00" name="Line 22"/>
          <p:cNvSpPr>
            <a:spLocks noChangeShapeType="1"/>
          </p:cNvSpPr>
          <p:nvPr/>
        </p:nvSpPr>
        <p:spPr bwMode="auto">
          <a:xfrm flipH="1">
            <a:off x="4515425" y="1941470"/>
            <a:ext cx="18256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1" name="Line 37"/>
          <p:cNvSpPr>
            <a:spLocks noChangeShapeType="1"/>
          </p:cNvSpPr>
          <p:nvPr/>
        </p:nvSpPr>
        <p:spPr bwMode="auto">
          <a:xfrm flipH="1" flipV="1">
            <a:off x="4355976" y="1495424"/>
            <a:ext cx="2313606" cy="302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" name="Text Box 56"/>
          <p:cNvSpPr txBox="1">
            <a:spLocks noChangeArrowheads="1"/>
          </p:cNvSpPr>
          <p:nvPr/>
        </p:nvSpPr>
        <p:spPr bwMode="auto">
          <a:xfrm>
            <a:off x="6000723" y="510362"/>
            <a:ext cx="13981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地下停車場</a:t>
            </a:r>
            <a:endParaRPr lang="zh-TW" altLang="en-US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3" name="Line 37"/>
          <p:cNvSpPr>
            <a:spLocks noChangeShapeType="1"/>
          </p:cNvSpPr>
          <p:nvPr/>
        </p:nvSpPr>
        <p:spPr bwMode="auto">
          <a:xfrm>
            <a:off x="4296964" y="1489310"/>
            <a:ext cx="0" cy="859368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" name="Line 37"/>
          <p:cNvSpPr>
            <a:spLocks noChangeShapeType="1"/>
          </p:cNvSpPr>
          <p:nvPr/>
        </p:nvSpPr>
        <p:spPr bwMode="auto">
          <a:xfrm>
            <a:off x="6699820" y="879694"/>
            <a:ext cx="0" cy="593048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" name="Line 37"/>
          <p:cNvSpPr>
            <a:spLocks noChangeShapeType="1"/>
          </p:cNvSpPr>
          <p:nvPr/>
        </p:nvSpPr>
        <p:spPr bwMode="auto">
          <a:xfrm>
            <a:off x="3635896" y="254750"/>
            <a:ext cx="0" cy="2173778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" name="Line 33"/>
          <p:cNvSpPr>
            <a:spLocks noChangeShapeType="1"/>
          </p:cNvSpPr>
          <p:nvPr/>
        </p:nvSpPr>
        <p:spPr bwMode="auto">
          <a:xfrm flipV="1">
            <a:off x="4563219" y="2419681"/>
            <a:ext cx="3393157" cy="11675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7" name="Line 33"/>
          <p:cNvSpPr>
            <a:spLocks noChangeShapeType="1"/>
          </p:cNvSpPr>
          <p:nvPr/>
        </p:nvSpPr>
        <p:spPr bwMode="auto">
          <a:xfrm flipV="1">
            <a:off x="3580607" y="2492375"/>
            <a:ext cx="877092" cy="0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 flipH="1">
            <a:off x="3492199" y="1635646"/>
            <a:ext cx="2" cy="805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3118942" y="1634058"/>
            <a:ext cx="360361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" name="Text Box 56"/>
          <p:cNvSpPr txBox="1">
            <a:spLocks noChangeArrowheads="1"/>
          </p:cNvSpPr>
          <p:nvPr/>
        </p:nvSpPr>
        <p:spPr bwMode="auto">
          <a:xfrm>
            <a:off x="4320183" y="83105"/>
            <a:ext cx="1151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自行車棚</a:t>
            </a:r>
            <a:endParaRPr lang="zh-TW" altLang="en-US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1" name="Line 37"/>
          <p:cNvSpPr>
            <a:spLocks noChangeShapeType="1"/>
          </p:cNvSpPr>
          <p:nvPr/>
        </p:nvSpPr>
        <p:spPr bwMode="auto">
          <a:xfrm flipH="1">
            <a:off x="3681164" y="274916"/>
            <a:ext cx="687513" cy="159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" name="Line 37"/>
          <p:cNvSpPr>
            <a:spLocks noChangeShapeType="1"/>
          </p:cNvSpPr>
          <p:nvPr/>
        </p:nvSpPr>
        <p:spPr bwMode="auto">
          <a:xfrm flipH="1">
            <a:off x="3014662" y="1634058"/>
            <a:ext cx="1" cy="858317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232025" y="885949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113" name="矩形 112"/>
          <p:cNvSpPr/>
          <p:nvPr/>
        </p:nvSpPr>
        <p:spPr>
          <a:xfrm>
            <a:off x="-36984" y="2139702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114" name="Text Box 66"/>
          <p:cNvSpPr txBox="1">
            <a:spLocks noChangeArrowheads="1"/>
          </p:cNvSpPr>
          <p:nvPr/>
        </p:nvSpPr>
        <p:spPr bwMode="auto">
          <a:xfrm>
            <a:off x="395536" y="2202418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rgbClr val="000000"/>
                </a:solidFill>
              </a:rPr>
              <a:t>專車停等處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71" name="AutoShape 86"/>
          <p:cNvSpPr>
            <a:spLocks noChangeArrowheads="1"/>
          </p:cNvSpPr>
          <p:nvPr/>
        </p:nvSpPr>
        <p:spPr bwMode="auto">
          <a:xfrm>
            <a:off x="4579144" y="2139702"/>
            <a:ext cx="217488" cy="161925"/>
          </a:xfrm>
          <a:custGeom>
            <a:avLst/>
            <a:gdLst>
              <a:gd name="T0" fmla="*/ 11085978 w 21600"/>
              <a:gd name="T1" fmla="*/ 1637984 h 21600"/>
              <a:gd name="T2" fmla="*/ 2988960 w 21600"/>
              <a:gd name="T3" fmla="*/ 8088753 h 21600"/>
              <a:gd name="T4" fmla="*/ 11085978 w 21600"/>
              <a:gd name="T5" fmla="*/ 16177507 h 21600"/>
              <a:gd name="T6" fmla="*/ 19060527 w 21600"/>
              <a:gd name="T7" fmla="*/ 80887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D071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1914488" y="1299109"/>
            <a:ext cx="43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</a:rPr>
              <a:t>✪</a:t>
            </a:r>
          </a:p>
        </p:txBody>
      </p:sp>
      <p:sp>
        <p:nvSpPr>
          <p:cNvPr id="73" name="Line 47"/>
          <p:cNvSpPr>
            <a:spLocks noChangeShapeType="1"/>
          </p:cNvSpPr>
          <p:nvPr/>
        </p:nvSpPr>
        <p:spPr bwMode="auto">
          <a:xfrm flipH="1" flipV="1">
            <a:off x="4500563" y="3508375"/>
            <a:ext cx="0" cy="495300"/>
          </a:xfrm>
          <a:prstGeom prst="line">
            <a:avLst/>
          </a:prstGeom>
          <a:noFill/>
          <a:ln w="57150">
            <a:solidFill>
              <a:srgbClr val="FD071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4" name="Line 37"/>
          <p:cNvSpPr>
            <a:spLocks noChangeShapeType="1"/>
          </p:cNvSpPr>
          <p:nvPr/>
        </p:nvSpPr>
        <p:spPr bwMode="auto">
          <a:xfrm>
            <a:off x="2442818" y="1463990"/>
            <a:ext cx="166811" cy="550411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>
            <a:off x="2627784" y="2500270"/>
            <a:ext cx="166811" cy="550411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" name="Line 37"/>
          <p:cNvSpPr>
            <a:spLocks noChangeShapeType="1"/>
          </p:cNvSpPr>
          <p:nvPr/>
        </p:nvSpPr>
        <p:spPr bwMode="auto">
          <a:xfrm flipH="1">
            <a:off x="7098753" y="2813561"/>
            <a:ext cx="0" cy="1217102"/>
          </a:xfrm>
          <a:prstGeom prst="line">
            <a:avLst/>
          </a:prstGeom>
          <a:noFill/>
          <a:ln w="57150">
            <a:solidFill>
              <a:srgbClr val="FD07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" name="AutoShape 60"/>
          <p:cNvSpPr>
            <a:spLocks noChangeArrowheads="1"/>
          </p:cNvSpPr>
          <p:nvPr/>
        </p:nvSpPr>
        <p:spPr bwMode="auto">
          <a:xfrm>
            <a:off x="2843808" y="2830234"/>
            <a:ext cx="215900" cy="1635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1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停車場出入口</a:t>
            </a:r>
            <a:endParaRPr lang="zh-TW" altLang="zh-TW" sz="2000" dirty="0"/>
          </a:p>
        </p:txBody>
      </p:sp>
      <p:pic>
        <p:nvPicPr>
          <p:cNvPr id="3074" name="Picture 2" descr="C:\Users\user\Desktop\1080919龜山國中交通安全評鑑簡報\1571198617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65" y="1827269"/>
            <a:ext cx="3517106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080919龜山國中交通安全評鑑簡報\15711986186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75" y="1841383"/>
            <a:ext cx="3517106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0919龜山國中交通安全評鑑簡報\15711986158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3478"/>
            <a:ext cx="2110264" cy="15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3-2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校園進出之人車動線、交通工具停放、交通管制計畫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zh-TW" altLang="zh-TW" sz="2000" dirty="0"/>
              <a:t>1.通學環境及校內人車動線規劃，及交通管制狀況。</a:t>
            </a:r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校內各種交通工具停放設施。</a:t>
            </a:r>
          </a:p>
        </p:txBody>
      </p:sp>
    </p:spTree>
    <p:extLst>
      <p:ext uri="{BB962C8B-B14F-4D97-AF65-F5344CB8AC3E}">
        <p14:creationId xmlns:p14="http://schemas.microsoft.com/office/powerpoint/2010/main" val="29615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汽機車停放區</a:t>
            </a:r>
            <a:endParaRPr lang="zh-TW" altLang="zh-TW" sz="2000" dirty="0"/>
          </a:p>
        </p:txBody>
      </p:sp>
      <p:pic>
        <p:nvPicPr>
          <p:cNvPr id="4098" name="Picture 2" descr="C:\Users\user\Desktop\1080919龜山國中交通安全評鑑簡報\1571198623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1669"/>
            <a:ext cx="3517106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080919龜山國中交通安全評鑑簡報\15711986244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51670"/>
            <a:ext cx="3517106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90220-0CA9-4EB0-89D4-8812751D8A42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9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 smtClean="0">
                <a:ea typeface="標楷體" pitchFamily="65" charset="-120"/>
              </a:rPr>
              <a:t>學校簡介</a:t>
            </a:r>
            <a:r>
              <a:rPr lang="en-US" altLang="zh-TW" sz="3200" dirty="0" smtClean="0">
                <a:ea typeface="標楷體" pitchFamily="65" charset="-120"/>
              </a:rPr>
              <a:t> – 1.</a:t>
            </a:r>
            <a:r>
              <a:rPr lang="zh-TW" altLang="en-US" sz="3200" dirty="0" smtClean="0">
                <a:ea typeface="標楷體" pitchFamily="65" charset="-120"/>
              </a:rPr>
              <a:t>本校沿革</a:t>
            </a:r>
          </a:p>
        </p:txBody>
      </p:sp>
      <p:sp>
        <p:nvSpPr>
          <p:cNvPr id="7" name="內容版面配置區 4"/>
          <p:cNvSpPr>
            <a:spLocks noGrp="1"/>
          </p:cNvSpPr>
          <p:nvPr>
            <p:ph sz="half" idx="1"/>
          </p:nvPr>
        </p:nvSpPr>
        <p:spPr>
          <a:xfrm>
            <a:off x="1788374" y="1060351"/>
            <a:ext cx="5303906" cy="4103687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0070C0"/>
                </a:solidFill>
                <a:ea typeface="標楷體" pitchFamily="65" charset="-120"/>
              </a:rPr>
              <a:t>2002</a:t>
            </a:r>
            <a:r>
              <a:rPr lang="zh-TW" altLang="en-US" b="1" dirty="0" smtClean="0">
                <a:solidFill>
                  <a:srgbClr val="0070C0"/>
                </a:solidFill>
                <a:ea typeface="標楷體" pitchFamily="65" charset="-120"/>
              </a:rPr>
              <a:t>年</a:t>
            </a:r>
            <a:r>
              <a:rPr lang="en-US" altLang="zh-TW" b="1" dirty="0" smtClean="0">
                <a:solidFill>
                  <a:srgbClr val="0070C0"/>
                </a:solidFill>
                <a:ea typeface="標楷體" pitchFamily="65" charset="-120"/>
              </a:rPr>
              <a:t>8</a:t>
            </a:r>
            <a:r>
              <a:rPr lang="zh-TW" altLang="en-US" b="1" dirty="0" smtClean="0">
                <a:solidFill>
                  <a:srgbClr val="0070C0"/>
                </a:solidFill>
                <a:ea typeface="標楷體" pitchFamily="65" charset="-120"/>
              </a:rPr>
              <a:t>月成立籌備處</a:t>
            </a:r>
            <a:endParaRPr lang="en-US" altLang="zh-TW" b="1" dirty="0" smtClean="0">
              <a:solidFill>
                <a:srgbClr val="0070C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002060"/>
                </a:solidFill>
                <a:ea typeface="標楷體" pitchFamily="65" charset="-120"/>
              </a:rPr>
              <a:t>2004</a:t>
            </a:r>
            <a:r>
              <a:rPr lang="zh-TW" altLang="en-US" b="1" dirty="0" smtClean="0">
                <a:solidFill>
                  <a:srgbClr val="002060"/>
                </a:solidFill>
                <a:ea typeface="標楷體" pitchFamily="65" charset="-120"/>
              </a:rPr>
              <a:t>年第一期工程完工</a:t>
            </a:r>
            <a:endParaRPr lang="en-US" altLang="zh-TW" b="1" dirty="0" smtClean="0">
              <a:solidFill>
                <a:srgbClr val="00206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7030A0"/>
                </a:solidFill>
                <a:ea typeface="標楷體" pitchFamily="65" charset="-120"/>
              </a:rPr>
              <a:t>2004</a:t>
            </a:r>
            <a:r>
              <a:rPr lang="zh-TW" altLang="en-US" b="1" dirty="0">
                <a:solidFill>
                  <a:srgbClr val="7030A0"/>
                </a:solidFill>
                <a:ea typeface="標楷體" pitchFamily="65" charset="-120"/>
              </a:rPr>
              <a:t>年</a:t>
            </a:r>
            <a:r>
              <a:rPr lang="en-US" altLang="zh-TW" b="1" dirty="0">
                <a:solidFill>
                  <a:srgbClr val="7030A0"/>
                </a:solidFill>
                <a:ea typeface="標楷體" pitchFamily="65" charset="-120"/>
              </a:rPr>
              <a:t>8</a:t>
            </a:r>
            <a:r>
              <a:rPr lang="zh-TW" altLang="en-US" b="1" dirty="0">
                <a:solidFill>
                  <a:srgbClr val="7030A0"/>
                </a:solidFill>
                <a:ea typeface="標楷體" pitchFamily="65" charset="-120"/>
              </a:rPr>
              <a:t>月正式招收第一屆學生</a:t>
            </a:r>
            <a:endParaRPr lang="en-US" altLang="zh-TW" b="1" dirty="0">
              <a:solidFill>
                <a:srgbClr val="7030A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ea typeface="標楷體" pitchFamily="65" charset="-120"/>
              </a:rPr>
              <a:t>2005</a:t>
            </a:r>
            <a:r>
              <a:rPr lang="zh-TW" altLang="en-US" b="1" dirty="0">
                <a:solidFill>
                  <a:srgbClr val="002060"/>
                </a:solidFill>
                <a:ea typeface="標楷體" pitchFamily="65" charset="-120"/>
              </a:rPr>
              <a:t>年第二期工程完工</a:t>
            </a:r>
            <a:endParaRPr lang="en-US" altLang="zh-TW" b="1" dirty="0">
              <a:solidFill>
                <a:srgbClr val="00206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ea typeface="標楷體" pitchFamily="65" charset="-120"/>
              </a:rPr>
              <a:t>2008</a:t>
            </a:r>
            <a:r>
              <a:rPr lang="zh-TW" altLang="en-US" b="1" dirty="0">
                <a:solidFill>
                  <a:srgbClr val="002060"/>
                </a:solidFill>
                <a:ea typeface="標楷體" pitchFamily="65" charset="-120"/>
              </a:rPr>
              <a:t>年第三期工程完工</a:t>
            </a:r>
            <a:endParaRPr lang="en-US" altLang="zh-TW" b="1" dirty="0">
              <a:solidFill>
                <a:srgbClr val="002060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2241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自</a:t>
            </a:r>
            <a:endParaRPr lang="en-US" altLang="zh-TW" sz="2000" dirty="0" smtClean="0"/>
          </a:p>
          <a:p>
            <a:r>
              <a:rPr lang="zh-TW" altLang="en-US" sz="2000" dirty="0" smtClean="0"/>
              <a:t>行</a:t>
            </a:r>
            <a:endParaRPr lang="en-US" altLang="zh-TW" sz="2000" dirty="0" smtClean="0"/>
          </a:p>
          <a:p>
            <a:r>
              <a:rPr lang="zh-TW" altLang="en-US" sz="2000" dirty="0" smtClean="0"/>
              <a:t>車</a:t>
            </a:r>
            <a:endParaRPr lang="en-US" altLang="zh-TW" sz="2000" dirty="0" smtClean="0"/>
          </a:p>
          <a:p>
            <a:r>
              <a:rPr lang="zh-TW" altLang="en-US" sz="2000" dirty="0" smtClean="0"/>
              <a:t>停</a:t>
            </a:r>
            <a:endParaRPr lang="en-US" altLang="zh-TW" sz="2000" dirty="0" smtClean="0"/>
          </a:p>
          <a:p>
            <a:r>
              <a:rPr lang="zh-TW" altLang="en-US" sz="2000" dirty="0" smtClean="0"/>
              <a:t>放</a:t>
            </a:r>
            <a:endParaRPr lang="en-US" altLang="zh-TW" sz="2000" dirty="0" smtClean="0"/>
          </a:p>
          <a:p>
            <a:r>
              <a:rPr lang="zh-TW" altLang="en-US" sz="2000" dirty="0" smtClean="0"/>
              <a:t>區</a:t>
            </a:r>
            <a:endParaRPr lang="zh-TW" altLang="zh-TW" sz="2000" dirty="0"/>
          </a:p>
        </p:txBody>
      </p:sp>
      <p:pic>
        <p:nvPicPr>
          <p:cNvPr id="4098" name="Picture 2" descr="C:\Users\user\Desktop\1080919龜山國中交通安全評鑑簡報\自行車停放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62" y="1323951"/>
            <a:ext cx="3861678" cy="28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無</a:t>
            </a:r>
            <a:endParaRPr lang="en-US" altLang="zh-TW" sz="2000" dirty="0" smtClean="0"/>
          </a:p>
          <a:p>
            <a:r>
              <a:rPr lang="zh-TW" altLang="en-US" sz="2000" dirty="0" smtClean="0"/>
              <a:t>障</a:t>
            </a:r>
            <a:endParaRPr lang="en-US" altLang="zh-TW" sz="2000" dirty="0" smtClean="0"/>
          </a:p>
          <a:p>
            <a:r>
              <a:rPr lang="zh-TW" altLang="en-US" sz="2000" dirty="0" smtClean="0"/>
              <a:t>礙</a:t>
            </a:r>
            <a:endParaRPr lang="en-US" altLang="zh-TW" sz="2000" dirty="0" smtClean="0"/>
          </a:p>
          <a:p>
            <a:r>
              <a:rPr lang="zh-TW" altLang="en-US" sz="2000" dirty="0" smtClean="0"/>
              <a:t>停</a:t>
            </a:r>
            <a:endParaRPr lang="en-US" altLang="zh-TW" sz="2000" dirty="0" smtClean="0"/>
          </a:p>
          <a:p>
            <a:r>
              <a:rPr lang="zh-TW" altLang="en-US" sz="2000" dirty="0" smtClean="0"/>
              <a:t>車</a:t>
            </a:r>
            <a:endParaRPr lang="en-US" altLang="zh-TW" sz="2000" dirty="0" smtClean="0"/>
          </a:p>
          <a:p>
            <a:r>
              <a:rPr lang="zh-TW" altLang="en-US" sz="2000" dirty="0" smtClean="0"/>
              <a:t>位</a:t>
            </a:r>
            <a:endParaRPr lang="zh-TW" altLang="zh-TW" sz="2000" dirty="0"/>
          </a:p>
        </p:txBody>
      </p:sp>
      <p:pic>
        <p:nvPicPr>
          <p:cNvPr id="5122" name="Picture 2" descr="C:\Users\user\Desktop\1080919龜山國中交通安全評鑑簡報\IMG_20191016_09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761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放</a:t>
            </a:r>
            <a:endParaRPr lang="en-US" altLang="zh-TW" sz="2000" dirty="0" smtClean="0"/>
          </a:p>
          <a:p>
            <a:r>
              <a:rPr lang="zh-TW" altLang="en-US" sz="2000" dirty="0" smtClean="0"/>
              <a:t>學</a:t>
            </a:r>
            <a:endParaRPr lang="en-US" altLang="zh-TW" sz="2000" dirty="0" smtClean="0"/>
          </a:p>
          <a:p>
            <a:r>
              <a:rPr lang="zh-TW" altLang="en-US" sz="2000" dirty="0" smtClean="0"/>
              <a:t>專</a:t>
            </a:r>
            <a:endParaRPr lang="en-US" altLang="zh-TW" sz="2000" dirty="0" smtClean="0"/>
          </a:p>
          <a:p>
            <a:r>
              <a:rPr lang="zh-TW" altLang="en-US" sz="2000" dirty="0" smtClean="0"/>
              <a:t>車</a:t>
            </a:r>
            <a:endParaRPr lang="en-US" altLang="zh-TW" sz="2000" dirty="0" smtClean="0"/>
          </a:p>
          <a:p>
            <a:r>
              <a:rPr lang="zh-TW" altLang="en-US" sz="2000" dirty="0" smtClean="0"/>
              <a:t>停</a:t>
            </a:r>
            <a:endParaRPr lang="en-US" altLang="zh-TW" sz="2000" dirty="0" smtClean="0"/>
          </a:p>
          <a:p>
            <a:r>
              <a:rPr lang="zh-TW" altLang="en-US" sz="2000" dirty="0"/>
              <a:t>放</a:t>
            </a:r>
            <a:endParaRPr lang="en-US" altLang="zh-TW" sz="2000" dirty="0" smtClean="0"/>
          </a:p>
          <a:p>
            <a:r>
              <a:rPr lang="zh-TW" altLang="en-US" sz="2000" dirty="0" smtClean="0"/>
              <a:t>區</a:t>
            </a:r>
            <a:endParaRPr lang="zh-TW" altLang="zh-TW" sz="2000" dirty="0"/>
          </a:p>
        </p:txBody>
      </p:sp>
      <p:pic>
        <p:nvPicPr>
          <p:cNvPr id="10" name="Picture 2" descr="C:\Users\user\Desktop\1080919龜山國中交通安全評鑑簡報\專車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75" y="1635646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3-3</a:t>
            </a:r>
            <a:r>
              <a:rPr lang="zh-TW" altLang="zh-TW" b="1" dirty="0" smtClean="0"/>
              <a:t>：交通</a:t>
            </a:r>
            <a:r>
              <a:rPr lang="zh-TW" altLang="zh-TW" b="1" dirty="0"/>
              <a:t>服務及導護的規劃與管理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訂定交通服務隊或糾察隊選拔及表揚辦法，且有良好的訓練計畫與執行狀況</a:t>
            </a:r>
            <a:r>
              <a:rPr lang="en-US" altLang="zh-TW" sz="2000" b="1" dirty="0">
                <a:solidFill>
                  <a:srgbClr val="FF0000"/>
                </a:solidFill>
              </a:rPr>
              <a:t>(</a:t>
            </a:r>
            <a:r>
              <a:rPr lang="zh-TW" altLang="zh-TW" sz="2000" b="1" dirty="0">
                <a:solidFill>
                  <a:srgbClr val="FF0000"/>
                </a:solidFill>
              </a:rPr>
              <a:t>含紀錄</a:t>
            </a:r>
            <a:r>
              <a:rPr lang="en-US" altLang="zh-TW" sz="2000" b="1" dirty="0">
                <a:solidFill>
                  <a:srgbClr val="FF0000"/>
                </a:solidFill>
              </a:rPr>
              <a:t>)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訂定導護工作實施要點及考核獎勵措施，且有良好的訓練計畫與執行狀況</a:t>
            </a:r>
            <a:r>
              <a:rPr lang="en-US" altLang="zh-TW" sz="2000" dirty="0"/>
              <a:t>(</a:t>
            </a:r>
            <a:r>
              <a:rPr lang="zh-TW" altLang="zh-TW" sz="2000" dirty="0"/>
              <a:t>含紀錄</a:t>
            </a:r>
            <a:r>
              <a:rPr lang="en-US" altLang="zh-TW" sz="2000" dirty="0"/>
              <a:t>)</a:t>
            </a:r>
            <a:r>
              <a:rPr lang="zh-TW" altLang="zh-TW" sz="2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221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交通服務隊</a:t>
            </a:r>
            <a:endParaRPr lang="zh-TW" altLang="zh-TW" sz="2000" dirty="0"/>
          </a:p>
        </p:txBody>
      </p:sp>
      <p:pic>
        <p:nvPicPr>
          <p:cNvPr id="7" name="Picture 2" descr="C:\Users\user\Desktop\1080919龜山國中交通安全評鑑簡報\IMG_20191017_122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63" y="1779662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203598"/>
            <a:ext cx="2481263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3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3-3</a:t>
            </a:r>
            <a:r>
              <a:rPr lang="zh-TW" altLang="zh-TW" b="1" dirty="0" smtClean="0"/>
              <a:t>：交通</a:t>
            </a:r>
            <a:r>
              <a:rPr lang="zh-TW" altLang="zh-TW" b="1" dirty="0"/>
              <a:t>服務及導護的規劃與管理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訂定交通服務隊或糾察隊選拔及表揚辦法，且有良好的訓練計畫與執行狀況</a:t>
            </a:r>
            <a:r>
              <a:rPr lang="en-US" altLang="zh-TW" sz="2000" dirty="0"/>
              <a:t>(</a:t>
            </a:r>
            <a:r>
              <a:rPr lang="zh-TW" altLang="zh-TW" sz="2000" dirty="0"/>
              <a:t>含紀錄</a:t>
            </a:r>
            <a:r>
              <a:rPr lang="en-US" altLang="zh-TW" sz="2000" dirty="0"/>
              <a:t>)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訂定導護工作實施要點及考核獎勵措施，且有良好的訓練計畫與執行狀況</a:t>
            </a:r>
            <a:r>
              <a:rPr lang="en-US" altLang="zh-TW" sz="2000" b="1" dirty="0">
                <a:solidFill>
                  <a:srgbClr val="FF0000"/>
                </a:solidFill>
              </a:rPr>
              <a:t>(</a:t>
            </a:r>
            <a:r>
              <a:rPr lang="zh-TW" altLang="zh-TW" sz="2000" b="1" dirty="0">
                <a:solidFill>
                  <a:srgbClr val="FF0000"/>
                </a:solidFill>
              </a:rPr>
              <a:t>含紀錄</a:t>
            </a:r>
            <a:r>
              <a:rPr lang="en-US" altLang="zh-TW" sz="2000" b="1" dirty="0">
                <a:solidFill>
                  <a:srgbClr val="FF0000"/>
                </a:solidFill>
              </a:rPr>
              <a:t>)</a:t>
            </a:r>
            <a:r>
              <a:rPr lang="zh-TW" altLang="zh-TW" sz="2000" b="1" dirty="0">
                <a:solidFill>
                  <a:srgbClr val="FF0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138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dirty="0" smtClean="0"/>
              <a:t>導護工作訓練</a:t>
            </a:r>
            <a:endParaRPr lang="zh-TW" altLang="zh-TW" sz="2000" dirty="0"/>
          </a:p>
        </p:txBody>
      </p:sp>
      <p:pic>
        <p:nvPicPr>
          <p:cNvPr id="2051" name="Picture 3" descr="C:\Users\user\Desktop\1080919龜山國中交通安全評鑑簡報\IMG_20191017_122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74" y="1635646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28733"/>
            <a:ext cx="319278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6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</a:t>
            </a:r>
            <a:r>
              <a:rPr lang="en-US" altLang="zh-TW" b="1" dirty="0"/>
              <a:t>3-4</a:t>
            </a:r>
            <a:r>
              <a:rPr lang="zh-TW" altLang="zh-TW" b="1" dirty="0"/>
              <a:t>：針對學生違規、交通事故作統計，並實施輔導作為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統計學生違規、交通事故資料，且有輔導作為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利用學區交通事故資料分析事故特性態</a:t>
            </a:r>
            <a:r>
              <a:rPr lang="zh-TW" altLang="zh-TW" sz="2000" dirty="0" smtClean="0"/>
              <a:t>樣，</a:t>
            </a:r>
            <a:r>
              <a:rPr lang="zh-TW" altLang="zh-TW" sz="2000" dirty="0"/>
              <a:t>且能運用於教學與活動。</a:t>
            </a:r>
          </a:p>
        </p:txBody>
      </p:sp>
    </p:spTree>
    <p:extLst>
      <p:ext uri="{BB962C8B-B14F-4D97-AF65-F5344CB8AC3E}">
        <p14:creationId xmlns:p14="http://schemas.microsoft.com/office/powerpoint/2010/main" val="30221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080919龜山國中交通安全評鑑簡報\IMG_1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37" y="1632967"/>
            <a:ext cx="3950208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35646"/>
            <a:ext cx="3520440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</a:t>
            </a:r>
            <a:r>
              <a:rPr lang="en-US" altLang="zh-TW" b="1" dirty="0"/>
              <a:t>3-4</a:t>
            </a:r>
            <a:r>
              <a:rPr lang="zh-TW" altLang="zh-TW" b="1" dirty="0"/>
              <a:t>：針對學生違規、交通事故作統計，並實施輔導作為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統計學生違規、交通事故資料，且有輔導作為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利用學區交通事故資料分析事故特性態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樣，</a:t>
            </a:r>
            <a:r>
              <a:rPr lang="zh-TW" altLang="zh-TW" sz="2000" b="1" dirty="0">
                <a:solidFill>
                  <a:srgbClr val="FF0000"/>
                </a:solidFill>
              </a:rPr>
              <a:t>且能運用於教學與活動。</a:t>
            </a:r>
          </a:p>
        </p:txBody>
      </p:sp>
    </p:spTree>
    <p:extLst>
      <p:ext uri="{BB962C8B-B14F-4D97-AF65-F5344CB8AC3E}">
        <p14:creationId xmlns:p14="http://schemas.microsoft.com/office/powerpoint/2010/main" val="42252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90220-0CA9-4EB0-89D4-8812751D8A42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9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 smtClean="0">
                <a:ea typeface="標楷體" pitchFamily="65" charset="-120"/>
              </a:rPr>
              <a:t>學校簡介</a:t>
            </a:r>
            <a:r>
              <a:rPr lang="en-US" altLang="zh-TW" sz="3200" dirty="0" smtClean="0">
                <a:ea typeface="標楷體" pitchFamily="65" charset="-120"/>
              </a:rPr>
              <a:t> – 1.</a:t>
            </a:r>
            <a:r>
              <a:rPr lang="zh-TW" altLang="en-US" sz="3200" dirty="0" smtClean="0">
                <a:ea typeface="標楷體" pitchFamily="65" charset="-120"/>
              </a:rPr>
              <a:t>本校沿革</a:t>
            </a:r>
          </a:p>
        </p:txBody>
      </p:sp>
      <p:sp>
        <p:nvSpPr>
          <p:cNvPr id="7" name="內容版面配置區 4"/>
          <p:cNvSpPr>
            <a:spLocks noGrp="1"/>
          </p:cNvSpPr>
          <p:nvPr>
            <p:ph sz="half" idx="1"/>
          </p:nvPr>
        </p:nvSpPr>
        <p:spPr>
          <a:xfrm>
            <a:off x="1788374" y="1060351"/>
            <a:ext cx="5303906" cy="4103687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7030A0"/>
                </a:solidFill>
                <a:ea typeface="標楷體" pitchFamily="65" charset="-120"/>
              </a:rPr>
              <a:t>2008</a:t>
            </a:r>
            <a:r>
              <a:rPr lang="zh-TW" altLang="en-US" b="1" dirty="0">
                <a:solidFill>
                  <a:srgbClr val="7030A0"/>
                </a:solidFill>
                <a:ea typeface="標楷體" pitchFamily="65" charset="-120"/>
              </a:rPr>
              <a:t>年接收壽山國中移撥學生</a:t>
            </a:r>
            <a:endParaRPr lang="en-US" altLang="zh-TW" b="1" dirty="0">
              <a:solidFill>
                <a:srgbClr val="7030A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0070C0"/>
                </a:solidFill>
                <a:ea typeface="標楷體" pitchFamily="65" charset="-120"/>
              </a:rPr>
              <a:t>2011</a:t>
            </a:r>
            <a:r>
              <a:rPr lang="zh-TW" altLang="en-US" b="1" dirty="0" smtClean="0">
                <a:solidFill>
                  <a:srgbClr val="0070C0"/>
                </a:solidFill>
                <a:ea typeface="標楷體" pitchFamily="65" charset="-120"/>
              </a:rPr>
              <a:t>年開始第四期工程</a:t>
            </a:r>
            <a:endParaRPr lang="en-US" altLang="zh-TW" b="1" dirty="0" smtClean="0">
              <a:solidFill>
                <a:srgbClr val="0070C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ea typeface="標楷體" pitchFamily="65" charset="-120"/>
              </a:rPr>
              <a:t>2015</a:t>
            </a:r>
            <a:r>
              <a:rPr lang="zh-TW" altLang="en-US" b="1" dirty="0">
                <a:solidFill>
                  <a:srgbClr val="002060"/>
                </a:solidFill>
                <a:ea typeface="標楷體" pitchFamily="65" charset="-120"/>
              </a:rPr>
              <a:t>年第四期工程完工</a:t>
            </a:r>
            <a:endParaRPr lang="en-US" altLang="zh-TW" b="1" dirty="0">
              <a:solidFill>
                <a:srgbClr val="00206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FF0000"/>
                </a:solidFill>
                <a:ea typeface="標楷體" pitchFamily="65" charset="-120"/>
              </a:rPr>
              <a:t>2018</a:t>
            </a:r>
            <a:r>
              <a:rPr lang="zh-TW" altLang="en-US" b="1" dirty="0" smtClean="0">
                <a:solidFill>
                  <a:srgbClr val="FF0000"/>
                </a:solidFill>
                <a:ea typeface="標楷體" pitchFamily="65" charset="-120"/>
              </a:rPr>
              <a:t>年開始活動中心工程</a:t>
            </a:r>
            <a:endParaRPr lang="en-US" altLang="zh-TW" b="1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C00000"/>
                </a:solidFill>
                <a:ea typeface="標楷體" pitchFamily="65" charset="-120"/>
              </a:rPr>
              <a:t>2018</a:t>
            </a:r>
            <a:r>
              <a:rPr lang="zh-TW" altLang="en-US" b="1" dirty="0" smtClean="0">
                <a:solidFill>
                  <a:srgbClr val="C00000"/>
                </a:solidFill>
                <a:ea typeface="標楷體" pitchFamily="65" charset="-120"/>
              </a:rPr>
              <a:t>年開始幼兒園工程</a:t>
            </a:r>
            <a:endParaRPr lang="en-US" altLang="zh-TW" b="1" dirty="0" smtClean="0">
              <a:solidFill>
                <a:srgbClr val="C00000"/>
              </a:solidFill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FF0000"/>
                </a:solidFill>
                <a:ea typeface="標楷體" pitchFamily="65" charset="-120"/>
              </a:rPr>
              <a:t>2018</a:t>
            </a:r>
            <a:r>
              <a:rPr lang="zh-TW" altLang="en-US" b="1" dirty="0" smtClean="0">
                <a:solidFill>
                  <a:srgbClr val="FF0000"/>
                </a:solidFill>
                <a:ea typeface="標楷體" pitchFamily="65" charset="-120"/>
              </a:rPr>
              <a:t>年開始學生宿舍工程</a:t>
            </a:r>
            <a:endParaRPr lang="en-US" altLang="zh-TW" b="1" dirty="0" smtClean="0">
              <a:solidFill>
                <a:srgbClr val="FF00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30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63638"/>
            <a:ext cx="3746183" cy="2438876"/>
          </a:xfrm>
          <a:prstGeom prst="rect">
            <a:avLst/>
          </a:prstGeom>
        </p:spPr>
      </p:pic>
      <p:pic>
        <p:nvPicPr>
          <p:cNvPr id="13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3638"/>
            <a:ext cx="4389120" cy="2468880"/>
          </a:xfrm>
        </p:spPr>
      </p:pic>
    </p:spTree>
    <p:extLst>
      <p:ext uri="{BB962C8B-B14F-4D97-AF65-F5344CB8AC3E}">
        <p14:creationId xmlns:p14="http://schemas.microsoft.com/office/powerpoint/2010/main" val="35101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3-5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家長接送區與愛心服務站，且能鼓勵學生步行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zh-TW" sz="2000" b="1" dirty="0">
                <a:solidFill>
                  <a:srgbClr val="FF0000"/>
                </a:solidFill>
              </a:rPr>
              <a:t>家長接送區之設置完善與運作良好，且能善用學校環境及鼓勵學生步行一段路進出校園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愛心服務站計畫與執行</a:t>
            </a:r>
            <a:r>
              <a:rPr lang="en-US" altLang="zh-TW" sz="2000" dirty="0"/>
              <a:t>(</a:t>
            </a:r>
            <a:r>
              <a:rPr lang="zh-TW" altLang="zh-TW" sz="2000" dirty="0"/>
              <a:t>含相關辦法</a:t>
            </a:r>
            <a:r>
              <a:rPr lang="en-US" altLang="zh-TW" sz="2000" dirty="0"/>
              <a:t>)</a:t>
            </a:r>
            <a:r>
              <a:rPr lang="zh-TW" altLang="zh-TW" sz="2000" dirty="0"/>
              <a:t>，且有定期追蹤與檢討。</a:t>
            </a:r>
          </a:p>
        </p:txBody>
      </p:sp>
    </p:spTree>
    <p:extLst>
      <p:ext uri="{BB962C8B-B14F-4D97-AF65-F5344CB8AC3E}">
        <p14:creationId xmlns:p14="http://schemas.microsoft.com/office/powerpoint/2010/main" val="39200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1080919龜山國中交通安全評鑑簡報\IMG_29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79014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/>
              <a:t>子標準 3-5</a:t>
            </a:r>
            <a:r>
              <a:rPr lang="zh-TW" altLang="zh-TW" b="1" dirty="0" smtClean="0"/>
              <a:t>：規劃</a:t>
            </a:r>
            <a:r>
              <a:rPr lang="zh-TW" altLang="zh-TW" b="1" dirty="0"/>
              <a:t>家長接送區與愛心服務站，且能鼓勵學生步行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r>
              <a:rPr lang="en-US" altLang="zh-TW" sz="2000" dirty="0"/>
              <a:t>1.</a:t>
            </a:r>
            <a:r>
              <a:rPr lang="zh-TW" altLang="zh-TW" sz="2000" dirty="0"/>
              <a:t>家長接送區之設置完善與運作良好，且能善用學校環境及鼓勵學生步行一段路進出校園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zh-TW" sz="2000" b="1" dirty="0">
                <a:solidFill>
                  <a:srgbClr val="FF0000"/>
                </a:solidFill>
              </a:rPr>
              <a:t>愛心服務站計畫與執行</a:t>
            </a:r>
            <a:r>
              <a:rPr lang="en-US" altLang="zh-TW" sz="2000" b="1" dirty="0">
                <a:solidFill>
                  <a:srgbClr val="FF0000"/>
                </a:solidFill>
              </a:rPr>
              <a:t>(</a:t>
            </a:r>
            <a:r>
              <a:rPr lang="zh-TW" altLang="zh-TW" sz="2000" b="1" dirty="0">
                <a:solidFill>
                  <a:srgbClr val="FF0000"/>
                </a:solidFill>
              </a:rPr>
              <a:t>含相關辦法</a:t>
            </a:r>
            <a:r>
              <a:rPr lang="en-US" altLang="zh-TW" sz="2000" b="1" dirty="0">
                <a:solidFill>
                  <a:srgbClr val="FF0000"/>
                </a:solidFill>
              </a:rPr>
              <a:t>)</a:t>
            </a:r>
            <a:r>
              <a:rPr lang="zh-TW" altLang="zh-TW" sz="2000" b="1" dirty="0">
                <a:solidFill>
                  <a:srgbClr val="FF0000"/>
                </a:solidFill>
              </a:rPr>
              <a:t>，且有定期追蹤與檢討。</a:t>
            </a:r>
          </a:p>
        </p:txBody>
      </p:sp>
    </p:spTree>
    <p:extLst>
      <p:ext uri="{BB962C8B-B14F-4D97-AF65-F5344CB8AC3E}">
        <p14:creationId xmlns:p14="http://schemas.microsoft.com/office/powerpoint/2010/main" val="13567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b="1" dirty="0" smtClean="0"/>
              <a:t>愛心服務站 </a:t>
            </a:r>
            <a:r>
              <a:rPr lang="en-US" altLang="zh-TW" sz="2000" b="1" dirty="0" smtClean="0"/>
              <a:t>- </a:t>
            </a:r>
            <a:r>
              <a:rPr lang="zh-TW" altLang="en-US" sz="2000" dirty="0" smtClean="0"/>
              <a:t>慧玲早餐店</a:t>
            </a:r>
            <a:endParaRPr lang="zh-TW" altLang="zh-TW" sz="2000" dirty="0"/>
          </a:p>
        </p:txBody>
      </p:sp>
      <p:pic>
        <p:nvPicPr>
          <p:cNvPr id="1027" name="Picture 3" descr="C:\Users\user\Desktop\1080919龜山國中交通安全評鑑簡報\愛心服務站-慧玲早餐店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95686"/>
            <a:ext cx="4721733" cy="22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18" y="1275606"/>
            <a:ext cx="24003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6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三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交通安全與輔導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sz="2000" b="1" dirty="0" smtClean="0"/>
              <a:t>愛心服務站 </a:t>
            </a:r>
            <a:r>
              <a:rPr lang="en-US" altLang="zh-TW" sz="2000" b="1" dirty="0" smtClean="0"/>
              <a:t>- </a:t>
            </a:r>
            <a:r>
              <a:rPr lang="zh-TW" altLang="en-US" sz="2000" dirty="0" smtClean="0"/>
              <a:t>快樂</a:t>
            </a:r>
            <a:r>
              <a:rPr lang="zh-TW" altLang="en-US" sz="2000" dirty="0"/>
              <a:t>早餐</a:t>
            </a:r>
            <a:r>
              <a:rPr lang="zh-TW" altLang="en-US" sz="2000" dirty="0" smtClean="0"/>
              <a:t>店</a:t>
            </a:r>
            <a:endParaRPr lang="zh-TW" altLang="zh-TW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51670"/>
            <a:ext cx="3231833" cy="239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user\Desktop\1080919龜山國中交通安全評鑑簡報\愛心服務站-快樂早餐店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11710"/>
            <a:ext cx="3672459" cy="17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四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創新與重大成效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zh-TW" b="1" dirty="0">
                <a:solidFill>
                  <a:srgbClr val="FF0000"/>
                </a:solidFill>
              </a:rPr>
              <a:t>參與本市辦理之交通安全教育研習</a:t>
            </a:r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zh-TW" altLang="zh-TW" b="1" dirty="0">
                <a:solidFill>
                  <a:srgbClr val="FF0000"/>
                </a:solidFill>
              </a:rPr>
              <a:t>上下學交通安全研習、高國中遊覽車安全等研習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r>
              <a:rPr lang="zh-TW" altLang="zh-TW" b="1" dirty="0">
                <a:solidFill>
                  <a:srgbClr val="FF0000"/>
                </a:solidFill>
              </a:rPr>
              <a:t>並進行知識分享</a:t>
            </a:r>
          </a:p>
        </p:txBody>
      </p:sp>
    </p:spTree>
    <p:extLst>
      <p:ext uri="{BB962C8B-B14F-4D97-AF65-F5344CB8AC3E}">
        <p14:creationId xmlns:p14="http://schemas.microsoft.com/office/powerpoint/2010/main" val="30723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zh-TW" sz="3200" dirty="0" smtClean="0"/>
              <a:t>標準</a:t>
            </a:r>
            <a:r>
              <a:rPr lang="zh-TW" altLang="en-US" sz="3200" dirty="0" smtClean="0"/>
              <a:t>四</a:t>
            </a:r>
            <a:r>
              <a:rPr lang="zh-TW" altLang="zh-TW" sz="3200" dirty="0" smtClean="0"/>
              <a:t>：</a:t>
            </a:r>
            <a:r>
              <a:rPr lang="zh-TW" altLang="en-US" sz="3200" dirty="0" smtClean="0"/>
              <a:t>創新與重大成效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1080919龜山國中交通安全評鑑簡報\IMG_20190813_085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2" y="1837706"/>
            <a:ext cx="3861678" cy="28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/>
              <a:t>交通安全維護研習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5027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080919龜山國中交通安全評鑑簡報\IMG_20191016_0708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6958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080919龜山國中交通安全評鑑簡報\大同路口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5" y="1776958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自強西路</a:t>
            </a:r>
            <a:r>
              <a:rPr lang="zh-TW" altLang="en-US" dirty="0"/>
              <a:t>右轉</a:t>
            </a:r>
            <a:r>
              <a:rPr lang="zh-TW" altLang="en-US" dirty="0" smtClean="0"/>
              <a:t>大同路口</a:t>
            </a:r>
            <a:r>
              <a:rPr lang="en-US" altLang="zh-TW" dirty="0" smtClean="0"/>
              <a:t>(</a:t>
            </a:r>
            <a:r>
              <a:rPr lang="zh-TW" altLang="en-US" dirty="0" smtClean="0"/>
              <a:t>闖紅燈</a:t>
            </a:r>
            <a:r>
              <a:rPr lang="en-US" altLang="zh-TW" dirty="0" smtClean="0"/>
              <a:t>)</a:t>
            </a:r>
          </a:p>
          <a:p>
            <a:endParaRPr lang="en-US" altLang="zh-TW" dirty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2255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大同路右轉自強西路口</a:t>
            </a:r>
            <a:r>
              <a:rPr lang="en-US" altLang="zh-TW" dirty="0" smtClean="0"/>
              <a:t>(</a:t>
            </a:r>
            <a:r>
              <a:rPr lang="zh-TW" altLang="en-US" dirty="0" smtClean="0"/>
              <a:t>闖紅燈</a:t>
            </a:r>
            <a:r>
              <a:rPr lang="en-US" altLang="zh-TW" dirty="0" smtClean="0"/>
              <a:t>)</a:t>
            </a:r>
            <a:endParaRPr lang="zh-TW" altLang="zh-TW" dirty="0"/>
          </a:p>
        </p:txBody>
      </p:sp>
      <p:pic>
        <p:nvPicPr>
          <p:cNvPr id="6146" name="Picture 2" descr="C:\Users\user\Desktop\1080919龜山國中交通安全評鑑簡報\IMG_20191016_071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5" y="1779662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080919龜山國中交通安全評鑑簡報\IMG_20191016_071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9662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12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 smtClean="0">
                <a:ea typeface="標楷體" pitchFamily="65" charset="-120"/>
              </a:rPr>
              <a:t>學校簡介 </a:t>
            </a:r>
            <a:r>
              <a:rPr lang="en-US" altLang="zh-TW" sz="3200" dirty="0" smtClean="0">
                <a:ea typeface="標楷體" pitchFamily="65" charset="-120"/>
              </a:rPr>
              <a:t>– 2.</a:t>
            </a:r>
            <a:r>
              <a:rPr lang="zh-TW" altLang="en-US" sz="3200" dirty="0" smtClean="0">
                <a:ea typeface="標楷體" pitchFamily="65" charset="-120"/>
              </a:rPr>
              <a:t>學校現況</a:t>
            </a:r>
            <a:endParaRPr lang="zh-TW" altLang="en-US" sz="3200" dirty="0"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54093"/>
              </p:ext>
            </p:extLst>
          </p:nvPr>
        </p:nvGraphicFramePr>
        <p:xfrm>
          <a:off x="1524000" y="1635646"/>
          <a:ext cx="60960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年級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班級數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人數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七年級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13</a:t>
                      </a:r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350</a:t>
                      </a:r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八年級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14</a:t>
                      </a:r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358</a:t>
                      </a:r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九年級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417</a:t>
                      </a:r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latin typeface="標楷體" pitchFamily="65" charset="-120"/>
                          <a:ea typeface="標楷體" pitchFamily="65" charset="-120"/>
                        </a:rPr>
                        <a:t>全校</a:t>
                      </a:r>
                      <a:endParaRPr lang="zh-TW" altLang="en-US" sz="3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latin typeface="標楷體" pitchFamily="65" charset="-120"/>
                          <a:ea typeface="標楷體" pitchFamily="65" charset="-120"/>
                        </a:rPr>
                        <a:t>42</a:t>
                      </a:r>
                      <a:r>
                        <a:rPr lang="zh-TW" altLang="en-US" sz="3200" b="1" dirty="0" smtClean="0">
                          <a:latin typeface="標楷體" pitchFamily="65" charset="-120"/>
                          <a:ea typeface="標楷體" pitchFamily="65" charset="-120"/>
                        </a:rPr>
                        <a:t>班</a:t>
                      </a:r>
                      <a:endParaRPr lang="zh-TW" altLang="en-US" sz="3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latin typeface="標楷體" pitchFamily="65" charset="-120"/>
                          <a:ea typeface="標楷體" pitchFamily="65" charset="-120"/>
                        </a:rPr>
                        <a:t>1125</a:t>
                      </a:r>
                      <a:r>
                        <a:rPr lang="zh-TW" altLang="en-US" sz="3200" b="1" dirty="0" smtClean="0"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  <a:endParaRPr lang="zh-TW" altLang="en-US" sz="3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0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活</a:t>
            </a:r>
            <a:endParaRPr lang="en-US" altLang="zh-TW" dirty="0" smtClean="0"/>
          </a:p>
          <a:p>
            <a:r>
              <a:rPr lang="zh-TW" altLang="en-US" dirty="0" smtClean="0"/>
              <a:t>動</a:t>
            </a:r>
            <a:endParaRPr lang="en-US" altLang="zh-TW" dirty="0" smtClean="0"/>
          </a:p>
          <a:p>
            <a:r>
              <a:rPr lang="zh-TW" altLang="en-US" dirty="0" smtClean="0"/>
              <a:t>中</a:t>
            </a:r>
            <a:endParaRPr lang="en-US" altLang="zh-TW" dirty="0" smtClean="0"/>
          </a:p>
          <a:p>
            <a:r>
              <a:rPr lang="zh-TW" altLang="en-US" dirty="0" smtClean="0"/>
              <a:t>心</a:t>
            </a:r>
            <a:endParaRPr lang="en-US" altLang="zh-TW" dirty="0" smtClean="0"/>
          </a:p>
          <a:p>
            <a:r>
              <a:rPr lang="zh-TW" altLang="en-US" dirty="0" smtClean="0"/>
              <a:t>工</a:t>
            </a:r>
            <a:endParaRPr lang="en-US" altLang="zh-TW" dirty="0" smtClean="0"/>
          </a:p>
          <a:p>
            <a:r>
              <a:rPr lang="zh-TW" altLang="en-US" dirty="0"/>
              <a:t>程</a:t>
            </a:r>
            <a:endParaRPr lang="zh-TW" altLang="zh-TW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454"/>
            <a:ext cx="2983230" cy="166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1080919龜山國中交通安全評鑑簡報\15711986104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51670"/>
            <a:ext cx="3517106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停</a:t>
            </a:r>
            <a:endParaRPr lang="en-US" altLang="zh-TW" dirty="0" smtClean="0"/>
          </a:p>
          <a:p>
            <a:r>
              <a:rPr lang="zh-TW" altLang="en-US" dirty="0" smtClean="0"/>
              <a:t>車</a:t>
            </a:r>
            <a:endParaRPr lang="en-US" altLang="zh-TW" dirty="0" smtClean="0"/>
          </a:p>
          <a:p>
            <a:r>
              <a:rPr lang="zh-TW" altLang="en-US" dirty="0" smtClean="0"/>
              <a:t>格</a:t>
            </a:r>
            <a:endParaRPr lang="en-US" altLang="zh-TW" dirty="0" smtClean="0"/>
          </a:p>
          <a:p>
            <a:r>
              <a:rPr lang="zh-TW" altLang="en-US" dirty="0" smtClean="0"/>
              <a:t>違</a:t>
            </a:r>
            <a:endParaRPr lang="en-US" altLang="zh-TW" dirty="0" smtClean="0"/>
          </a:p>
          <a:p>
            <a:r>
              <a:rPr lang="zh-TW" altLang="en-US" dirty="0" smtClean="0"/>
              <a:t>停</a:t>
            </a:r>
            <a:endParaRPr lang="zh-TW" altLang="zh-TW" dirty="0"/>
          </a:p>
        </p:txBody>
      </p:sp>
      <p:pic>
        <p:nvPicPr>
          <p:cNvPr id="2050" name="Picture 2" descr="C:\Users\user\Desktop\1080919龜山國中交通安全評鑑簡報\校門口違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36" y="1247998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7165"/>
            <a:ext cx="2717483" cy="175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9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幼</a:t>
            </a:r>
            <a:endParaRPr lang="en-US" altLang="zh-TW" dirty="0" smtClean="0"/>
          </a:p>
          <a:p>
            <a:r>
              <a:rPr lang="zh-TW" altLang="en-US" dirty="0" smtClean="0"/>
              <a:t>兒</a:t>
            </a:r>
            <a:endParaRPr lang="en-US" altLang="zh-TW" dirty="0" smtClean="0"/>
          </a:p>
          <a:p>
            <a:r>
              <a:rPr lang="zh-TW" altLang="en-US" dirty="0" smtClean="0"/>
              <a:t>園</a:t>
            </a:r>
            <a:endParaRPr lang="en-US" altLang="zh-TW" dirty="0" smtClean="0"/>
          </a:p>
          <a:p>
            <a:r>
              <a:rPr lang="zh-TW" altLang="en-US" dirty="0" smtClean="0"/>
              <a:t>工</a:t>
            </a:r>
            <a:endParaRPr lang="en-US" altLang="zh-TW" dirty="0" smtClean="0"/>
          </a:p>
          <a:p>
            <a:r>
              <a:rPr lang="zh-TW" altLang="en-US" dirty="0" smtClean="0"/>
              <a:t>程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PS:</a:t>
            </a:r>
            <a:r>
              <a:rPr lang="zh-TW" altLang="en-US" dirty="0" smtClean="0"/>
              <a:t>育英街人行道無法行走</a:t>
            </a:r>
            <a:endParaRPr lang="zh-TW" altLang="zh-TW" dirty="0"/>
          </a:p>
        </p:txBody>
      </p:sp>
      <p:pic>
        <p:nvPicPr>
          <p:cNvPr id="3074" name="Picture 2" descr="C:\Users\user\Desktop\1080919龜山國中交通安全評鑑簡報\育英街口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49" y="1635646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5186"/>
            <a:ext cx="2871351" cy="14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5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校</a:t>
            </a:r>
            <a:endParaRPr lang="en-US" altLang="zh-TW" dirty="0" smtClean="0"/>
          </a:p>
          <a:p>
            <a:r>
              <a:rPr lang="zh-TW" altLang="en-US" dirty="0" smtClean="0"/>
              <a:t>門</a:t>
            </a:r>
            <a:endParaRPr lang="en-US" altLang="zh-TW" dirty="0" smtClean="0"/>
          </a:p>
          <a:p>
            <a:r>
              <a:rPr lang="zh-TW" altLang="en-US" dirty="0" smtClean="0"/>
              <a:t>口</a:t>
            </a:r>
            <a:endParaRPr lang="en-US" altLang="zh-TW" dirty="0" smtClean="0"/>
          </a:p>
          <a:p>
            <a:r>
              <a:rPr lang="zh-TW" altLang="en-US" dirty="0" smtClean="0"/>
              <a:t>家</a:t>
            </a:r>
            <a:endParaRPr lang="en-US" altLang="zh-TW" dirty="0" smtClean="0"/>
          </a:p>
          <a:p>
            <a:r>
              <a:rPr lang="zh-TW" altLang="en-US" dirty="0" smtClean="0"/>
              <a:t>長</a:t>
            </a:r>
            <a:endParaRPr lang="en-US" altLang="zh-TW" dirty="0" smtClean="0"/>
          </a:p>
          <a:p>
            <a:r>
              <a:rPr lang="zh-TW" altLang="en-US" dirty="0" smtClean="0"/>
              <a:t>接</a:t>
            </a:r>
            <a:endParaRPr lang="en-US" altLang="zh-TW" dirty="0" smtClean="0"/>
          </a:p>
          <a:p>
            <a:r>
              <a:rPr lang="zh-TW" altLang="en-US" dirty="0" smtClean="0"/>
              <a:t>送</a:t>
            </a:r>
            <a:endParaRPr lang="zh-TW" altLang="zh-TW" dirty="0"/>
          </a:p>
        </p:txBody>
      </p:sp>
      <p:pic>
        <p:nvPicPr>
          <p:cNvPr id="3074" name="Picture 2" descr="C:\Users\user\Desktop\1080919龜山國中交通安全評鑑簡報\校門口家長接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88" y="139595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28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r>
              <a:rPr lang="zh-TW" altLang="en-US" dirty="0" smtClean="0"/>
              <a:t>光峰路</a:t>
            </a:r>
            <a:r>
              <a:rPr lang="zh-TW" altLang="en-US" dirty="0"/>
              <a:t>路口</a:t>
            </a:r>
            <a:endParaRPr lang="en-US" altLang="zh-TW" dirty="0"/>
          </a:p>
          <a:p>
            <a:pPr marL="0" indent="0">
              <a:buNone/>
            </a:pPr>
            <a:endParaRPr lang="zh-TW" altLang="zh-TW" dirty="0"/>
          </a:p>
        </p:txBody>
      </p:sp>
      <p:pic>
        <p:nvPicPr>
          <p:cNvPr id="5122" name="Picture 2" descr="C:\Users\user\Desktop\1080919龜山國中交通安全評鑑簡報\IMG_20191016_071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9568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080919龜山國中交通安全評鑑簡報\IMG_20191016_071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7574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1080919龜山國中交通安全評鑑簡報\IMG_20191016_071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03798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>
                <a:ea typeface="標楷體" pitchFamily="65" charset="-120"/>
              </a:rPr>
              <a:t>現況及作為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8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788374" y="1203598"/>
            <a:ext cx="5663946" cy="339447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龜山國中交通安全網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>
                <a:hlinkClick r:id="rId4"/>
              </a:rPr>
              <a:t>http://www.gsjh.tyc.edu.tw/~traffic/</a:t>
            </a:r>
            <a:endParaRPr lang="zh-TW" altLang="zh-TW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21" y="2427704"/>
            <a:ext cx="4323398" cy="216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1143000" cy="38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1058863"/>
            <a:ext cx="1143000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標題 3"/>
          <p:cNvSpPr>
            <a:spLocks/>
          </p:cNvSpPr>
          <p:nvPr/>
        </p:nvSpPr>
        <p:spPr bwMode="auto">
          <a:xfrm>
            <a:off x="971550" y="627063"/>
            <a:ext cx="72009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kumimoji="0" lang="zh-TW" altLang="en-US" sz="4400" dirty="0" smtClean="0">
                <a:latin typeface="標楷體" pitchFamily="65" charset="-120"/>
                <a:ea typeface="標楷體" pitchFamily="65" charset="-120"/>
              </a:rPr>
              <a:t>五、結語</a:t>
            </a:r>
            <a:endParaRPr kumimoji="0" lang="zh-TW" altLang="en-US" sz="4400" dirty="0"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kumimoji="0" lang="zh-TW" altLang="en-US" sz="4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C096-DF6B-4C93-A297-2BDFAFF8A0EB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29704" name="文字方塊 1"/>
          <p:cNvSpPr txBox="1">
            <a:spLocks noChangeArrowheads="1"/>
          </p:cNvSpPr>
          <p:nvPr/>
        </p:nvSpPr>
        <p:spPr bwMode="auto">
          <a:xfrm>
            <a:off x="1178620" y="1203598"/>
            <a:ext cx="684976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完善自行車考照制度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建立人車分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道環境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確保行人安全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人行道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退縮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確保步行師生安全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鼓勵師生多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步行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多路線學生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專車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協助偏遠地區學生上學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建立家長接送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區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重大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集會固定宣導交通安全觀念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校園內進行交通安全情境布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置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.</a:t>
            </a:r>
          </a:p>
        </p:txBody>
      </p:sp>
      <p:pic>
        <p:nvPicPr>
          <p:cNvPr id="10" name="Picture 2" descr="C:\Users\user\Desktop\YYYY-YY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54BB4-BB34-45FA-B757-987CBF5BFC66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0" y="3579862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簡報</a:t>
            </a:r>
            <a:r>
              <a:rPr lang="zh-TW" altLang="en-US" sz="72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完畢敬請</a:t>
            </a:r>
            <a:r>
              <a:rPr lang="zh-TW" altLang="en-US" sz="7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指導</a:t>
            </a:r>
            <a:endParaRPr lang="zh-TW" altLang="en-US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新細明體" pitchFamily="18" charset="-120"/>
            </a:endParaRPr>
          </a:p>
        </p:txBody>
      </p:sp>
      <p:pic>
        <p:nvPicPr>
          <p:cNvPr id="7" name="Picture 2" descr="C:\Users\user\Desktop\YYYY-YY-LOGO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15566"/>
            <a:ext cx="323788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1080919龜山國中交通安全評鑑簡報\龜山國中鄰近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08" y="987574"/>
            <a:ext cx="3712464" cy="40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內容版面配置區 4"/>
          <p:cNvSpPr>
            <a:spLocks noGrp="1"/>
          </p:cNvSpPr>
          <p:nvPr>
            <p:ph sz="half" idx="1"/>
          </p:nvPr>
        </p:nvSpPr>
        <p:spPr>
          <a:xfrm>
            <a:off x="3448" y="1203598"/>
            <a:ext cx="2984376" cy="3800751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本校位於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桃園市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  <a:cs typeface="微軟正黑體"/>
              </a:rPr>
              <a:t>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  <a:cs typeface="微軟正黑體"/>
              </a:rPr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微軟正黑體"/>
              </a:rPr>
              <a:t>龜山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  <a:cs typeface="微軟正黑體"/>
              </a:rPr>
              <a:t>區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微軟正黑體"/>
              </a:rPr>
              <a:t>自強西路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  <a:cs typeface="微軟正黑體"/>
              </a:rPr>
              <a:t>  66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微軟正黑體"/>
              </a:rPr>
              <a:t>號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，後方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緊鄰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縱貫公路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台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一線  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(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長壽路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主要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進出道路為前方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的自強西路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峰路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、大同路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萬壽路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dirty="0" smtClean="0"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EDF26-D2C1-4A44-ADBF-0D9194F22566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13" name="Picture 2" descr="C:\Users\user\Desktop\YYYY-YY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內容版面配置區 4"/>
          <p:cNvSpPr>
            <a:spLocks noGrp="1"/>
          </p:cNvSpPr>
          <p:nvPr>
            <p:ph sz="half" idx="1"/>
          </p:nvPr>
        </p:nvSpPr>
        <p:spPr>
          <a:xfrm>
            <a:off x="7020272" y="1347338"/>
            <a:ext cx="2123728" cy="3800751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鄰近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學校有壽山高中、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龜山國小、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  新路國小。</a:t>
            </a:r>
          </a:p>
          <a:p>
            <a:pPr marL="0" indent="0">
              <a:buFont typeface="Arial" charset="0"/>
              <a:buNone/>
            </a:pPr>
            <a:endParaRPr lang="zh-TW" altLang="en-US" sz="2000" dirty="0" smtClean="0">
              <a:ea typeface="標楷體" pitchFamily="65" charset="-120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 smtClean="0">
                <a:ea typeface="標楷體" pitchFamily="65" charset="-120"/>
              </a:rPr>
              <a:t>學校簡介 </a:t>
            </a:r>
            <a:r>
              <a:rPr lang="en-US" altLang="zh-TW" sz="3200" dirty="0" smtClean="0">
                <a:ea typeface="標楷體" pitchFamily="65" charset="-120"/>
              </a:rPr>
              <a:t>– 3.</a:t>
            </a:r>
            <a:r>
              <a:rPr lang="zh-TW" altLang="en-US" sz="3200" dirty="0" smtClean="0">
                <a:ea typeface="標楷體" pitchFamily="65" charset="-120"/>
              </a:rPr>
              <a:t>本校位置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1" cy="51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75A0-DF0E-443F-B222-D010D95B8829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8221" name="Picture 29" descr="C:\Users\user\Desktop\1080919龜山國中交通安全評鑑簡報\本校機能分區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030"/>
            <a:ext cx="590437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YYYY-YY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3" y="1"/>
            <a:ext cx="1804017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-8450" y="206375"/>
            <a:ext cx="9152450" cy="857250"/>
          </a:xfrm>
        </p:spPr>
        <p:txBody>
          <a:bodyPr/>
          <a:lstStyle/>
          <a:p>
            <a:r>
              <a:rPr lang="zh-TW" altLang="en-US" sz="3200" dirty="0" smtClean="0">
                <a:ea typeface="標楷體" pitchFamily="65" charset="-120"/>
              </a:rPr>
              <a:t>學校簡介 </a:t>
            </a:r>
            <a:r>
              <a:rPr lang="en-US" altLang="zh-TW" sz="3200" dirty="0">
                <a:ea typeface="標楷體" pitchFamily="65" charset="-120"/>
              </a:rPr>
              <a:t>–</a:t>
            </a:r>
            <a:r>
              <a:rPr lang="zh-TW" altLang="en-US" sz="3200" dirty="0" smtClean="0">
                <a:ea typeface="標楷體" pitchFamily="65" charset="-120"/>
              </a:rPr>
              <a:t> </a:t>
            </a:r>
            <a:r>
              <a:rPr lang="en-US" altLang="zh-TW" sz="3200" dirty="0" smtClean="0">
                <a:ea typeface="標楷體" pitchFamily="65" charset="-120"/>
              </a:rPr>
              <a:t>4.</a:t>
            </a:r>
            <a:r>
              <a:rPr lang="zh-TW" altLang="en-US" sz="3200" dirty="0" smtClean="0">
                <a:ea typeface="標楷體" pitchFamily="65" charset="-120"/>
              </a:rPr>
              <a:t>本校</a:t>
            </a:r>
            <a:r>
              <a:rPr lang="zh-TW" altLang="en-US" sz="3200" dirty="0">
                <a:ea typeface="標楷體" pitchFamily="65" charset="-120"/>
              </a:rPr>
              <a:t>機能分區圖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交通安全評鑑簡報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交通安全評鑑簡報</Template>
  <TotalTime>1123</TotalTime>
  <Words>2709</Words>
  <Application>Microsoft Office PowerPoint</Application>
  <PresentationFormat>如螢幕大小 (16:9)</PresentationFormat>
  <Paragraphs>483</Paragraphs>
  <Slides>77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77</vt:i4>
      </vt:variant>
    </vt:vector>
  </HeadingPairs>
  <TitlesOfParts>
    <vt:vector size="78" baseType="lpstr">
      <vt:lpstr>交通安全評鑑簡報</vt:lpstr>
      <vt:lpstr>PowerPoint 簡報</vt:lpstr>
      <vt:lpstr>PowerPoint 簡報</vt:lpstr>
      <vt:lpstr>108年度交通安全訪視簡報</vt:lpstr>
      <vt:lpstr>PowerPoint 簡報</vt:lpstr>
      <vt:lpstr>學校簡介 – 1.本校沿革</vt:lpstr>
      <vt:lpstr>學校簡介 – 1.本校沿革</vt:lpstr>
      <vt:lpstr>學校簡介 – 2.學校現況</vt:lpstr>
      <vt:lpstr>學校簡介 – 3.本校位置</vt:lpstr>
      <vt:lpstr>學校簡介 – 4.本校機能分區圖</vt:lpstr>
      <vt:lpstr>學校簡介 – 5.本校全區配置圖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標準一：組織、計畫與宣導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標準二：教學與活動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PowerPoint 簡報</vt:lpstr>
      <vt:lpstr>PowerPoint 簡報</vt:lpstr>
      <vt:lpstr>PowerPoint 簡報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標準三：交通安全與輔導</vt:lpstr>
      <vt:lpstr>標準四：創新與重大成效</vt:lpstr>
      <vt:lpstr>標準四：創新與重大成效</vt:lpstr>
      <vt:lpstr>現況及作為</vt:lpstr>
      <vt:lpstr>現況及作為</vt:lpstr>
      <vt:lpstr>現況及作為</vt:lpstr>
      <vt:lpstr>現況及作為</vt:lpstr>
      <vt:lpstr>現況及作為</vt:lpstr>
      <vt:lpstr>現況及作為</vt:lpstr>
      <vt:lpstr>現況及作為</vt:lpstr>
      <vt:lpstr>現況及作為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134</cp:revision>
  <dcterms:created xsi:type="dcterms:W3CDTF">2015-10-14T09:30:46Z</dcterms:created>
  <dcterms:modified xsi:type="dcterms:W3CDTF">2019-10-22T23:24:42Z</dcterms:modified>
</cp:coreProperties>
</file>