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2" r:id="rId3"/>
    <p:sldId id="285" r:id="rId4"/>
    <p:sldId id="298" r:id="rId5"/>
    <p:sldId id="299" r:id="rId6"/>
    <p:sldId id="300" r:id="rId7"/>
    <p:sldId id="301" r:id="rId8"/>
    <p:sldId id="284" r:id="rId9"/>
    <p:sldId id="316" r:id="rId10"/>
    <p:sldId id="317" r:id="rId11"/>
    <p:sldId id="319" r:id="rId12"/>
    <p:sldId id="320" r:id="rId13"/>
    <p:sldId id="321" r:id="rId14"/>
    <p:sldId id="318" r:id="rId15"/>
    <p:sldId id="322" r:id="rId16"/>
    <p:sldId id="323" r:id="rId17"/>
    <p:sldId id="296" r:id="rId18"/>
    <p:sldId id="297" r:id="rId19"/>
    <p:sldId id="278" r:id="rId20"/>
    <p:sldId id="267" r:id="rId21"/>
    <p:sldId id="288" r:id="rId22"/>
    <p:sldId id="289" r:id="rId23"/>
    <p:sldId id="290" r:id="rId24"/>
    <p:sldId id="266" r:id="rId25"/>
    <p:sldId id="259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324" r:id="rId34"/>
    <p:sldId id="315" r:id="rId3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3067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1661">
          <p15:clr>
            <a:srgbClr val="A4A3A4"/>
          </p15:clr>
        </p15:guide>
        <p15:guide id="6" orient="horz" pos="981">
          <p15:clr>
            <a:srgbClr val="A4A3A4"/>
          </p15:clr>
        </p15:guide>
        <p15:guide id="7" pos="5738">
          <p15:clr>
            <a:srgbClr val="A4A3A4"/>
          </p15:clr>
        </p15:guide>
        <p15:guide id="8" pos="3651">
          <p15:clr>
            <a:srgbClr val="A4A3A4"/>
          </p15:clr>
        </p15:guide>
        <p15:guide id="9" pos="4059">
          <p15:clr>
            <a:srgbClr val="A4A3A4"/>
          </p15:clr>
        </p15:guide>
        <p15:guide id="10" pos="295">
          <p15:clr>
            <a:srgbClr val="A4A3A4"/>
          </p15:clr>
        </p15:guide>
        <p15:guide id="11" pos="2064">
          <p15:clr>
            <a:srgbClr val="A4A3A4"/>
          </p15:clr>
        </p15:guide>
        <p15:guide id="12" pos="2336">
          <p15:clr>
            <a:srgbClr val="A4A3A4"/>
          </p15:clr>
        </p15:guide>
        <p15:guide id="13" pos="44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  <a:srgbClr val="BD0310"/>
    <a:srgbClr val="A08BB6"/>
    <a:srgbClr val="F8A15A"/>
    <a:srgbClr val="FBC293"/>
    <a:srgbClr val="FEE6D6"/>
    <a:srgbClr val="FFF8F3"/>
    <a:srgbClr val="FCB688"/>
    <a:srgbClr val="94BBBB"/>
    <a:srgbClr val="6E8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798" autoAdjust="0"/>
  </p:normalViewPr>
  <p:slideViewPr>
    <p:cSldViewPr>
      <p:cViewPr varScale="1">
        <p:scale>
          <a:sx n="79" d="100"/>
          <a:sy n="79" d="100"/>
        </p:scale>
        <p:origin x="1574" y="82"/>
      </p:cViewPr>
      <p:guideLst>
        <p:guide orient="horz" pos="2069"/>
        <p:guide orient="horz" pos="709"/>
        <p:guide orient="horz" pos="3067"/>
        <p:guide orient="horz" pos="119"/>
        <p:guide orient="horz" pos="1661"/>
        <p:guide orient="horz" pos="981"/>
        <p:guide pos="5738"/>
        <p:guide pos="3651"/>
        <p:guide pos="4059"/>
        <p:guide pos="295"/>
        <p:guide pos="2064"/>
        <p:guide pos="2336"/>
        <p:guide pos="4422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dirty="0">
                <a:solidFill>
                  <a:srgbClr val="C00000"/>
                </a:solidFill>
              </a:rPr>
              <a:t>死亡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死亡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C3-478C-9504-72DBE4A9AB1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C3-478C-9504-72DBE4A9AB1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C3-478C-9504-72DBE4A9AB1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C3-478C-9504-72DBE4A9AB1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C3-478C-9504-72DBE4A9AB1E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C3-478C-9504-72DBE4A9AB1E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C3-478C-9504-72DBE4A9AB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工作表1!$A$2:$A$8</c:f>
              <c:strCache>
                <c:ptCount val="7"/>
                <c:pt idx="0">
                  <c:v>大客貨車</c:v>
                </c:pt>
                <c:pt idx="1">
                  <c:v>小客車</c:v>
                </c:pt>
                <c:pt idx="2">
                  <c:v>機車</c:v>
                </c:pt>
                <c:pt idx="3">
                  <c:v>自行車</c:v>
                </c:pt>
                <c:pt idx="4">
                  <c:v>行人</c:v>
                </c:pt>
                <c:pt idx="5">
                  <c:v>乘客</c:v>
                </c:pt>
                <c:pt idx="6">
                  <c:v>其他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155</c:v>
                </c:pt>
                <c:pt idx="1">
                  <c:v>1227</c:v>
                </c:pt>
                <c:pt idx="2">
                  <c:v>6477</c:v>
                </c:pt>
                <c:pt idx="3">
                  <c:v>718</c:v>
                </c:pt>
                <c:pt idx="4">
                  <c:v>1458</c:v>
                </c:pt>
                <c:pt idx="5">
                  <c:v>1017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C3-478C-9504-72DBE4A9AB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51849650869117E-2"/>
          <c:y val="0.78951715556646218"/>
          <c:w val="0.84984132900714782"/>
          <c:h val="0.19479544933784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dirty="0">
                <a:solidFill>
                  <a:srgbClr val="1E03BD"/>
                </a:solidFill>
              </a:rPr>
              <a:t>受傷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受傷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1-4E2C-80DC-60D8CDE6265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1-4E2C-80DC-60D8CDE6265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01-4E2C-80DC-60D8CDE6265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1-4E2C-80DC-60D8CDE6265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1-4E2C-80DC-60D8CDE6265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1-4E2C-80DC-60D8CDE62657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1-4E2C-80DC-60D8CDE626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工作表1!$A$2:$A$8</c:f>
              <c:strCache>
                <c:ptCount val="7"/>
                <c:pt idx="0">
                  <c:v>大客貨車</c:v>
                </c:pt>
                <c:pt idx="1">
                  <c:v>小客車</c:v>
                </c:pt>
                <c:pt idx="2">
                  <c:v>機車</c:v>
                </c:pt>
                <c:pt idx="3">
                  <c:v>自行車</c:v>
                </c:pt>
                <c:pt idx="4">
                  <c:v>行人</c:v>
                </c:pt>
                <c:pt idx="5">
                  <c:v>乘客</c:v>
                </c:pt>
                <c:pt idx="6">
                  <c:v>其他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3892</c:v>
                </c:pt>
                <c:pt idx="1">
                  <c:v>100391</c:v>
                </c:pt>
                <c:pt idx="2">
                  <c:v>1713252</c:v>
                </c:pt>
                <c:pt idx="3">
                  <c:v>85591</c:v>
                </c:pt>
                <c:pt idx="4">
                  <c:v>92670</c:v>
                </c:pt>
                <c:pt idx="5">
                  <c:v>247695</c:v>
                </c:pt>
                <c:pt idx="6">
                  <c:v>3672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7-4710-B5AB-25DD154827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861897786146236E-2"/>
          <c:y val="0.79557801495935454"/>
          <c:w val="0.88246164200224719"/>
          <c:h val="0.18918630892552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sz="24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年各年齡層每十萬人口之交通事故死亡人數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hade val="51000"/>
                    <a:satMod val="130000"/>
                  </a:schemeClr>
                </a:gs>
                <a:gs pos="80000">
                  <a:schemeClr val="accent2">
                    <a:shade val="65000"/>
                    <a:shade val="93000"/>
                    <a:satMod val="130000"/>
                  </a:schemeClr>
                </a:gs>
                <a:gs pos="100000">
                  <a:schemeClr val="accent2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工作表1!$A$2:$A$20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工作表1!$B$2:$B$20</c:f>
              <c:numCache>
                <c:formatCode>General</c:formatCode>
                <c:ptCount val="19"/>
                <c:pt idx="0">
                  <c:v>1.5009999999999999</c:v>
                </c:pt>
                <c:pt idx="1">
                  <c:v>0.92700000000000005</c:v>
                </c:pt>
                <c:pt idx="2">
                  <c:v>0.45100000000000001</c:v>
                </c:pt>
                <c:pt idx="3">
                  <c:v>10.106</c:v>
                </c:pt>
                <c:pt idx="4">
                  <c:v>10.26</c:v>
                </c:pt>
                <c:pt idx="5">
                  <c:v>8.1769999999999996</c:v>
                </c:pt>
                <c:pt idx="6">
                  <c:v>6.21</c:v>
                </c:pt>
                <c:pt idx="7">
                  <c:v>5.2880000000000003</c:v>
                </c:pt>
                <c:pt idx="8">
                  <c:v>5.78</c:v>
                </c:pt>
                <c:pt idx="9">
                  <c:v>5.7140000000000004</c:v>
                </c:pt>
                <c:pt idx="10">
                  <c:v>6.9989999999999997</c:v>
                </c:pt>
                <c:pt idx="11">
                  <c:v>8.9369999999999994</c:v>
                </c:pt>
                <c:pt idx="12">
                  <c:v>10.167</c:v>
                </c:pt>
                <c:pt idx="13">
                  <c:v>13.951000000000001</c:v>
                </c:pt>
                <c:pt idx="14">
                  <c:v>23.193000000000001</c:v>
                </c:pt>
                <c:pt idx="15">
                  <c:v>31.218</c:v>
                </c:pt>
                <c:pt idx="16">
                  <c:v>33.014000000000003</c:v>
                </c:pt>
                <c:pt idx="17">
                  <c:v>25.23</c:v>
                </c:pt>
                <c:pt idx="18">
                  <c:v>16.577000000000002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3-4F75-A558-77DE37BE6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558480"/>
        <c:axId val="20556305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工作表1!$C$1</c15:sqref>
                        </c15:formulaRef>
                      </c:ext>
                    </c:extLst>
                    <c:strCache>
                      <c:ptCount val="1"/>
                      <c:pt idx="0">
                        <c:v>數列 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工作表1!$A$2:$A$20</c15:sqref>
                        </c15:formulaRef>
                      </c:ext>
                    </c:extLst>
                    <c:strCache>
                      <c:ptCount val="19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85-89</c:v>
                      </c:pt>
                      <c:pt idx="18">
                        <c:v>90+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工作表1!$C$2:$C$20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B33-4F75-A558-77DE37BE6A9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工作表1!$D$1</c15:sqref>
                        </c15:formulaRef>
                      </c:ext>
                    </c:extLst>
                    <c:strCache>
                      <c:ptCount val="1"/>
                      <c:pt idx="0">
                        <c:v>數列 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tint val="65000"/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tint val="65000"/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tint val="65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工作表1!$A$2:$A$20</c15:sqref>
                        </c15:formulaRef>
                      </c:ext>
                    </c:extLst>
                    <c:strCache>
                      <c:ptCount val="19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85-89</c:v>
                      </c:pt>
                      <c:pt idx="18">
                        <c:v>90+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工作表1!$D$2:$D$20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B33-4F75-A558-77DE37BE6A95}"/>
                  </c:ext>
                </c:extLst>
              </c15:ser>
            </c15:filteredBarSeries>
          </c:ext>
        </c:extLst>
      </c:barChart>
      <c:catAx>
        <c:axId val="205558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年齡群</a:t>
                </a:r>
                <a:endParaRPr lang="zh-TW" altLang="en-US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5563056"/>
        <c:crosses val="autoZero"/>
        <c:auto val="1"/>
        <c:lblAlgn val="ctr"/>
        <c:lblOffset val="100"/>
        <c:noMultiLvlLbl val="0"/>
      </c:catAx>
      <c:valAx>
        <c:axId val="20556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</a:t>
                </a:r>
                <a:r>
                  <a:rPr lang="en-US" altLang="zh-TW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/</a:t>
                </a:r>
                <a:r>
                  <a:rPr lang="zh-TW" altLang="en-US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十萬人口</a:t>
                </a:r>
                <a:endParaRPr lang="zh-TW" altLang="en-US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555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sz="2400" b="1" dirty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年各年齡層每十萬</a:t>
            </a:r>
            <a:r>
              <a:rPr lang="zh-TW" sz="2400" b="1" dirty="0" smtClean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人口</a:t>
            </a:r>
            <a:r>
              <a:rPr lang="zh-TW" altLang="en-US" sz="2400" b="1" dirty="0" smtClean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sz="2400" b="1" dirty="0" smtClean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</a:t>
            </a:r>
            <a:r>
              <a:rPr lang="zh-TW" sz="2400" b="1" dirty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事故受傷人數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年齡群</c:v>
                </c:pt>
              </c:strCache>
            </c:strRef>
          </c:tx>
          <c:spPr>
            <a:solidFill>
              <a:schemeClr val="accent1">
                <a:shade val="65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工作表1!$A$2:$A$20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工作表1!$B$2:$B$20</c:f>
              <c:numCache>
                <c:formatCode>General</c:formatCode>
                <c:ptCount val="19"/>
                <c:pt idx="0">
                  <c:v>250.9</c:v>
                </c:pt>
                <c:pt idx="1">
                  <c:v>328.6</c:v>
                </c:pt>
                <c:pt idx="2">
                  <c:v>449.2</c:v>
                </c:pt>
                <c:pt idx="3">
                  <c:v>3245.4</c:v>
                </c:pt>
                <c:pt idx="4">
                  <c:v>5114.5</c:v>
                </c:pt>
                <c:pt idx="5">
                  <c:v>2793.9</c:v>
                </c:pt>
                <c:pt idx="6">
                  <c:v>1789.2</c:v>
                </c:pt>
                <c:pt idx="7">
                  <c:v>1377.5</c:v>
                </c:pt>
                <c:pt idx="8">
                  <c:v>1191</c:v>
                </c:pt>
                <c:pt idx="9">
                  <c:v>1082.8</c:v>
                </c:pt>
                <c:pt idx="10">
                  <c:v>1141.7</c:v>
                </c:pt>
                <c:pt idx="11">
                  <c:v>1211.3</c:v>
                </c:pt>
                <c:pt idx="12">
                  <c:v>1325.4</c:v>
                </c:pt>
                <c:pt idx="13">
                  <c:v>1423.2</c:v>
                </c:pt>
                <c:pt idx="14">
                  <c:v>1541.4</c:v>
                </c:pt>
                <c:pt idx="15">
                  <c:v>1390.7</c:v>
                </c:pt>
                <c:pt idx="16">
                  <c:v>1133.5999999999999</c:v>
                </c:pt>
                <c:pt idx="17">
                  <c:v>818.5</c:v>
                </c:pt>
                <c:pt idx="18">
                  <c:v>540.9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F-49E8-A8E3-EF761F196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51880256"/>
        <c:axId val="2518927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工作表1!$C$1</c15:sqref>
                        </c15:formulaRef>
                      </c:ext>
                    </c:extLst>
                    <c:strCache>
                      <c:ptCount val="1"/>
                      <c:pt idx="0">
                        <c:v>欄1</c:v>
                      </c:pt>
                    </c:strCache>
                  </c:strRef>
                </c:tx>
                <c:spPr>
                  <a:solidFill>
                    <a:schemeClr val="accent1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工作表1!$A$2:$A$20</c15:sqref>
                        </c15:formulaRef>
                      </c:ext>
                    </c:extLst>
                    <c:strCache>
                      <c:ptCount val="19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85-89</c:v>
                      </c:pt>
                      <c:pt idx="18">
                        <c:v>90+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工作表1!$C$2:$C$20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4CF-49E8-A8E3-EF761F196D5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工作表1!$D$1</c15:sqref>
                        </c15:formulaRef>
                      </c:ext>
                    </c:extLst>
                    <c:strCache>
                      <c:ptCount val="1"/>
                      <c:pt idx="0">
                        <c:v>欄2</c:v>
                      </c:pt>
                    </c:strCache>
                  </c:strRef>
                </c:tx>
                <c:spPr>
                  <a:solidFill>
                    <a:schemeClr val="accent1">
                      <a:tint val="65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工作表1!$A$2:$A$20</c15:sqref>
                        </c15:formulaRef>
                      </c:ext>
                    </c:extLst>
                    <c:strCache>
                      <c:ptCount val="19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85-89</c:v>
                      </c:pt>
                      <c:pt idx="18">
                        <c:v>90+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工作表1!$D$2:$D$20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4CF-49E8-A8E3-EF761F196D5E}"/>
                  </c:ext>
                </c:extLst>
              </c15:ser>
            </c15:filteredBarSeries>
          </c:ext>
        </c:extLst>
      </c:barChart>
      <c:catAx>
        <c:axId val="25188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b="1" dirty="0" smtClean="0">
                    <a:solidFill>
                      <a:srgbClr val="1E03BD"/>
                    </a:solidFill>
                  </a:rPr>
                  <a:t>年齡群</a:t>
                </a:r>
                <a:endParaRPr lang="zh-TW" altLang="en-US" b="1" dirty="0">
                  <a:solidFill>
                    <a:srgbClr val="1E03BD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51892736"/>
        <c:crosses val="autoZero"/>
        <c:auto val="1"/>
        <c:lblAlgn val="ctr"/>
        <c:lblOffset val="100"/>
        <c:noMultiLvlLbl val="0"/>
      </c:catAx>
      <c:valAx>
        <c:axId val="25189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b="1" dirty="0" smtClean="0">
                    <a:solidFill>
                      <a:srgbClr val="1E03BD"/>
                    </a:solidFill>
                  </a:rPr>
                  <a:t>人</a:t>
                </a:r>
                <a:r>
                  <a:rPr lang="en-US" altLang="zh-TW" b="1" dirty="0" smtClean="0">
                    <a:solidFill>
                      <a:srgbClr val="1E03BD"/>
                    </a:solidFill>
                  </a:rPr>
                  <a:t>/</a:t>
                </a:r>
                <a:r>
                  <a:rPr lang="zh-TW" altLang="en-US" b="1" dirty="0" smtClean="0">
                    <a:solidFill>
                      <a:srgbClr val="1E03BD"/>
                    </a:solidFill>
                  </a:rPr>
                  <a:t>十萬人口</a:t>
                </a:r>
                <a:endParaRPr lang="zh-TW" altLang="en-US" b="1" dirty="0">
                  <a:solidFill>
                    <a:srgbClr val="1E03BD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5188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</a:t>
            </a:r>
            <a:r>
              <a:rPr lang="zh-TW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年齡群</a:t>
            </a:r>
            <a:r>
              <a:rPr lang="zh-TW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每十萬人口之行人交通事故死傷人數</a:t>
            </a:r>
          </a:p>
        </c:rich>
      </c:tx>
      <c:layout>
        <c:manualLayout>
          <c:xMode val="edge"/>
          <c:yMode val="edge"/>
          <c:x val="0.13852228540876835"/>
          <c:y val="1.0529780624042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年齡群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hade val="51000"/>
                    <a:satMod val="130000"/>
                  </a:schemeClr>
                </a:gs>
                <a:gs pos="80000">
                  <a:schemeClr val="accent4">
                    <a:shade val="65000"/>
                    <a:shade val="93000"/>
                    <a:satMod val="130000"/>
                  </a:schemeClr>
                </a:gs>
                <a:gs pos="100000">
                  <a:schemeClr val="accent4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工作表1!$A$2:$A$20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工作表1!$B$2:$B$20</c:f>
              <c:numCache>
                <c:formatCode>General</c:formatCode>
                <c:ptCount val="19"/>
                <c:pt idx="0">
                  <c:v>27.8</c:v>
                </c:pt>
                <c:pt idx="1">
                  <c:v>49.7</c:v>
                </c:pt>
                <c:pt idx="2">
                  <c:v>54.9</c:v>
                </c:pt>
                <c:pt idx="3">
                  <c:v>54.7</c:v>
                </c:pt>
                <c:pt idx="4">
                  <c:v>46.9</c:v>
                </c:pt>
                <c:pt idx="5">
                  <c:v>42.9</c:v>
                </c:pt>
                <c:pt idx="6">
                  <c:v>42.3</c:v>
                </c:pt>
                <c:pt idx="7">
                  <c:v>40</c:v>
                </c:pt>
                <c:pt idx="8">
                  <c:v>42.5</c:v>
                </c:pt>
                <c:pt idx="9">
                  <c:v>49</c:v>
                </c:pt>
                <c:pt idx="10">
                  <c:v>55</c:v>
                </c:pt>
                <c:pt idx="11">
                  <c:v>71.8</c:v>
                </c:pt>
                <c:pt idx="12">
                  <c:v>91.1</c:v>
                </c:pt>
                <c:pt idx="13">
                  <c:v>115.9</c:v>
                </c:pt>
                <c:pt idx="14">
                  <c:v>167.6</c:v>
                </c:pt>
                <c:pt idx="15">
                  <c:v>209.4</c:v>
                </c:pt>
                <c:pt idx="16">
                  <c:v>223.9</c:v>
                </c:pt>
                <c:pt idx="17">
                  <c:v>218.4</c:v>
                </c:pt>
                <c:pt idx="18">
                  <c:v>164.9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7-4A09-B960-6A990E39D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3100128"/>
        <c:axId val="4231005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工作表1!$C$1</c15:sqref>
                        </c15:formulaRef>
                      </c:ext>
                    </c:extLst>
                    <c:strCache>
                      <c:ptCount val="1"/>
                      <c:pt idx="0">
                        <c:v>數列 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工作表1!$A$2:$A$20</c15:sqref>
                        </c15:formulaRef>
                      </c:ext>
                    </c:extLst>
                    <c:strCache>
                      <c:ptCount val="19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85-89</c:v>
                      </c:pt>
                      <c:pt idx="18">
                        <c:v>90+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工作表1!$C$2:$C$20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587-4A09-B960-6A990E39DC5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工作表1!$D$1</c15:sqref>
                        </c15:formulaRef>
                      </c:ext>
                    </c:extLst>
                    <c:strCache>
                      <c:ptCount val="1"/>
                      <c:pt idx="0">
                        <c:v>數列 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tint val="65000"/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tint val="65000"/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tint val="65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工作表1!$A$2:$A$20</c15:sqref>
                        </c15:formulaRef>
                      </c:ext>
                    </c:extLst>
                    <c:strCache>
                      <c:ptCount val="19"/>
                      <c:pt idx="0">
                        <c:v>0-4</c:v>
                      </c:pt>
                      <c:pt idx="1">
                        <c:v>5-9</c:v>
                      </c:pt>
                      <c:pt idx="2">
                        <c:v>10-14</c:v>
                      </c:pt>
                      <c:pt idx="3">
                        <c:v>15-19</c:v>
                      </c:pt>
                      <c:pt idx="4">
                        <c:v>20-24</c:v>
                      </c:pt>
                      <c:pt idx="5">
                        <c:v>25-29</c:v>
                      </c:pt>
                      <c:pt idx="6">
                        <c:v>30-34</c:v>
                      </c:pt>
                      <c:pt idx="7">
                        <c:v>35-39</c:v>
                      </c:pt>
                      <c:pt idx="8">
                        <c:v>40-44</c:v>
                      </c:pt>
                      <c:pt idx="9">
                        <c:v>45-49</c:v>
                      </c:pt>
                      <c:pt idx="10">
                        <c:v>50-54</c:v>
                      </c:pt>
                      <c:pt idx="11">
                        <c:v>55-59</c:v>
                      </c:pt>
                      <c:pt idx="12">
                        <c:v>60-64</c:v>
                      </c:pt>
                      <c:pt idx="13">
                        <c:v>65-69</c:v>
                      </c:pt>
                      <c:pt idx="14">
                        <c:v>70-74</c:v>
                      </c:pt>
                      <c:pt idx="15">
                        <c:v>75-79</c:v>
                      </c:pt>
                      <c:pt idx="16">
                        <c:v>80-84</c:v>
                      </c:pt>
                      <c:pt idx="17">
                        <c:v>85-89</c:v>
                      </c:pt>
                      <c:pt idx="18">
                        <c:v>90+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工作表1!$D$2:$D$20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587-4A09-B960-6A990E39DC53}"/>
                  </c:ext>
                </c:extLst>
              </c15:ser>
            </c15:filteredBarSeries>
          </c:ext>
        </c:extLst>
      </c:barChart>
      <c:catAx>
        <c:axId val="423100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年齡群</a:t>
                </a:r>
                <a:endParaRPr lang="zh-TW" altLang="en-US" b="1" dirty="0">
                  <a:solidFill>
                    <a:schemeClr val="accent4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23100544"/>
        <c:crosses val="autoZero"/>
        <c:auto val="1"/>
        <c:lblAlgn val="ctr"/>
        <c:lblOffset val="100"/>
        <c:noMultiLvlLbl val="0"/>
      </c:catAx>
      <c:valAx>
        <c:axId val="42310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>
                    <a:solidFill>
                      <a:schemeClr val="accent4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</a:t>
                </a:r>
                <a:r>
                  <a:rPr lang="en-US" altLang="zh-TW" dirty="0" smtClean="0">
                    <a:solidFill>
                      <a:schemeClr val="accent4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/</a:t>
                </a:r>
                <a:r>
                  <a:rPr lang="zh-TW" altLang="en-US" dirty="0" smtClean="0">
                    <a:solidFill>
                      <a:schemeClr val="accent4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十萬人口</a:t>
                </a:r>
                <a:endParaRPr lang="zh-TW" altLang="en-US" dirty="0">
                  <a:solidFill>
                    <a:schemeClr val="accent4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2310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'[縣市-機車.xlsx]行人'!$N$9:$Q$9</c:f>
              <c:strCache>
                <c:ptCount val="4"/>
                <c:pt idx="0">
                  <c:v>104年</c:v>
                </c:pt>
                <c:pt idx="1">
                  <c:v>105年</c:v>
                </c:pt>
                <c:pt idx="2">
                  <c:v>106年</c:v>
                </c:pt>
                <c:pt idx="3">
                  <c:v>107年</c:v>
                </c:pt>
              </c:strCache>
            </c:strRef>
          </c:cat>
          <c:val>
            <c:numRef>
              <c:f>'[縣市-機車.xlsx]行人'!$N$10:$Q$10</c:f>
              <c:numCache>
                <c:formatCode>General</c:formatCode>
                <c:ptCount val="4"/>
                <c:pt idx="0">
                  <c:v>410</c:v>
                </c:pt>
                <c:pt idx="1">
                  <c:v>414</c:v>
                </c:pt>
                <c:pt idx="2">
                  <c:v>381</c:v>
                </c:pt>
                <c:pt idx="3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4-4BD6-A0AB-C5CC0C552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61632"/>
        <c:axId val="32041792"/>
      </c:barChart>
      <c:catAx>
        <c:axId val="4826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32041792"/>
        <c:crosses val="autoZero"/>
        <c:auto val="1"/>
        <c:lblAlgn val="ctr"/>
        <c:lblOffset val="100"/>
        <c:noMultiLvlLbl val="0"/>
      </c:catAx>
      <c:valAx>
        <c:axId val="3204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48261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575D737-95C7-40BA-8521-EE1A82BB61DB}" type="datetimeFigureOut">
              <a:rPr lang="zh-TW" altLang="en-US"/>
              <a:pPr>
                <a:defRPr/>
              </a:pPr>
              <a:t>2019/3/27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7D0DDFC-C641-4411-AD9B-958DA9924B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47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1EB390E-60C1-4446-954D-ECA55189A037}" type="datetimeFigureOut">
              <a:rPr lang="zh-TW" altLang="en-US"/>
              <a:pPr>
                <a:defRPr/>
              </a:pPr>
              <a:t>2019/3/27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5946"/>
            <a:ext cx="5437506" cy="446698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2ADA94-5553-45B7-90DB-1868A4710E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96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732DE7-8742-49E6-A4F1-385436260AF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232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0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69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54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00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484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4545D-ED4C-49A9-850F-91EB88F383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80BD-35C6-4D5D-B6BA-666CD3B282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01FD-F1D6-4098-917F-C3CD69D9D7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340768"/>
            <a:ext cx="8229600" cy="4824536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509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華康中黑體" pitchFamily="49" charset="-120"/>
                <a:ea typeface="華康中黑體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CB8F-62F2-485D-9840-339395F33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1DC2-EBFF-4D2B-8D40-2435785F17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57C5-2652-4890-91A1-EF8C6E015A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58A0-154C-4D96-BCFB-B18E857788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6A16-16F4-4AAA-8F82-BEFF73BFA2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25E9-A79D-44AD-AC13-BD3A291691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C95C-5B4C-4768-984A-184A888744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圖: 文件 12"/>
          <p:cNvSpPr/>
          <p:nvPr/>
        </p:nvSpPr>
        <p:spPr>
          <a:xfrm rot="10800000">
            <a:off x="0" y="6165850"/>
            <a:ext cx="9144000" cy="701675"/>
          </a:xfrm>
          <a:prstGeom prst="flowChartDocumen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268413"/>
            <a:ext cx="8229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chemeClr val="bg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5F4D3BC0-6AB9-47E9-9E22-ED9E520087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29" name="Picture 11" descr="C:\Users\crabwei\Desktop\NCTU_LOGO\NCTU-LOGO_10.gif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188" y="6383338"/>
            <a:ext cx="14398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2413" cy="11255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3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222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9pPr>
    </p:titleStyle>
    <p:bodyStyle>
      <a:lvl1pPr marL="444500" indent="-4445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Char char="}"/>
        <a:defRPr sz="24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62" name="Picture 11" descr="C:\Users\crabwei\Desktop\NCTU_LOGO\NCTU-LOGO_10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188" y="6021388"/>
            <a:ext cx="2425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副標題 2"/>
          <p:cNvSpPr>
            <a:spLocks noGrp="1"/>
          </p:cNvSpPr>
          <p:nvPr>
            <p:ph type="subTitle" idx="1"/>
          </p:nvPr>
        </p:nvSpPr>
        <p:spPr>
          <a:xfrm>
            <a:off x="1116013" y="3429000"/>
            <a:ext cx="7056437" cy="1728788"/>
          </a:xfrm>
        </p:spPr>
        <p:txBody>
          <a:bodyPr/>
          <a:lstStyle/>
          <a:p>
            <a:endParaRPr lang="en-US" altLang="zh-TW" sz="2000" b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簡報人：邱裕鈞  博士</a:t>
            </a:r>
            <a:b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國立交通大學運輸研究中心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12700" y="2536825"/>
            <a:ext cx="9150350" cy="2673350"/>
          </a:xfrm>
          <a:custGeom>
            <a:avLst/>
            <a:gdLst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282950 w 9150350"/>
              <a:gd name="connsiteY5" fmla="*/ 0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282950 w 9150350"/>
              <a:gd name="connsiteY5" fmla="*/ 0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714750 w 9150350"/>
              <a:gd name="connsiteY5" fmla="*/ 7938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7026275 w 9150350"/>
              <a:gd name="connsiteY2" fmla="*/ 2239963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714750 w 9150350"/>
              <a:gd name="connsiteY5" fmla="*/ 7938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350" h="2673350">
                <a:moveTo>
                  <a:pt x="0" y="2667000"/>
                </a:moveTo>
                <a:lnTo>
                  <a:pt x="5803900" y="2673350"/>
                </a:lnTo>
                <a:cubicBezTo>
                  <a:pt x="6442116" y="2649900"/>
                  <a:pt x="6394883" y="2236915"/>
                  <a:pt x="7026275" y="2239963"/>
                </a:cubicBezTo>
                <a:lnTo>
                  <a:pt x="9150350" y="2241550"/>
                </a:lnTo>
                <a:lnTo>
                  <a:pt x="9150350" y="0"/>
                </a:lnTo>
                <a:lnTo>
                  <a:pt x="3714750" y="7938"/>
                </a:lnTo>
                <a:cubicBezTo>
                  <a:pt x="3201607" y="15527"/>
                  <a:pt x="3160009" y="499061"/>
                  <a:pt x="2622550" y="508000"/>
                </a:cubicBezTo>
                <a:cubicBezTo>
                  <a:pt x="2085091" y="516939"/>
                  <a:pt x="874183" y="512233"/>
                  <a:pt x="0" y="514350"/>
                </a:cubicBezTo>
                <a:cubicBezTo>
                  <a:pt x="2117" y="1231900"/>
                  <a:pt x="4233" y="1949450"/>
                  <a:pt x="0" y="26670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-19050" y="2474913"/>
            <a:ext cx="9163050" cy="552450"/>
          </a:xfrm>
          <a:custGeom>
            <a:avLst/>
            <a:gdLst>
              <a:gd name="connsiteX0" fmla="*/ 0 w 9162288"/>
              <a:gd name="connsiteY0" fmla="*/ 548640 h 548640"/>
              <a:gd name="connsiteX1" fmla="*/ 2642616 w 9162288"/>
              <a:gd name="connsiteY1" fmla="*/ 548640 h 548640"/>
              <a:gd name="connsiteX2" fmla="*/ 3721608 w 9162288"/>
              <a:gd name="connsiteY2" fmla="*/ 0 h 548640"/>
              <a:gd name="connsiteX3" fmla="*/ 9162288 w 9162288"/>
              <a:gd name="connsiteY3" fmla="*/ 0 h 548640"/>
              <a:gd name="connsiteX0" fmla="*/ 0 w 9162288"/>
              <a:gd name="connsiteY0" fmla="*/ 548640 h 548640"/>
              <a:gd name="connsiteX1" fmla="*/ 2642616 w 9162288"/>
              <a:gd name="connsiteY1" fmla="*/ 548640 h 548640"/>
              <a:gd name="connsiteX2" fmla="*/ 3721608 w 9162288"/>
              <a:gd name="connsiteY2" fmla="*/ 0 h 548640"/>
              <a:gd name="connsiteX3" fmla="*/ 9162288 w 9162288"/>
              <a:gd name="connsiteY3" fmla="*/ 0 h 548640"/>
              <a:gd name="connsiteX0" fmla="*/ 0 w 9162288"/>
              <a:gd name="connsiteY0" fmla="*/ 552006 h 552006"/>
              <a:gd name="connsiteX1" fmla="*/ 2642616 w 9162288"/>
              <a:gd name="connsiteY1" fmla="*/ 552006 h 552006"/>
              <a:gd name="connsiteX2" fmla="*/ 3721608 w 9162288"/>
              <a:gd name="connsiteY2" fmla="*/ 3366 h 552006"/>
              <a:gd name="connsiteX3" fmla="*/ 9162288 w 9162288"/>
              <a:gd name="connsiteY3" fmla="*/ 3366 h 5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288" h="552006">
                <a:moveTo>
                  <a:pt x="0" y="552006"/>
                </a:moveTo>
                <a:lnTo>
                  <a:pt x="2642616" y="552006"/>
                </a:lnTo>
                <a:cubicBezTo>
                  <a:pt x="3004544" y="542854"/>
                  <a:pt x="3230880" y="0"/>
                  <a:pt x="3721608" y="3366"/>
                </a:cubicBezTo>
                <a:lnTo>
                  <a:pt x="9162288" y="3366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-19050" y="4965700"/>
            <a:ext cx="9163050" cy="447675"/>
          </a:xfrm>
          <a:custGeom>
            <a:avLst/>
            <a:gdLst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288" h="448056">
                <a:moveTo>
                  <a:pt x="0" y="448056"/>
                </a:moveTo>
                <a:lnTo>
                  <a:pt x="5806440" y="448056"/>
                </a:lnTo>
                <a:cubicBezTo>
                  <a:pt x="6478928" y="438721"/>
                  <a:pt x="6509032" y="30504"/>
                  <a:pt x="7031736" y="0"/>
                </a:cubicBezTo>
                <a:lnTo>
                  <a:pt x="9162288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367" name="標題 1"/>
          <p:cNvSpPr>
            <a:spLocks noGrp="1"/>
          </p:cNvSpPr>
          <p:nvPr>
            <p:ph type="ctrTitle"/>
          </p:nvPr>
        </p:nvSpPr>
        <p:spPr>
          <a:xfrm>
            <a:off x="144463" y="332656"/>
            <a:ext cx="8863011" cy="1894005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全民交通安全教育的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「四大守則」與「五大運動」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4463" y="3275615"/>
            <a:ext cx="5752753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zh-TW" alt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主講人：張新立  教授</a:t>
            </a:r>
            <a:endParaRPr kumimoji="0" lang="en-US" altLang="zh-TW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國立交通大學</a:t>
            </a:r>
            <a:r>
              <a:rPr kumimoji="0" lang="zh-TW" alt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運輸與物流管理學系</a:t>
            </a:r>
            <a:endParaRPr kumimoji="0" lang="en-US" altLang="zh-TW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教育部學校交通安全教育訪視總召集人</a:t>
            </a:r>
            <a:endParaRPr kumimoji="0" lang="zh-TW" altLang="en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4463" y="4641348"/>
            <a:ext cx="547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中華民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108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年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03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月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 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kumimoji="0" lang="zh-TW" alt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71" name="Picture 6" descr="http://mag.chinatimes.com/album/37/733/d1-1.jpg"/>
          <p:cNvPicPr>
            <a:picLocks noChangeAspect="1" noChangeArrowheads="1"/>
          </p:cNvPicPr>
          <p:nvPr/>
        </p:nvPicPr>
        <p:blipFill>
          <a:blip r:embed="rId4" cstate="print"/>
          <a:srcRect l="4144" r="3287"/>
          <a:stretch>
            <a:fillRect/>
          </a:stretch>
        </p:blipFill>
        <p:spPr bwMode="auto">
          <a:xfrm>
            <a:off x="5508104" y="2936875"/>
            <a:ext cx="1152127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2" name="Picture 8" descr="http://public.blu.livefilestore.com/y1pSqD7gHeDKslHlEbZYQELCto8m9V-WqPlrpFJJNOK9Qq-xoW8V9cdoIiDhd1mm9P57SkCA2OZCt253Yq0zFQCuQ/DSC00589.JPG?psid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36875"/>
            <a:ext cx="1152128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3" name="Picture 10" descr="http://www.flytiger.com.tw/photoall/all/images/%E4%B8%AD%E6%B8%AF%E7%B3%BB%E7%B5%B1%E4%BA%A4%E6%B5%81%E9%81%93_jpeg.jpg"/>
          <p:cNvPicPr>
            <a:picLocks noChangeAspect="1" noChangeArrowheads="1"/>
          </p:cNvPicPr>
          <p:nvPr/>
        </p:nvPicPr>
        <p:blipFill>
          <a:blip r:embed="rId6" cstate="print"/>
          <a:srcRect l="21835" r="22394"/>
          <a:stretch>
            <a:fillRect/>
          </a:stretch>
        </p:blipFill>
        <p:spPr bwMode="auto">
          <a:xfrm>
            <a:off x="7884368" y="2936875"/>
            <a:ext cx="1123106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9677"/>
            <a:ext cx="8856983" cy="415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06AEF-C14A-49A8-81C6-AAA9974686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E997B93-F8B2-408A-9D27-132FD9ABF301}" type="slidenum">
              <a:rPr lang="zh-TW" altLang="en-US" smtClean="0">
                <a:latin typeface="Arial"/>
                <a:ea typeface="微軟正黑體"/>
              </a:rPr>
              <a:pPr>
                <a:defRPr/>
              </a:pPr>
              <a:t>10</a:t>
            </a:fld>
            <a:endParaRPr lang="zh-TW" altLang="en-US">
              <a:latin typeface="Arial"/>
              <a:ea typeface="微軟正黑體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8" y="119675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1.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民國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107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年與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106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年比較</a:t>
            </a:r>
            <a:endParaRPr lang="en-US" altLang="zh-TW" sz="2800" b="1" dirty="0" smtClean="0">
              <a:solidFill>
                <a:srgbClr val="C00000"/>
              </a:solidFill>
              <a:latin typeface="微軟正黑體"/>
              <a:ea typeface="微軟正黑體"/>
              <a:sym typeface="Wingdings" panose="05000000000000000000" pitchFamily="2" charset="2"/>
            </a:endParaRPr>
          </a:p>
          <a:p>
            <a:pPr lvl="0"/>
            <a:r>
              <a:rPr lang="en-US" altLang="zh-TW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2.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機車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+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自行車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+</a:t>
            </a:r>
            <a:r>
              <a:rPr lang="zh-TW" altLang="en-US" sz="2800" b="1" dirty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行人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車禍每天至少造成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6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  <a:sym typeface="Wingdings" panose="05000000000000000000" pitchFamily="2" charset="2"/>
              </a:rPr>
              <a:t>人死亡</a:t>
            </a:r>
            <a:endParaRPr lang="zh-TW" altLang="en-US" sz="2800" b="1" dirty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79512" y="222250"/>
            <a:ext cx="8784975" cy="7207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貳、我國交通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死亡人數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6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2" b="6810"/>
          <a:stretch/>
        </p:blipFill>
        <p:spPr bwMode="auto">
          <a:xfrm>
            <a:off x="3203848" y="1196752"/>
            <a:ext cx="5818382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2520280" cy="104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06AEF-C14A-49A8-81C6-AAA9974686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7860" y="3356992"/>
            <a:ext cx="2869372" cy="26776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/>
                <a:ea typeface="微軟正黑體"/>
              </a:rPr>
              <a:t>107</a:t>
            </a:r>
            <a:r>
              <a:rPr lang="zh-TW" altLang="en-US" sz="2400" dirty="0" smtClean="0">
                <a:latin typeface="微軟正黑體"/>
                <a:ea typeface="微軟正黑體"/>
              </a:rPr>
              <a:t>年與</a:t>
            </a:r>
            <a:r>
              <a:rPr lang="en-US" altLang="zh-TW" sz="2400" dirty="0" smtClean="0">
                <a:latin typeface="微軟正黑體"/>
                <a:ea typeface="微軟正黑體"/>
              </a:rPr>
              <a:t>106</a:t>
            </a:r>
            <a:r>
              <a:rPr lang="zh-TW" altLang="en-US" sz="2400" dirty="0" smtClean="0">
                <a:latin typeface="微軟正黑體"/>
                <a:ea typeface="微軟正黑體"/>
              </a:rPr>
              <a:t>年比較</a:t>
            </a:r>
            <a:endParaRPr lang="en-US" altLang="zh-TW" sz="2400" dirty="0" smtClean="0">
              <a:latin typeface="微軟正黑體"/>
              <a:ea typeface="微軟正黑體"/>
            </a:endParaRPr>
          </a:p>
          <a:p>
            <a:r>
              <a:rPr lang="zh-TW" altLang="en-US" sz="24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死亡</a:t>
            </a:r>
            <a:r>
              <a:rPr lang="zh-TW" altLang="en-US" sz="2400" dirty="0">
                <a:solidFill>
                  <a:srgbClr val="C00000"/>
                </a:solidFill>
                <a:latin typeface="微軟正黑體"/>
                <a:ea typeface="微軟正黑體"/>
              </a:rPr>
              <a:t>人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數增加的縣市依序為台南、台北、桃園、台中，嘉義、宜蘭等</a:t>
            </a:r>
            <a:endParaRPr lang="en-US" altLang="zh-TW" sz="2400" dirty="0" smtClean="0">
              <a:solidFill>
                <a:srgbClr val="C00000"/>
              </a:solidFill>
              <a:latin typeface="微軟正黑體"/>
              <a:ea typeface="微軟正黑體"/>
            </a:endParaRPr>
          </a:p>
          <a:p>
            <a:r>
              <a:rPr lang="zh-TW" altLang="en-US" sz="2400" dirty="0" smtClean="0">
                <a:latin typeface="微軟正黑體"/>
                <a:ea typeface="微軟正黑體"/>
              </a:rPr>
              <a:t>減少縣市為高雄、花蓮</a:t>
            </a:r>
            <a:endParaRPr lang="zh-TW" altLang="en-US" sz="2400" dirty="0">
              <a:latin typeface="微軟正黑體"/>
              <a:ea typeface="微軟正黑體"/>
            </a:endParaRPr>
          </a:p>
        </p:txBody>
      </p:sp>
      <p:sp>
        <p:nvSpPr>
          <p:cNvPr id="7" name="投影片編號版面配置區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E997B93-F8B2-408A-9D27-132FD9ABF301}" type="slidenum">
              <a:rPr lang="zh-TW" altLang="en-US" smtClean="0">
                <a:latin typeface="Arial"/>
                <a:ea typeface="微軟正黑體"/>
              </a:rPr>
              <a:pPr>
                <a:defRPr/>
              </a:pPr>
              <a:t>11</a:t>
            </a:fld>
            <a:endParaRPr lang="zh-TW" altLang="en-US">
              <a:latin typeface="Arial"/>
              <a:ea typeface="微軟正黑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0" y="2237977"/>
            <a:ext cx="2680463" cy="113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222250"/>
            <a:ext cx="8712968" cy="7207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貳、我國交通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死亡人數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28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r="20209" b="6260"/>
          <a:stretch/>
        </p:blipFill>
        <p:spPr bwMode="auto">
          <a:xfrm>
            <a:off x="4427983" y="2164650"/>
            <a:ext cx="4545171" cy="385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06AEF-C14A-49A8-81C6-AAA9974686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E997B93-F8B2-408A-9D27-132FD9ABF301}" type="slidenum">
              <a:rPr lang="zh-TW" altLang="en-US" smtClean="0">
                <a:latin typeface="Arial"/>
                <a:ea typeface="微軟正黑體"/>
              </a:rPr>
              <a:pPr>
                <a:defRPr/>
              </a:pPr>
              <a:t>12</a:t>
            </a:fld>
            <a:endParaRPr lang="zh-TW" altLang="en-US">
              <a:latin typeface="Arial"/>
              <a:ea typeface="微軟正黑體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5" y="1256873"/>
            <a:ext cx="3790073" cy="125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469856" y="1210543"/>
            <a:ext cx="4186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* 各縣市酒駕死亡比較</a:t>
            </a:r>
            <a:endParaRPr lang="en-US" altLang="zh-TW" sz="2800" b="1" dirty="0" smtClean="0">
              <a:solidFill>
                <a:srgbClr val="C00000"/>
              </a:solidFill>
              <a:latin typeface="微軟正黑體"/>
              <a:ea typeface="微軟正黑體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* 中南部縣市死亡數高</a:t>
            </a:r>
            <a:endParaRPr lang="zh-TW" altLang="en-US" sz="2800" b="1" dirty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5" y="2572839"/>
            <a:ext cx="4362352" cy="337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3568" y="594928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酒駕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事故中任一車輛酒精濃度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0.15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3854" y="222250"/>
            <a:ext cx="8839299" cy="7207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貳、我國交通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死亡人數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78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3196" r="21508" b="6305"/>
          <a:stretch/>
        </p:blipFill>
        <p:spPr bwMode="auto">
          <a:xfrm>
            <a:off x="4060230" y="2564904"/>
            <a:ext cx="508377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0" t="11871" r="17368"/>
          <a:stretch/>
        </p:blipFill>
        <p:spPr bwMode="auto">
          <a:xfrm>
            <a:off x="6787985" y="1288819"/>
            <a:ext cx="2104495" cy="12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22250"/>
            <a:ext cx="8590409" cy="7207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貳、我國交通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死亡人數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06AEF-C14A-49A8-81C6-AAA9974686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17777" y="1281793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高齡者車禍</a:t>
            </a:r>
            <a:r>
              <a:rPr lang="zh-TW" altLang="en-US" sz="2400" b="1" dirty="0">
                <a:solidFill>
                  <a:srgbClr val="C00000"/>
                </a:solidFill>
                <a:latin typeface="微軟正黑體"/>
                <a:ea typeface="微軟正黑體"/>
              </a:rPr>
              <a:t>死亡占比攀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升</a:t>
            </a:r>
            <a:endParaRPr lang="en-US" altLang="zh-TW" sz="2400" b="1" dirty="0" smtClean="0">
              <a:solidFill>
                <a:srgbClr val="C00000"/>
              </a:solidFill>
              <a:latin typeface="微軟正黑體"/>
              <a:ea typeface="微軟正黑體"/>
            </a:endParaRPr>
          </a:p>
          <a:p>
            <a:r>
              <a:rPr lang="en-US" altLang="zh-TW" sz="24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3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位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/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天高齡者死亡</a:t>
            </a:r>
            <a:endParaRPr lang="en-US" altLang="zh-TW" sz="2400" b="1" dirty="0" smtClean="0">
              <a:solidFill>
                <a:srgbClr val="C00000"/>
              </a:solidFill>
              <a:latin typeface="微軟正黑體"/>
              <a:ea typeface="微軟正黑體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中南部縣市死亡數高</a:t>
            </a:r>
            <a:endParaRPr lang="en-US" altLang="zh-TW" sz="2400" b="1" dirty="0" smtClean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1794"/>
            <a:ext cx="2880320" cy="148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22250"/>
            <a:ext cx="784505" cy="74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695"/>
            <a:ext cx="4060230" cy="311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06AEF-C14A-49A8-81C6-AAA9974686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" y="1196752"/>
            <a:ext cx="4319780" cy="122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318585" y="1209760"/>
            <a:ext cx="482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AutoNum type="arabicPeriod"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各縣市機車死亡比率</a:t>
            </a:r>
            <a:endParaRPr lang="en-US" altLang="zh-TW" sz="2000" b="1" dirty="0" smtClean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marL="360363" indent="-360363">
              <a:buAutoNum type="arabicPeriod"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台北、嘉義及基隆等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3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個縣市低於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成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0"/>
          <a:stretch/>
        </p:blipFill>
        <p:spPr bwMode="auto">
          <a:xfrm>
            <a:off x="4354397" y="1917647"/>
            <a:ext cx="4825415" cy="491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" y="2423098"/>
            <a:ext cx="4283968" cy="383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5"/>
          <a:stretch/>
        </p:blipFill>
        <p:spPr bwMode="auto">
          <a:xfrm>
            <a:off x="8244408" y="104034"/>
            <a:ext cx="792088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4617" y="222250"/>
            <a:ext cx="8663296" cy="7207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貳、我國交通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死亡人數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36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3363" y="222250"/>
            <a:ext cx="8624550" cy="7207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貳、我國交通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死亡人數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06AEF-C14A-49A8-81C6-AAA9974686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09634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23528" y="23488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以高齡者為大宗</a:t>
            </a:r>
            <a:endParaRPr lang="en-US" altLang="zh-TW" sz="2400" b="1" dirty="0" smtClean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923928" y="1988840"/>
            <a:ext cx="5220072" cy="4869160"/>
            <a:chOff x="3923928" y="1988840"/>
            <a:chExt cx="5286880" cy="463431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87" b="7002"/>
            <a:stretch/>
          </p:blipFill>
          <p:spPr bwMode="auto">
            <a:xfrm>
              <a:off x="3923928" y="1988840"/>
              <a:ext cx="5286880" cy="4634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5292080" y="213815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  <a:latin typeface="Arial"/>
                  <a:ea typeface="微軟正黑體"/>
                </a:rPr>
                <a:t>107</a:t>
              </a:r>
              <a:endParaRPr lang="zh-TW" altLang="en-US" dirty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122730" y="116632"/>
            <a:ext cx="101203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63888" y="122609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各縣市自行車死亡人數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、高雄市、雲林、屏東及彰化死亡數高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" y="2967351"/>
            <a:ext cx="4400530" cy="32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2250"/>
            <a:ext cx="8518401" cy="7207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貳、我國交通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死亡人數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06AEF-C14A-49A8-81C6-AAA9974686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r="22986"/>
          <a:stretch/>
        </p:blipFill>
        <p:spPr bwMode="auto">
          <a:xfrm>
            <a:off x="3851920" y="2060848"/>
            <a:ext cx="5292079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8" y="1340768"/>
            <a:ext cx="332708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851920" y="1159872"/>
            <a:ext cx="4653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各縣市行人死亡</a:t>
            </a:r>
            <a:endParaRPr lang="en-US" altLang="zh-TW" sz="2800" b="1" dirty="0" smtClean="0">
              <a:solidFill>
                <a:srgbClr val="C00000"/>
              </a:solidFill>
              <a:latin typeface="微軟正黑體"/>
              <a:ea typeface="微軟正黑體"/>
            </a:endParaRPr>
          </a:p>
          <a:p>
            <a:pPr marL="514350" indent="-514350"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北部都會</a:t>
            </a:r>
            <a:r>
              <a:rPr lang="zh-TW" altLang="en-US" sz="2800" b="1" dirty="0">
                <a:solidFill>
                  <a:srgbClr val="C00000"/>
                </a:solidFill>
                <a:latin typeface="微軟正黑體"/>
                <a:ea typeface="微軟正黑體"/>
              </a:rPr>
              <a:t>區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行人死亡數高</a:t>
            </a:r>
            <a:endParaRPr lang="en-US" altLang="zh-TW" sz="2800" b="1" dirty="0" smtClean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596134"/>
              </p:ext>
            </p:extLst>
          </p:nvPr>
        </p:nvGraphicFramePr>
        <p:xfrm>
          <a:off x="0" y="2852936"/>
          <a:ext cx="370614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42100"/>
            <a:ext cx="827584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6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>
            <a:normAutofit fontScale="92500" lnSpcReduction="20000"/>
          </a:bodyPr>
          <a:lstStyle/>
          <a:p>
            <a:pPr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</a:rPr>
              <a:t>一些令人慟徹心扉的交通事故</a:t>
            </a:r>
            <a:endParaRPr lang="en-US" altLang="zh-TW" sz="3200" dirty="0">
              <a:solidFill>
                <a:srgbClr val="3333FF"/>
              </a:solidFill>
              <a:latin typeface="標楷體" panose="03000509000000000000" pitchFamily="65" charset="-120"/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 smtClean="0">
                <a:solidFill>
                  <a:srgbClr val="C00000"/>
                </a:solidFill>
              </a:rPr>
              <a:t>給</a:t>
            </a:r>
            <a:r>
              <a:rPr lang="zh-TW" altLang="en-US" sz="3200" b="1" dirty="0">
                <a:solidFill>
                  <a:srgbClr val="C00000"/>
                </a:solidFill>
              </a:rPr>
              <a:t>天國兒子的簡訊 </a:t>
            </a:r>
            <a:r>
              <a:rPr lang="en-US" altLang="zh-TW" sz="3200" b="1" dirty="0">
                <a:solidFill>
                  <a:srgbClr val="C00000"/>
                </a:solidFill>
              </a:rPr>
              <a:t>---</a:t>
            </a:r>
            <a:r>
              <a:rPr lang="zh-TW" altLang="en-US" sz="3200" b="1" dirty="0">
                <a:solidFill>
                  <a:srgbClr val="C00000"/>
                </a:solidFill>
              </a:rPr>
              <a:t>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思子情深的畢伯伯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只想留住你的味道 </a:t>
            </a:r>
            <a:r>
              <a:rPr lang="en-US" altLang="zh-TW" sz="3200" b="1" dirty="0">
                <a:solidFill>
                  <a:srgbClr val="C00000"/>
                </a:solidFill>
              </a:rPr>
              <a:t>--- 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事故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罹難幼童的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媽媽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zh-TW" alt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我盡量不想你 </a:t>
            </a:r>
            <a:r>
              <a:rPr lang="en-US" altLang="zh-TW" sz="3200" b="1" dirty="0">
                <a:solidFill>
                  <a:srgbClr val="C00000"/>
                </a:solidFill>
              </a:rPr>
              <a:t>---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伯軒媽媽的心路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歷程</a:t>
            </a:r>
            <a:endParaRPr lang="en-US" altLang="zh-TW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誰毀了我一生的希望 </a:t>
            </a:r>
            <a:r>
              <a:rPr lang="en-US" altLang="zh-TW" sz="3200" b="1" dirty="0"/>
              <a:t>--- </a:t>
            </a:r>
            <a:r>
              <a:rPr lang="zh-TW" altLang="en-US" sz="3200" b="1" dirty="0"/>
              <a:t>朱媽媽的</a:t>
            </a:r>
            <a:r>
              <a:rPr lang="zh-TW" altLang="en-US" sz="3200" b="1" dirty="0" smtClean="0"/>
              <a:t>控訴</a:t>
            </a:r>
            <a:endParaRPr lang="en-US" altLang="zh-TW" sz="3200" b="1" dirty="0" smtClean="0"/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大家如能多一點體貼 </a:t>
            </a:r>
            <a:r>
              <a:rPr lang="en-US" altLang="zh-TW" sz="3200" b="1" dirty="0"/>
              <a:t>--- </a:t>
            </a:r>
            <a:r>
              <a:rPr lang="zh-TW" altLang="en-US" sz="3200" b="1" dirty="0"/>
              <a:t>不幸的周</a:t>
            </a:r>
            <a:r>
              <a:rPr lang="zh-TW" altLang="en-US" sz="3200" b="1" dirty="0" smtClean="0"/>
              <a:t>媽媽</a:t>
            </a:r>
            <a:endParaRPr lang="zh-TW" alt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>
                <a:solidFill>
                  <a:srgbClr val="C00000"/>
                </a:solidFill>
              </a:rPr>
              <a:t>為何如此踐踏生命 </a:t>
            </a:r>
            <a:r>
              <a:rPr lang="en-US" altLang="zh-TW" sz="3200" b="1" dirty="0">
                <a:solidFill>
                  <a:srgbClr val="C00000"/>
                </a:solidFill>
              </a:rPr>
              <a:t>---</a:t>
            </a:r>
            <a:r>
              <a:rPr lang="zh-TW" altLang="en-US" sz="3200" b="1" dirty="0">
                <a:solidFill>
                  <a:srgbClr val="C00000"/>
                </a:solidFill>
              </a:rPr>
              <a:t>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強制險推手柯媽媽</a:t>
            </a:r>
          </a:p>
          <a:p>
            <a:pPr marL="808038" lvl="1" indent="-366713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898525" algn="l"/>
              </a:tabLst>
            </a:pPr>
            <a:r>
              <a:rPr lang="zh-TW" altLang="en-US" sz="3200" b="1" dirty="0" smtClean="0">
                <a:solidFill>
                  <a:srgbClr val="C00000"/>
                </a:solidFill>
              </a:rPr>
              <a:t>誰</a:t>
            </a:r>
            <a:r>
              <a:rPr lang="zh-TW" altLang="en-US" sz="3200" b="1" dirty="0">
                <a:solidFill>
                  <a:srgbClr val="C00000"/>
                </a:solidFill>
              </a:rPr>
              <a:t>的傷、誰的痛？ </a:t>
            </a:r>
            <a:r>
              <a:rPr lang="en-US" altLang="zh-TW" sz="3200" b="1" dirty="0">
                <a:solidFill>
                  <a:srgbClr val="C00000"/>
                </a:solidFill>
              </a:rPr>
              <a:t>--- 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</a:rPr>
              <a:t>王曉民的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故事</a:t>
            </a:r>
            <a:endParaRPr lang="en-US" altLang="zh-TW" sz="2800" b="1" dirty="0">
              <a:solidFill>
                <a:srgbClr val="5404AC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FF"/>
                </a:solidFill>
                <a:latin typeface="標楷體" panose="03000509000000000000" pitchFamily="65" charset="-120"/>
              </a:rPr>
              <a:t>還有多少不為人知的悲慘故事，</a:t>
            </a:r>
            <a:r>
              <a:rPr lang="zh-TW" altLang="en-US" sz="3200" dirty="0">
                <a:solidFill>
                  <a:srgbClr val="3333FF"/>
                </a:solidFill>
                <a:latin typeface="標楷體" panose="03000509000000000000" pitchFamily="65" charset="-120"/>
              </a:rPr>
              <a:t>發生</a:t>
            </a:r>
            <a:r>
              <a:rPr lang="zh-TW" altLang="en-US" sz="3200" b="1" dirty="0" smtClean="0">
                <a:solidFill>
                  <a:srgbClr val="3333FF"/>
                </a:solidFill>
                <a:latin typeface="標楷體" panose="03000509000000000000" pitchFamily="65" charset="-120"/>
              </a:rPr>
              <a:t>在你我身邊？</a:t>
            </a:r>
            <a:endParaRPr lang="en-US" altLang="zh-TW" sz="3200" b="1" dirty="0" smtClean="0">
              <a:solidFill>
                <a:srgbClr val="3333FF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</a:rPr>
              <a:t>我們何時才能擺脫交通事故的威脅，平安過日？</a:t>
            </a:r>
            <a:endParaRPr lang="en-US" altLang="zh-TW" sz="3200" dirty="0" smtClean="0">
              <a:solidFill>
                <a:srgbClr val="3333FF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3333FF"/>
                </a:solidFill>
                <a:latin typeface="標楷體" panose="03000509000000000000" pitchFamily="65" charset="-120"/>
              </a:rPr>
              <a:t>誰教我們？誰保護我們？如何在充滿危險中生活？</a:t>
            </a:r>
            <a:endParaRPr lang="zh-TW" altLang="en-US" sz="3200" dirty="0">
              <a:solidFill>
                <a:srgbClr val="3333FF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叁、認識殘酷的交通事故</a:t>
            </a:r>
            <a:r>
              <a:rPr lang="en-US" altLang="zh-TW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sz="48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050"/>
            <a:ext cx="9144000" cy="501015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88913"/>
            <a:ext cx="8640960" cy="8509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叁、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認識殘酷的交通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2/2)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364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040313"/>
          </a:xfrm>
        </p:spPr>
        <p:txBody>
          <a:bodyPr>
            <a:normAutofit fontScale="92500"/>
          </a:bodyPr>
          <a:lstStyle/>
          <a:p>
            <a:pPr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平均每年有</a:t>
            </a:r>
            <a:r>
              <a:rPr lang="en-US" altLang="zh-TW" sz="3200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329</a:t>
            </a:r>
            <a:r>
              <a:rPr lang="zh-TW" altLang="en-US" sz="3200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位在學學生死於道路交通事故</a:t>
            </a:r>
            <a:endParaRPr lang="en-US" altLang="zh-TW" sz="3200" dirty="0" smtClean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2075" indent="0">
              <a:spcBef>
                <a:spcPts val="300"/>
              </a:spcBef>
              <a:buNone/>
            </a:pPr>
            <a:endParaRPr lang="en-US" altLang="zh-TW" sz="3200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altLang="zh-TW" sz="3200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2425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altLang="zh-TW" sz="3200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242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zh-TW" sz="3200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2425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從學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走路、搭乘車輛，到騎乘自行車及汽機車</a:t>
            </a:r>
          </a:p>
          <a:p>
            <a:pPr lvl="1" indent="-35242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在家庭無法發揮正向教育功能下，許多學童已有錯誤用路行為！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35242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如何匡正錯誤的認知與行為，開啟國民對交通安全的學習之門？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35242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如何當一個好行人、好乘客與好駕駛？如何正確指導國民學習？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352425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安全是回家唯一的路，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到底要學會甚麼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才能讓我們每天安全回家？</a:t>
            </a:r>
            <a:endParaRPr lang="zh-TW" altLang="en-US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95536" y="1844824"/>
          <a:ext cx="8001000" cy="216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學校類別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交通事故件數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死亡人數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受傷人數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E03BD"/>
                          </a:solidFill>
                        </a:rPr>
                        <a:t>大專院校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2,301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178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</a:rPr>
                        <a:t>2,576</a:t>
                      </a:r>
                      <a:endParaRPr lang="zh-TW" altLang="en-US" sz="2000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E03BD"/>
                          </a:solidFill>
                        </a:rPr>
                        <a:t>高中職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1,780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105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</a:rPr>
                        <a:t>1,604</a:t>
                      </a:r>
                      <a:endParaRPr lang="zh-TW" altLang="en-US" sz="2000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E03BD"/>
                          </a:solidFill>
                        </a:rPr>
                        <a:t>國民中學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532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27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</a:rPr>
                        <a:t>560</a:t>
                      </a:r>
                      <a:endParaRPr lang="zh-TW" altLang="en-US" sz="2000" dirty="0">
                        <a:solidFill>
                          <a:srgbClr val="1E0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</a:rPr>
                        <a:t>國民小學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422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</a:rPr>
                        <a:t>439</a:t>
                      </a:r>
                      <a:endParaRPr lang="zh-TW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2250"/>
            <a:ext cx="8856984" cy="720725"/>
          </a:xfrm>
        </p:spPr>
        <p:txBody>
          <a:bodyPr/>
          <a:lstStyle/>
          <a:p>
            <a:r>
              <a:rPr lang="zh-TW" altLang="en-US" sz="4400" dirty="0">
                <a:ea typeface="標楷體" panose="03000509000000000000" pitchFamily="65" charset="-120"/>
              </a:rPr>
              <a:t>肆、各級學校</a:t>
            </a:r>
            <a:r>
              <a:rPr lang="zh-TW" altLang="en-US" sz="4400" dirty="0" smtClean="0">
                <a:ea typeface="標楷體" panose="03000509000000000000" pitchFamily="65" charset="-120"/>
              </a:rPr>
              <a:t>學生的道路</a:t>
            </a:r>
            <a:r>
              <a:rPr lang="zh-TW" altLang="en-US" sz="4400" dirty="0">
                <a:ea typeface="標楷體" panose="03000509000000000000" pitchFamily="65" charset="-120"/>
              </a:rPr>
              <a:t>交通事故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433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6754" y="1138274"/>
            <a:ext cx="9107245" cy="5112568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在台灣，平均每天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約有</a:t>
            </a:r>
            <a:r>
              <a:rPr lang="en-US" altLang="zh-TW" b="1" dirty="0" smtClean="0">
                <a:solidFill>
                  <a:srgbClr val="C00000"/>
                </a:solidFill>
              </a:rPr>
              <a:t>7~8</a:t>
            </a:r>
            <a:r>
              <a:rPr lang="zh-TW" altLang="en-US" b="1" dirty="0" smtClean="0">
                <a:solidFill>
                  <a:srgbClr val="C00000"/>
                </a:solidFill>
              </a:rPr>
              <a:t>人出門後</a:t>
            </a:r>
            <a:r>
              <a:rPr lang="zh-TW" altLang="en-US" b="1" dirty="0" smtClean="0"/>
              <a:t>，就再也回不了家</a:t>
            </a:r>
            <a:endParaRPr lang="en-US" altLang="zh-TW" b="1" dirty="0" smtClean="0"/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約</a:t>
            </a:r>
            <a:r>
              <a:rPr lang="en-US" altLang="zh-TW" b="1" dirty="0" smtClean="0">
                <a:solidFill>
                  <a:srgbClr val="C00000"/>
                </a:solidFill>
              </a:rPr>
              <a:t>180</a:t>
            </a:r>
            <a:r>
              <a:rPr lang="zh-TW" altLang="en-US" b="1" dirty="0" smtClean="0">
                <a:solidFill>
                  <a:srgbClr val="C00000"/>
                </a:solidFill>
              </a:rPr>
              <a:t>人</a:t>
            </a:r>
            <a:r>
              <a:rPr lang="zh-TW" altLang="en-US" b="1" dirty="0" smtClean="0"/>
              <a:t>因此而留下</a:t>
            </a:r>
            <a:r>
              <a:rPr lang="zh-TW" altLang="en-US" b="1" dirty="0"/>
              <a:t>終生無法復原的身體傷害</a:t>
            </a:r>
            <a:endParaRPr lang="en-US" altLang="zh-TW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</a:rPr>
              <a:t>在台灣</a:t>
            </a:r>
            <a:r>
              <a:rPr lang="zh-TW" altLang="en-US" sz="3200" dirty="0" smtClean="0">
                <a:solidFill>
                  <a:schemeClr val="tx1"/>
                </a:solidFill>
              </a:rPr>
              <a:t>，</a:t>
            </a:r>
            <a:r>
              <a:rPr lang="en-US" altLang="zh-TW" sz="3200" dirty="0" smtClean="0">
                <a:solidFill>
                  <a:schemeClr val="tx1"/>
                </a:solidFill>
              </a:rPr>
              <a:t>2018</a:t>
            </a:r>
            <a:r>
              <a:rPr lang="zh-TW" altLang="en-US" sz="3200" dirty="0" smtClean="0">
                <a:solidFill>
                  <a:schemeClr val="tx1"/>
                </a:solidFill>
              </a:rPr>
              <a:t>年之交通事故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計造成</a:t>
            </a:r>
            <a:r>
              <a:rPr lang="en-US" altLang="zh-TW" b="1" dirty="0" smtClean="0">
                <a:solidFill>
                  <a:srgbClr val="1E03BD"/>
                </a:solidFill>
              </a:rPr>
              <a:t>2,730</a:t>
            </a:r>
            <a:r>
              <a:rPr lang="zh-TW" altLang="en-US" b="1" dirty="0" smtClean="0">
                <a:solidFill>
                  <a:srgbClr val="1E03BD"/>
                </a:solidFill>
              </a:rPr>
              <a:t>人</a:t>
            </a:r>
            <a:r>
              <a:rPr lang="zh-TW" altLang="en-US" b="1" dirty="0">
                <a:solidFill>
                  <a:srgbClr val="1E03BD"/>
                </a:solidFill>
              </a:rPr>
              <a:t>死亡</a:t>
            </a:r>
            <a:r>
              <a:rPr lang="zh-TW" altLang="en-US" b="1" dirty="0" smtClean="0">
                <a:solidFill>
                  <a:srgbClr val="1E03BD"/>
                </a:solidFill>
              </a:rPr>
              <a:t>、近</a:t>
            </a:r>
            <a:r>
              <a:rPr lang="en-US" altLang="zh-TW" b="1" dirty="0" smtClean="0">
                <a:solidFill>
                  <a:srgbClr val="1E03BD"/>
                </a:solidFill>
              </a:rPr>
              <a:t>40</a:t>
            </a:r>
            <a:r>
              <a:rPr lang="zh-TW" altLang="en-US" b="1" dirty="0" smtClean="0">
                <a:solidFill>
                  <a:srgbClr val="1E03BD"/>
                </a:solidFill>
              </a:rPr>
              <a:t>萬</a:t>
            </a:r>
            <a:r>
              <a:rPr lang="zh-TW" altLang="en-US" b="1" dirty="0">
                <a:solidFill>
                  <a:srgbClr val="1E03BD"/>
                </a:solidFill>
              </a:rPr>
              <a:t>人</a:t>
            </a:r>
            <a:r>
              <a:rPr lang="zh-TW" altLang="en-US" b="1" dirty="0" smtClean="0">
                <a:solidFill>
                  <a:srgbClr val="1E03BD"/>
                </a:solidFill>
              </a:rPr>
              <a:t>受傷 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遠較</a:t>
            </a:r>
            <a:r>
              <a:rPr lang="en-US" altLang="zh-TW" b="1" dirty="0" smtClean="0">
                <a:solidFill>
                  <a:srgbClr val="C00000"/>
                </a:solidFill>
              </a:rPr>
              <a:t>921</a:t>
            </a:r>
            <a:r>
              <a:rPr lang="zh-TW" altLang="en-US" b="1" dirty="0" smtClean="0">
                <a:solidFill>
                  <a:srgbClr val="C00000"/>
                </a:solidFill>
              </a:rPr>
              <a:t>地震嚴重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 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/>
              <a:t>造成新台幣</a:t>
            </a:r>
            <a:r>
              <a:rPr lang="en-US" altLang="zh-TW" b="1" dirty="0" smtClean="0"/>
              <a:t>4600</a:t>
            </a:r>
            <a:r>
              <a:rPr lang="zh-TW" altLang="en-US" b="1" dirty="0"/>
              <a:t>億元損失</a:t>
            </a:r>
            <a:r>
              <a:rPr lang="en-US" altLang="zh-TW" b="1" dirty="0"/>
              <a:t>(</a:t>
            </a:r>
            <a:r>
              <a:rPr lang="zh-TW" altLang="en-US" b="1" dirty="0"/>
              <a:t>占</a:t>
            </a:r>
            <a:r>
              <a:rPr lang="en-US" altLang="zh-TW" b="1" dirty="0"/>
              <a:t>GDP</a:t>
            </a:r>
            <a:r>
              <a:rPr lang="zh-TW" altLang="en-US" b="1" dirty="0"/>
              <a:t>之</a:t>
            </a:r>
            <a:r>
              <a:rPr lang="en-US" altLang="zh-TW" b="1" dirty="0" smtClean="0"/>
              <a:t>3%</a:t>
            </a:r>
            <a:r>
              <a:rPr lang="zh-TW" altLang="en-US" b="1" dirty="0"/>
              <a:t>，</a:t>
            </a:r>
            <a:r>
              <a:rPr lang="en-US" altLang="zh-TW" b="1" dirty="0"/>
              <a:t>90%</a:t>
            </a:r>
            <a:r>
              <a:rPr lang="zh-TW" altLang="en-US" b="1" dirty="0"/>
              <a:t>高鐵造價</a:t>
            </a:r>
            <a:r>
              <a:rPr lang="en-US" altLang="zh-TW" b="1" dirty="0"/>
              <a:t>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/>
              <a:t>新增近千位的植物人</a:t>
            </a:r>
            <a:r>
              <a:rPr lang="zh-TW" altLang="en-US" b="1" dirty="0"/>
              <a:t>，其中九成來自意外事故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交通事故為最主要的意外事故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zh-TW" altLang="en-US" sz="2200" b="1" dirty="0">
                <a:solidFill>
                  <a:srgbClr val="C00000"/>
                </a:solidFill>
              </a:rPr>
              <a:t>平均每位需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照顧五年之久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交通事故</a:t>
            </a:r>
            <a:r>
              <a:rPr lang="zh-TW" altLang="en-US" sz="3200" dirty="0">
                <a:solidFill>
                  <a:schemeClr val="tx1"/>
                </a:solidFill>
              </a:rPr>
              <a:t>是社會的流行病</a:t>
            </a:r>
            <a:r>
              <a:rPr lang="zh-TW" altLang="en-US" sz="3200" dirty="0" smtClean="0">
                <a:solidFill>
                  <a:schemeClr val="tx1"/>
                </a:solidFill>
              </a:rPr>
              <a:t>，誰</a:t>
            </a:r>
            <a:r>
              <a:rPr lang="zh-TW" altLang="en-US" sz="3200" dirty="0">
                <a:solidFill>
                  <a:schemeClr val="tx1"/>
                </a:solidFill>
              </a:rPr>
              <a:t>都躲不掉的風險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降低交通環境之</a:t>
            </a:r>
            <a:r>
              <a:rPr lang="zh-TW" altLang="en-US" sz="3200" dirty="0" smtClean="0">
                <a:solidFill>
                  <a:srgbClr val="1E03BD"/>
                </a:solidFill>
              </a:rPr>
              <a:t>事故病毒</a:t>
            </a:r>
            <a:r>
              <a:rPr lang="zh-TW" altLang="en-US" sz="3200" dirty="0" smtClean="0">
                <a:solidFill>
                  <a:schemeClr val="tx1"/>
                </a:solidFill>
              </a:rPr>
              <a:t>，增強</a:t>
            </a:r>
            <a:r>
              <a:rPr lang="zh-TW" altLang="en-US" sz="3200" dirty="0" smtClean="0">
                <a:solidFill>
                  <a:srgbClr val="1E03BD"/>
                </a:solidFill>
              </a:rPr>
              <a:t>國民之免疫力</a:t>
            </a:r>
            <a:endParaRPr lang="zh-TW" altLang="en-US" sz="3200" dirty="0">
              <a:solidFill>
                <a:srgbClr val="1E03BD"/>
              </a:solidFill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altLang="zh-TW" sz="3000" b="1" dirty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壹、緒言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(1/7)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8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>
            <a:normAutofit/>
          </a:bodyPr>
          <a:lstStyle/>
          <a:p>
            <a:pPr indent="-3571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1E03BD"/>
                </a:solidFill>
                <a:latin typeface="標楷體" panose="03000509000000000000" pitchFamily="65" charset="-120"/>
              </a:rPr>
              <a:t>認識道路交通系統之潛在危機與風險</a:t>
            </a:r>
            <a:endParaRPr lang="en-US" altLang="zh-TW" sz="4000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71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</a:rPr>
              <a:t>有效使用現代化交通安全科技之能力</a:t>
            </a:r>
          </a:p>
          <a:p>
            <a:pPr indent="-3571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1E03BD"/>
                </a:solidFill>
                <a:latin typeface="標楷體" panose="03000509000000000000" pitchFamily="65" charset="-120"/>
              </a:rPr>
              <a:t>正面迎接交通事故風險之體認與作為</a:t>
            </a:r>
          </a:p>
          <a:p>
            <a:pPr indent="-3571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</a:rPr>
              <a:t>尊重路權、共同維護交通秩序之責任</a:t>
            </a:r>
          </a:p>
          <a:p>
            <a:pPr indent="-3571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1E03BD"/>
                </a:solidFill>
                <a:latin typeface="標楷體" panose="03000509000000000000" pitchFamily="65" charset="-120"/>
              </a:rPr>
              <a:t>兼顧自我與他人生命安全之用路觀念</a:t>
            </a:r>
            <a:endParaRPr lang="en-US" altLang="zh-TW" sz="4000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indent="-3571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</a:rPr>
              <a:t>禮讓並協助老弱婦孺用路安全之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行為</a:t>
            </a:r>
            <a:endParaRPr lang="zh-TW" altLang="en-US" sz="4000" dirty="0">
              <a:solidFill>
                <a:srgbClr val="1E03BD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936104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伍、現代國民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有之交通安全素養</a:t>
            </a:r>
            <a:endParaRPr lang="zh-TW" altLang="en-US" sz="44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9001000" cy="8509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範例一：交通標誌小常識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禁止停車標誌的</a:t>
            </a:r>
            <a:r>
              <a:rPr lang="zh-TW" altLang="en-US" sz="2400" dirty="0" smtClean="0"/>
              <a:t>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zh-TW" altLang="en-US" sz="2400" dirty="0" smtClean="0"/>
              <a:t>」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987" y="1556792"/>
            <a:ext cx="6542026" cy="374306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339752" y="4945916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(O)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56176" y="4945916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(X)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198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71600" y="2492896"/>
            <a:ext cx="7391400" cy="146526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979712" y="4653136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(O)</a:t>
            </a:r>
            <a:endParaRPr lang="zh-TW" altLang="en-US" sz="4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00192" y="4581128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(X)</a:t>
            </a:r>
            <a:endParaRPr lang="zh-TW" altLang="en-US" sz="4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2250"/>
            <a:ext cx="8856984" cy="720725"/>
          </a:xfrm>
        </p:spPr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範例二：交通號誌小常識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紅綠燈的固定擺設位置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46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9036496" cy="8509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範例三：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交通號誌小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常識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紅綠燈的固定擺設位置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772816"/>
            <a:ext cx="5122950" cy="344826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95736" y="5381911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(O)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40152" y="5394298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(X)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399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945479"/>
              </p:ext>
            </p:extLst>
          </p:nvPr>
        </p:nvGraphicFramePr>
        <p:xfrm>
          <a:off x="107505" y="1196751"/>
          <a:ext cx="8928990" cy="489654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5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4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082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階段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教育類別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基本交通安全技能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車輛駕駛技能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交通專業技能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493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學前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</a:t>
                      </a:r>
                      <a:r>
                        <a:rPr lang="en-US" altLang="zh-TW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守護終生交通安全好觀念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交通系統潛在危機之掌握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認識基本路權與交通法規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行人與乘客交通安全技能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安全使用公共運輸之技能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交通維護及事故救護協助</a:t>
                      </a:r>
                    </a:p>
                    <a:p>
                      <a:endParaRPr lang="zh-TW" altLang="en-US" sz="2100" dirty="0"/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專業人員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交通工程師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公路監理人員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交通執法人員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駕訓班講師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學校交安教師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2800" lvl="1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 政策研發規劃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專業訓練教育</a:t>
                      </a: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制度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組織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buFont typeface="Wingdings" panose="05000000000000000000" pitchFamily="2" charset="2"/>
                        <a:buNone/>
                      </a:pP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* 教材與訓練</a:t>
                      </a:r>
                      <a:endParaRPr lang="en-US" altLang="zh-TW" sz="15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-194400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zh-TW" altLang="en-US" sz="15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社會教育與執法</a:t>
                      </a:r>
                      <a:endParaRPr lang="zh-TW" altLang="en-US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606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   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自行車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39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自行車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58">
                <a:tc rowSpan="2"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586">
                <a:tc vMerge="1">
                  <a:txBody>
                    <a:bodyPr/>
                    <a:lstStyle/>
                    <a:p>
                      <a:endParaRPr lang="zh-TW" altLang="en-US" sz="28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890"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大專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駕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駛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</a:t>
                      </a:r>
                      <a:endParaRPr lang="en-US" altLang="zh-TW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育</a:t>
                      </a:r>
                      <a:endParaRPr lang="zh-TW" altLang="en-US" sz="21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機車、小客車、</a:t>
                      </a:r>
                      <a:endParaRPr lang="en-US" altLang="zh-TW" sz="1500" b="1" dirty="0" smtClean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小貨車、計程車、</a:t>
                      </a:r>
                      <a:endParaRPr lang="en-US" altLang="zh-TW" sz="1500" b="1" dirty="0" smtClean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公共汽車、大客車遊覽車、大貨車、聯結車、特殊車輛</a:t>
                      </a:r>
                      <a:r>
                        <a:rPr lang="en-US" altLang="zh-TW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如救護車、危險物品運輸車輛、施工機械車輛等</a:t>
                      </a:r>
                      <a:r>
                        <a:rPr lang="en-US" altLang="zh-TW" sz="1500" b="1" dirty="0" smtClean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100" b="1" dirty="0" smtClean="0">
                          <a:solidFill>
                            <a:srgbClr val="1E04B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成年</a:t>
                      </a:r>
                      <a:endParaRPr lang="zh-TW" altLang="en-US" sz="2100" b="1" dirty="0">
                        <a:solidFill>
                          <a:srgbClr val="1E04B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老年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22" marR="61722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TW" altLang="en-US" sz="2400" b="1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1" cy="792088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陸、國民基本交通安全教育與技能</a:t>
            </a:r>
            <a:endParaRPr lang="zh-TW" altLang="en-US" sz="4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913"/>
            <a:ext cx="8712968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柒、國民交通安全教育之基本課題</a:t>
            </a:r>
            <a:endParaRPr lang="en-US" altLang="zh-TW" sz="4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036496" cy="496855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觀念與態度之引導</a:t>
            </a:r>
            <a:endParaRPr lang="en-US" altLang="zh-TW" dirty="0" smtClean="0"/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C00000"/>
                </a:solidFill>
              </a:rPr>
              <a:t>道路是充滿事故風險的地雷區，進入前應作好準備！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道路上隨時存在著會傷害人的危險！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好好學習交通安全知識與技能是必要的！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一個人不守法，全民之交通安全均受威脅！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維護道路交通安全是現代公民應有的責任與義務！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dirty="0" smtClean="0"/>
              <a:t>守護終生交通安全的好觀念：四大守則 </a:t>
            </a:r>
            <a:endParaRPr lang="en-US" altLang="zh-TW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交通安全</a:t>
            </a:r>
            <a:r>
              <a:rPr lang="zh-TW" altLang="en-US" sz="2000" b="1" dirty="0">
                <a:solidFill>
                  <a:srgbClr val="C00000"/>
                </a:solidFill>
              </a:rPr>
              <a:t>第一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守則：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我</a:t>
            </a:r>
            <a:r>
              <a:rPr lang="zh-TW" altLang="en-US" sz="2000" b="1" dirty="0">
                <a:solidFill>
                  <a:srgbClr val="1E03BD"/>
                </a:solidFill>
              </a:rPr>
              <a:t>看得見您，您看得見我，交通才會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安全。 </a:t>
            </a:r>
            <a:endParaRPr lang="zh-TW" altLang="en-US" sz="2000" b="1" dirty="0">
              <a:solidFill>
                <a:srgbClr val="1E03BD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2000" b="1" dirty="0">
                <a:solidFill>
                  <a:srgbClr val="C00000"/>
                </a:solidFill>
              </a:rPr>
              <a:t>交通安全第二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守則：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謹守</a:t>
            </a:r>
            <a:r>
              <a:rPr lang="zh-TW" altLang="en-US" sz="2000" b="1" dirty="0">
                <a:solidFill>
                  <a:srgbClr val="1E03BD"/>
                </a:solidFill>
              </a:rPr>
              <a:t>安全空間</a:t>
            </a:r>
            <a:r>
              <a:rPr lang="en-US" altLang="zh-TW" sz="2000" b="1" dirty="0">
                <a:solidFill>
                  <a:srgbClr val="1E03BD"/>
                </a:solidFill>
              </a:rPr>
              <a:t>--</a:t>
            </a:r>
            <a:r>
              <a:rPr lang="zh-TW" altLang="en-US" sz="2000" b="1" dirty="0">
                <a:solidFill>
                  <a:srgbClr val="1E03BD"/>
                </a:solidFill>
              </a:rPr>
              <a:t>不作沒有絕對安全把握的交通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行為。</a:t>
            </a:r>
            <a:endParaRPr lang="zh-TW" altLang="en-US" sz="2000" b="1" dirty="0">
              <a:solidFill>
                <a:srgbClr val="1E03BD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2000" b="1" dirty="0">
                <a:solidFill>
                  <a:srgbClr val="C00000"/>
                </a:solidFill>
              </a:rPr>
              <a:t>交通安全第三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守則：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利</a:t>
            </a:r>
            <a:r>
              <a:rPr lang="zh-TW" altLang="en-US" sz="2000" b="1" dirty="0">
                <a:solidFill>
                  <a:srgbClr val="1E03BD"/>
                </a:solidFill>
              </a:rPr>
              <a:t>他用路觀</a:t>
            </a:r>
            <a:r>
              <a:rPr lang="en-US" altLang="zh-TW" sz="2000" b="1" dirty="0">
                <a:solidFill>
                  <a:srgbClr val="1E03BD"/>
                </a:solidFill>
              </a:rPr>
              <a:t>--</a:t>
            </a:r>
            <a:r>
              <a:rPr lang="zh-TW" altLang="en-US" sz="2000" b="1" dirty="0">
                <a:solidFill>
                  <a:srgbClr val="1E03BD"/>
                </a:solidFill>
              </a:rPr>
              <a:t>不作妨礙他人安全與方便的交通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行為。</a:t>
            </a:r>
            <a:endParaRPr lang="zh-TW" altLang="en-US" sz="2000" b="1" dirty="0">
              <a:solidFill>
                <a:srgbClr val="1E03BD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2000" b="1" dirty="0">
                <a:solidFill>
                  <a:srgbClr val="C00000"/>
                </a:solidFill>
              </a:rPr>
              <a:t>交通安全第四守則 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：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防衛</a:t>
            </a:r>
            <a:r>
              <a:rPr lang="zh-TW" altLang="en-US" sz="2000" b="1" dirty="0">
                <a:solidFill>
                  <a:srgbClr val="1E03BD"/>
                </a:solidFill>
              </a:rPr>
              <a:t>兼顧的安全用路行為  </a:t>
            </a:r>
            <a:r>
              <a:rPr lang="en-US" altLang="zh-TW" sz="2000" b="1" dirty="0">
                <a:solidFill>
                  <a:srgbClr val="1E03BD"/>
                </a:solidFill>
              </a:rPr>
              <a:t>—</a:t>
            </a:r>
            <a:r>
              <a:rPr lang="zh-TW" altLang="en-US" sz="2000" b="1" dirty="0">
                <a:solidFill>
                  <a:srgbClr val="1E03BD"/>
                </a:solidFill>
              </a:rPr>
              <a:t> 不作事故的製造者，也不成為無辜的事故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受害者。</a:t>
            </a:r>
            <a:endParaRPr lang="zh-TW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293872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交通事故之發生，均因</a:t>
            </a:r>
            <a:r>
              <a:rPr lang="zh-TW" altLang="en-US" sz="3200" dirty="0" smtClean="0">
                <a:solidFill>
                  <a:srgbClr val="C00000"/>
                </a:solidFill>
              </a:rPr>
              <a:t>你我雙方彼此未看清楚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如何讓自己被他人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車</a:t>
            </a:r>
            <a:r>
              <a:rPr lang="en-US" altLang="zh-TW" sz="3200" dirty="0" smtClean="0">
                <a:solidFill>
                  <a:schemeClr val="tx1"/>
                </a:solidFill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</a:rPr>
              <a:t>清楚看見？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穿戴</a:t>
            </a:r>
            <a:r>
              <a:rPr lang="zh-TW" altLang="en-US" b="1" u="sng" dirty="0" smtClean="0">
                <a:solidFill>
                  <a:srgbClr val="C00000"/>
                </a:solidFill>
              </a:rPr>
              <a:t>鮮豔的衣物</a:t>
            </a:r>
            <a:r>
              <a:rPr lang="zh-TW" altLang="en-US" b="1" dirty="0" smtClean="0">
                <a:solidFill>
                  <a:srgbClr val="C00000"/>
                </a:solidFill>
              </a:rPr>
              <a:t>，</a:t>
            </a:r>
            <a:r>
              <a:rPr lang="zh-TW" altLang="en-US" b="1" dirty="0" smtClean="0">
                <a:solidFill>
                  <a:schemeClr val="tx2"/>
                </a:solidFill>
              </a:rPr>
              <a:t>提高自己的顯著性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讓別人有</a:t>
            </a:r>
            <a:r>
              <a:rPr lang="zh-TW" altLang="en-US" b="1" u="sng" dirty="0" smtClean="0">
                <a:solidFill>
                  <a:srgbClr val="C00000"/>
                </a:solidFill>
              </a:rPr>
              <a:t>足夠的時間</a:t>
            </a:r>
            <a:r>
              <a:rPr lang="zh-TW" altLang="en-US" b="1" dirty="0" smtClean="0">
                <a:solidFill>
                  <a:srgbClr val="C00000"/>
                </a:solidFill>
              </a:rPr>
              <a:t>看見你 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不要從路邊突然衝入道路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BD0310"/>
                </a:solidFill>
              </a:rPr>
              <a:t>讓別人能從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夠遠的地方</a:t>
            </a:r>
            <a:r>
              <a:rPr lang="zh-TW" altLang="en-US" b="1" dirty="0" smtClean="0">
                <a:solidFill>
                  <a:srgbClr val="BD0310"/>
                </a:solidFill>
              </a:rPr>
              <a:t>看見你 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注意來車視線是否被擋住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不從別人</a:t>
            </a:r>
            <a:r>
              <a:rPr lang="zh-TW" altLang="en-US" b="1" u="sng" dirty="0" smtClean="0">
                <a:solidFill>
                  <a:srgbClr val="C00000"/>
                </a:solidFill>
              </a:rPr>
              <a:t>不預期處</a:t>
            </a:r>
            <a:r>
              <a:rPr lang="zh-TW" altLang="en-US" b="1" dirty="0" smtClean="0">
                <a:solidFill>
                  <a:srgbClr val="C00000"/>
                </a:solidFill>
              </a:rPr>
              <a:t>穿越道路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擁擠車陣間、中央分隔島等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BD0310"/>
                </a:solidFill>
              </a:rPr>
              <a:t>從</a:t>
            </a:r>
            <a:r>
              <a:rPr lang="zh-TW" altLang="en-US" b="1" u="sng" dirty="0" smtClean="0">
                <a:solidFill>
                  <a:srgbClr val="BD0310"/>
                </a:solidFill>
              </a:rPr>
              <a:t>直線段</a:t>
            </a:r>
            <a:r>
              <a:rPr lang="en-US" altLang="zh-TW" b="1" dirty="0" smtClean="0">
                <a:solidFill>
                  <a:srgbClr val="BD0310"/>
                </a:solidFill>
              </a:rPr>
              <a:t>(</a:t>
            </a:r>
            <a:r>
              <a:rPr lang="zh-TW" altLang="en-US" b="1" dirty="0" smtClean="0">
                <a:solidFill>
                  <a:srgbClr val="BD0310"/>
                </a:solidFill>
              </a:rPr>
              <a:t>不要從曲線段</a:t>
            </a:r>
            <a:r>
              <a:rPr lang="en-US" altLang="zh-TW" b="1" dirty="0" smtClean="0">
                <a:solidFill>
                  <a:srgbClr val="BD0310"/>
                </a:solidFill>
              </a:rPr>
              <a:t>)</a:t>
            </a:r>
            <a:r>
              <a:rPr lang="zh-TW" altLang="en-US" b="1" dirty="0" smtClean="0">
                <a:solidFill>
                  <a:srgbClr val="BD0310"/>
                </a:solidFill>
              </a:rPr>
              <a:t>穿越道路  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讓別人提早看見你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u="sng" dirty="0" smtClean="0">
                <a:solidFill>
                  <a:srgbClr val="BD0310"/>
                </a:solidFill>
              </a:rPr>
              <a:t>揮動</a:t>
            </a:r>
            <a:r>
              <a:rPr lang="zh-TW" altLang="en-US" b="1" dirty="0" smtClean="0">
                <a:solidFill>
                  <a:srgbClr val="BD0310"/>
                </a:solidFill>
              </a:rPr>
              <a:t>比靜止較容易被看見 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如揮動手臂、旗幟、手巾等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上下車、過路口之</a:t>
            </a:r>
            <a:r>
              <a:rPr lang="zh-TW" altLang="en-US" b="1" dirty="0" smtClean="0">
                <a:solidFill>
                  <a:srgbClr val="1E03BD"/>
                </a:solidFill>
              </a:rPr>
              <a:t>指差動作</a:t>
            </a:r>
            <a:r>
              <a:rPr lang="en-US" altLang="zh-TW" b="1" dirty="0" smtClean="0">
                <a:solidFill>
                  <a:srgbClr val="C00000"/>
                </a:solidFill>
              </a:rPr>
              <a:t>(Pointing &amp; Calling)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50900"/>
          </a:xfrm>
        </p:spPr>
        <p:txBody>
          <a:bodyPr>
            <a:normAutofit fontScale="90000"/>
          </a:bodyPr>
          <a:lstStyle/>
          <a:p>
            <a:r>
              <a:rPr lang="zh-TW" altLang="en-US" sz="47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捌、四大守則之一：</a:t>
            </a:r>
            <a:r>
              <a:rPr lang="zh-TW" altLang="en-US" sz="27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2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看得見您，您看得見</a:t>
            </a:r>
            <a:r>
              <a:rPr lang="zh-TW" altLang="en-US" sz="27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  </a:t>
            </a:r>
            <a:r>
              <a:rPr lang="en-US" altLang="zh-TW" sz="27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</a:t>
            </a:r>
            <a:r>
              <a:rPr lang="en-US" altLang="zh-TW" sz="2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21087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如何</a:t>
            </a:r>
            <a:r>
              <a:rPr lang="zh-TW" altLang="en-US" sz="3200" dirty="0">
                <a:solidFill>
                  <a:schemeClr val="tx1"/>
                </a:solidFill>
              </a:rPr>
              <a:t>讓</a:t>
            </a:r>
            <a:r>
              <a:rPr lang="zh-TW" altLang="en-US" sz="3200" dirty="0" smtClean="0">
                <a:solidFill>
                  <a:schemeClr val="tx1"/>
                </a:solidFill>
              </a:rPr>
              <a:t>自己清楚看見來車？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2"/>
                </a:solidFill>
              </a:rPr>
              <a:t>進入道路</a:t>
            </a:r>
            <a:r>
              <a:rPr lang="en-US" altLang="zh-TW" b="1" dirty="0" smtClean="0">
                <a:solidFill>
                  <a:schemeClr val="tx2"/>
                </a:solidFill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</a:rPr>
              <a:t>或交岔路口</a:t>
            </a:r>
            <a:r>
              <a:rPr lang="en-US" altLang="zh-TW" b="1" dirty="0" smtClean="0">
                <a:solidFill>
                  <a:schemeClr val="tx2"/>
                </a:solidFill>
              </a:rPr>
              <a:t>)</a:t>
            </a:r>
            <a:r>
              <a:rPr lang="zh-TW" altLang="en-US" b="1" dirty="0" smtClean="0">
                <a:solidFill>
                  <a:schemeClr val="tx2"/>
                </a:solidFill>
              </a:rPr>
              <a:t>前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2"/>
                </a:solidFill>
              </a:rPr>
              <a:t>選擇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安全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且</a:t>
            </a:r>
            <a:r>
              <a:rPr lang="zh-TW" altLang="en-US" sz="2400" b="1" u="sng" dirty="0" smtClean="0">
                <a:solidFill>
                  <a:srgbClr val="BD0310"/>
                </a:solidFill>
              </a:rPr>
              <a:t>視線良好</a:t>
            </a:r>
            <a:r>
              <a:rPr lang="en-US" altLang="zh-TW" sz="2400" b="1" u="sng" dirty="0" smtClean="0">
                <a:solidFill>
                  <a:srgbClr val="BD0310"/>
                </a:solidFill>
              </a:rPr>
              <a:t>(</a:t>
            </a:r>
            <a:r>
              <a:rPr lang="zh-TW" altLang="en-US" sz="2400" b="1" u="sng" dirty="0" smtClean="0">
                <a:solidFill>
                  <a:srgbClr val="BD0310"/>
                </a:solidFill>
              </a:rPr>
              <a:t>能看得夠遠且清楚</a:t>
            </a:r>
            <a:r>
              <a:rPr lang="en-US" altLang="zh-TW" sz="2400" b="1" u="sng" dirty="0" smtClean="0">
                <a:solidFill>
                  <a:srgbClr val="BD0310"/>
                </a:solidFill>
              </a:rPr>
              <a:t>)</a:t>
            </a:r>
            <a:r>
              <a:rPr lang="zh-TW" altLang="en-US" sz="2400" b="1" u="sng" dirty="0" smtClean="0">
                <a:solidFill>
                  <a:srgbClr val="BD0310"/>
                </a:solidFill>
              </a:rPr>
              <a:t>之位置</a:t>
            </a:r>
            <a:r>
              <a:rPr lang="zh-TW" altLang="en-US" sz="2400" b="1" u="sng" dirty="0" smtClean="0">
                <a:solidFill>
                  <a:schemeClr val="tx2"/>
                </a:solidFill>
              </a:rPr>
              <a:t>觀察來車</a:t>
            </a:r>
            <a:endParaRPr lang="en-US" altLang="zh-TW" sz="2400" b="1" dirty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2"/>
                </a:solidFill>
              </a:rPr>
              <a:t>觀察來車之動向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直行、轉彎、變換車道等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與速度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tx2"/>
                </a:solidFill>
              </a:rPr>
              <a:t>確認安全無虞後才通過</a:t>
            </a:r>
            <a:r>
              <a:rPr lang="zh-TW" altLang="en-US" sz="2400" b="1" dirty="0">
                <a:solidFill>
                  <a:schemeClr val="tx2"/>
                </a:solidFill>
              </a:rPr>
              <a:t>；如果視線被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擋，務必更加小心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穿越道路時</a:t>
            </a:r>
            <a:r>
              <a:rPr lang="zh-TW" altLang="en-US" dirty="0" smtClean="0">
                <a:solidFill>
                  <a:srgbClr val="1E03BD"/>
                </a:solidFill>
              </a:rPr>
              <a:t>： </a:t>
            </a:r>
            <a:r>
              <a:rPr lang="en-US" altLang="zh-TW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(1)</a:t>
            </a:r>
            <a:r>
              <a:rPr lang="zh-TW" altLang="en-US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有實體中央分隔島；</a:t>
            </a:r>
            <a:r>
              <a:rPr lang="en-US" altLang="zh-TW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(2)</a:t>
            </a:r>
            <a:r>
              <a:rPr lang="zh-TW" altLang="en-US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劃有雙黃線；</a:t>
            </a:r>
            <a:r>
              <a:rPr lang="en-US" altLang="zh-TW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(2) </a:t>
            </a:r>
            <a:r>
              <a:rPr lang="en-US" altLang="zh-TW" b="1" dirty="0" smtClean="0">
                <a:solidFill>
                  <a:srgbClr val="1E03BD"/>
                </a:solidFill>
              </a:rPr>
              <a:t>100</a:t>
            </a:r>
            <a:r>
              <a:rPr lang="zh-TW" altLang="en-US" b="1" dirty="0" smtClean="0">
                <a:solidFill>
                  <a:srgbClr val="1E03BD"/>
                </a:solidFill>
              </a:rPr>
              <a:t>公尺內有人行穿越道</a:t>
            </a:r>
            <a:r>
              <a:rPr lang="en-US" altLang="zh-TW" b="1" dirty="0" smtClean="0">
                <a:solidFill>
                  <a:srgbClr val="1E03BD"/>
                </a:solidFill>
              </a:rPr>
              <a:t>(</a:t>
            </a:r>
            <a:r>
              <a:rPr lang="zh-TW" altLang="en-US" b="1" dirty="0" smtClean="0">
                <a:solidFill>
                  <a:srgbClr val="1E03BD"/>
                </a:solidFill>
              </a:rPr>
              <a:t>枕木紋</a:t>
            </a:r>
            <a:r>
              <a:rPr lang="en-US" altLang="zh-TW" b="1" dirty="0" smtClean="0">
                <a:solidFill>
                  <a:srgbClr val="1E03BD"/>
                </a:solidFill>
              </a:rPr>
              <a:t>)</a:t>
            </a:r>
            <a:r>
              <a:rPr lang="zh-TW" altLang="en-US" b="1" dirty="0" smtClean="0">
                <a:solidFill>
                  <a:srgbClr val="1E03BD"/>
                </a:solidFill>
              </a:rPr>
              <a:t>時不得穿越。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先左看、再右看、再一次左看</a:t>
            </a:r>
            <a:r>
              <a:rPr lang="zh-TW" altLang="en-US" b="1" dirty="0" smtClean="0">
                <a:solidFill>
                  <a:schemeClr val="tx2"/>
                </a:solidFill>
              </a:rPr>
              <a:t>，確認安全無虞後再行通過。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穿越交岔路口時，</a:t>
            </a:r>
            <a:r>
              <a:rPr lang="zh-TW" altLang="en-US" b="1" dirty="0" smtClean="0">
                <a:solidFill>
                  <a:schemeClr val="tx2"/>
                </a:solidFill>
              </a:rPr>
              <a:t>注意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左方</a:t>
            </a:r>
            <a:r>
              <a:rPr lang="zh-TW" altLang="en-US" b="1" dirty="0" smtClean="0">
                <a:solidFill>
                  <a:schemeClr val="tx2"/>
                </a:solidFill>
              </a:rPr>
              <a:t>、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右方</a:t>
            </a:r>
            <a:r>
              <a:rPr lang="zh-TW" altLang="en-US" b="1" dirty="0" smtClean="0">
                <a:solidFill>
                  <a:schemeClr val="tx2"/>
                </a:solidFill>
              </a:rPr>
              <a:t>、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對向</a:t>
            </a:r>
            <a:r>
              <a:rPr lang="zh-TW" altLang="en-US" b="1" dirty="0" smtClean="0">
                <a:solidFill>
                  <a:schemeClr val="tx2"/>
                </a:solidFill>
              </a:rPr>
              <a:t>及</a:t>
            </a:r>
            <a:r>
              <a:rPr lang="zh-TW" altLang="en-US" b="1" u="sng" dirty="0" smtClean="0">
                <a:solidFill>
                  <a:srgbClr val="BD0310"/>
                </a:solidFill>
              </a:rPr>
              <a:t>後方</a:t>
            </a:r>
            <a:r>
              <a:rPr lang="zh-TW" altLang="en-US" b="1" dirty="0" smtClean="0">
                <a:solidFill>
                  <a:schemeClr val="tx2"/>
                </a:solidFill>
              </a:rPr>
              <a:t>來車，安全無虞後再行通過。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行人靠邊走：</a:t>
            </a:r>
            <a:r>
              <a:rPr lang="zh-TW" altLang="en-US" b="1" dirty="0" smtClean="0">
                <a:solidFill>
                  <a:schemeClr val="tx2"/>
                </a:solidFill>
              </a:rPr>
              <a:t>選擇安全的那一邊，行走騎樓或人行道；必須與車輛共用道路時，</a:t>
            </a:r>
            <a:r>
              <a:rPr lang="zh-TW" altLang="en-US" b="1" dirty="0" smtClean="0">
                <a:solidFill>
                  <a:srgbClr val="C00000"/>
                </a:solidFill>
              </a:rPr>
              <a:t>請靠左邊行走</a:t>
            </a:r>
            <a:r>
              <a:rPr lang="zh-TW" altLang="en-US" b="1" dirty="0" smtClean="0">
                <a:solidFill>
                  <a:schemeClr val="tx2"/>
                </a:solidFill>
              </a:rPr>
              <a:t>以面向來車，避免被後撞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50900"/>
          </a:xfrm>
        </p:spPr>
        <p:txBody>
          <a:bodyPr>
            <a:normAutofit fontScale="90000"/>
          </a:bodyPr>
          <a:lstStyle/>
          <a:p>
            <a:r>
              <a:rPr lang="zh-TW" altLang="en-US" sz="4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捌、四大守則之一：</a:t>
            </a:r>
            <a:r>
              <a:rPr lang="zh-TW" altLang="en-US" sz="2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我看得見您，您看得見我  </a:t>
            </a:r>
            <a:r>
              <a:rPr lang="en-US" altLang="zh-TW" sz="27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</a:t>
            </a:r>
            <a:r>
              <a:rPr lang="en-US" altLang="zh-TW" sz="2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7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401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077713"/>
            <a:ext cx="8856984" cy="5087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安全空間</a:t>
            </a:r>
            <a:r>
              <a:rPr lang="en-US" altLang="zh-TW" sz="3200" dirty="0" smtClean="0">
                <a:solidFill>
                  <a:schemeClr val="tx1"/>
                </a:solidFill>
              </a:rPr>
              <a:t>(Safety margin)</a:t>
            </a:r>
            <a:r>
              <a:rPr lang="zh-TW" altLang="en-US" sz="3200" dirty="0" smtClean="0">
                <a:solidFill>
                  <a:schemeClr val="tx1"/>
                </a:solidFill>
              </a:rPr>
              <a:t>觀念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孩子穿越道路時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再三地猶豫後仍然衝過，結果就被車輛撞擊了；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孩子並不是沒有看到車輛，只是作錯了決定；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他為什麼猶豫？</a:t>
            </a:r>
            <a:r>
              <a:rPr lang="zh-TW" altLang="en-US" b="1" dirty="0" smtClean="0">
                <a:solidFill>
                  <a:srgbClr val="C00000"/>
                </a:solidFill>
              </a:rPr>
              <a:t>因為沒有絕對安全通過的把握！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車輛在交岔路口欲左轉時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對向的車輛不斷迎面而來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您是否有猶豫不決於「該不該轉」的經驗？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您為什麼會猶豫不決呢？</a:t>
            </a:r>
            <a:r>
              <a:rPr lang="zh-TW" altLang="en-US" b="1" dirty="0" smtClean="0">
                <a:solidFill>
                  <a:srgbClr val="C00000"/>
                </a:solidFill>
              </a:rPr>
              <a:t>因為沒有絕對安全通過的把握！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本來就沒安全把握，又浪費一、兩秒鐘「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猶豫</a:t>
            </a:r>
            <a:r>
              <a:rPr lang="zh-TW" altLang="en-US" sz="2800" b="1" dirty="0" smtClean="0">
                <a:solidFill>
                  <a:srgbClr val="1E03BD"/>
                </a:solidFill>
              </a:rPr>
              <a:t>」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此時若採取通過行動，是不是更危險？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許多交通事故都是在這種猶豫情況下發生的！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四大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守則之二： 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謹守安全空間</a:t>
            </a:r>
            <a:r>
              <a:rPr lang="en-US" altLang="zh-TW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49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077713"/>
            <a:ext cx="9001000" cy="5087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安全空間</a:t>
            </a:r>
            <a:r>
              <a:rPr lang="en-US" altLang="zh-TW" dirty="0" smtClean="0">
                <a:solidFill>
                  <a:schemeClr val="tx1"/>
                </a:solidFill>
              </a:rPr>
              <a:t>(Safety margin)</a:t>
            </a:r>
            <a:r>
              <a:rPr lang="zh-TW" altLang="en-US" dirty="0" smtClean="0">
                <a:solidFill>
                  <a:schemeClr val="tx1"/>
                </a:solidFill>
              </a:rPr>
              <a:t>觀念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猶豫當下的最安全作法，乃是採取「不通過，再等」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但在那麼短之時間下，人類不易作到「理性且正確之決策」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情急下之正確決策，需靠「平時訓練所建立之直覺反射」來應付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因此，從小就要訓練「當心中猶豫，就要說</a:t>
            </a:r>
            <a:r>
              <a:rPr lang="en-US" altLang="zh-TW" sz="2200" b="1" dirty="0" smtClean="0">
                <a:solidFill>
                  <a:srgbClr val="1E03BD"/>
                </a:solidFill>
              </a:rPr>
              <a:t>NO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」之用路好習慣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安全空間就是：</a:t>
            </a:r>
            <a:r>
              <a:rPr lang="zh-TW" altLang="en-US" b="1" dirty="0" smtClean="0">
                <a:solidFill>
                  <a:srgbClr val="C00000"/>
                </a:solidFill>
              </a:rPr>
              <a:t>不作沒有絕對安全把握之交通行為，只要猶豫一定說「不」，讓它成為一種自然反射習慣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停放路邊車輛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欲駛入道路時，曾否猶豫「會不會擦撞到前車」？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路邊停車時，曾否猶豫「後輪會不會掉入水溝」？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許多交通事故之發生，都有一些預警先機，只是您信不信而已？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隨時保有</a:t>
            </a:r>
            <a:r>
              <a:rPr lang="zh-TW" altLang="en-US" dirty="0" smtClean="0">
                <a:solidFill>
                  <a:srgbClr val="C00000"/>
                </a:solidFill>
              </a:rPr>
              <a:t>安全空間之觀念</a:t>
            </a:r>
            <a:r>
              <a:rPr lang="zh-TW" altLang="en-US" dirty="0" smtClean="0">
                <a:solidFill>
                  <a:schemeClr val="tx1"/>
                </a:solidFill>
              </a:rPr>
              <a:t>，讓交通之安全多一分保障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捌、四大守則之二：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謹守安全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05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427754"/>
              </p:ext>
            </p:extLst>
          </p:nvPr>
        </p:nvGraphicFramePr>
        <p:xfrm>
          <a:off x="107504" y="1196753"/>
          <a:ext cx="8928992" cy="49925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  家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  家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挪威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2.6 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西班牙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3.9 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希臘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7.6 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瑞士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2.6 (2016)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芬蘭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4.7 (2016)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韓國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8.4  (2016)</a:t>
                      </a:r>
                      <a:endParaRPr lang="en-US" altLang="zh-TW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英國</a:t>
                      </a:r>
                      <a:endParaRPr lang="en-US" altLang="zh-TW" sz="20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2.7 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加拿大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5.2 (2016) </a:t>
                      </a:r>
                      <a:endParaRPr lang="en-US" altLang="zh-TW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11.6 (2016)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丹麥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2.7 (2016)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澳洲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5.3 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智利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12.0 (2016)</a:t>
                      </a:r>
                      <a:endParaRPr lang="en-US" altLang="zh-TW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瑞典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3.1 (2016)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5.4 (2016)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11.7 (2018)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荷蘭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3.1 (2016)</a:t>
                      </a:r>
                      <a:endParaRPr lang="en-US" altLang="zh-TW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葡萄牙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5.4 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阿根廷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12.7 (2016)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愛爾蘭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3.5 (2016)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義大利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5.4 (2016)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墨西哥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13.2 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3.7 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比利時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5.6 (2016)</a:t>
                      </a:r>
                      <a:endParaRPr lang="en-US" altLang="zh-TW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馬來西亞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22.9 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德國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3.9 (2016)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紐西蘭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>7.0 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南非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25.0 (2016)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507288" cy="850900"/>
          </a:xfrm>
        </p:spPr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壹、緒言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各國交通事故死亡率比較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(2/7)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0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6855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道路上之交通事故，多是</a:t>
            </a:r>
            <a:r>
              <a:rPr lang="zh-TW" altLang="en-US" dirty="0">
                <a:solidFill>
                  <a:srgbClr val="C00000"/>
                </a:solidFill>
              </a:rPr>
              <a:t>用</a:t>
            </a:r>
            <a:r>
              <a:rPr lang="zh-TW" altLang="en-US" dirty="0" smtClean="0">
                <a:solidFill>
                  <a:srgbClr val="C00000"/>
                </a:solidFill>
              </a:rPr>
              <a:t>路人的不在意</a:t>
            </a:r>
            <a:r>
              <a:rPr lang="zh-TW" altLang="en-US" dirty="0">
                <a:solidFill>
                  <a:schemeClr val="tx1"/>
                </a:solidFill>
              </a:rPr>
              <a:t>所造成的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道路上最大的安全威脅：</a:t>
            </a:r>
            <a:r>
              <a:rPr lang="zh-TW" altLang="en-US" dirty="0" smtClean="0">
                <a:solidFill>
                  <a:srgbClr val="C00000"/>
                </a:solidFill>
              </a:rPr>
              <a:t>快速</a:t>
            </a:r>
            <a:r>
              <a:rPr lang="zh-TW" altLang="en-US" dirty="0" smtClean="0">
                <a:solidFill>
                  <a:schemeClr val="tx1"/>
                </a:solidFill>
              </a:rPr>
              <a:t>與</a:t>
            </a:r>
            <a:r>
              <a:rPr lang="zh-TW" altLang="en-US" dirty="0" smtClean="0">
                <a:solidFill>
                  <a:srgbClr val="C00000"/>
                </a:solidFill>
              </a:rPr>
              <a:t>橫向位移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為什麼要遵守速限的規定？為什麼要先打方向燈告訴他人？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排隊走路為什麼會比較安全？行進間嬉戲為什麼危險？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為什麼這些不良用路行為讓</a:t>
            </a:r>
            <a:r>
              <a:rPr lang="zh-TW" altLang="en-US" dirty="0">
                <a:solidFill>
                  <a:schemeClr val="tx1"/>
                </a:solidFill>
              </a:rPr>
              <a:t>您</a:t>
            </a:r>
            <a:r>
              <a:rPr lang="zh-TW" altLang="en-US" dirty="0" smtClean="0">
                <a:solidFill>
                  <a:schemeClr val="tx1"/>
                </a:solidFill>
              </a:rPr>
              <a:t>危險？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交岔路口十公尺內任意停車、佔用車道停車、佔用人行道停車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任意變換車道不打方向燈、貪圖方便的逆向行車及斜穿路口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不耐等候的搶黃燈與闖紅燈、載運貨物未用心綁緊牢固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開啟車門時未細查週遭來車、路上嬉戲的小孩、漫不經心的行人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任意丟棄垃圾的駕駛人、放任貓狗在道路上亂跑的民眾、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….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道路上層出不窮的危險與違規行為，無時無刻威脅著我們的安全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捌、四大守則之三：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利他用路觀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41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40560"/>
          </a:xfrm>
        </p:spPr>
        <p:txBody>
          <a:bodyPr/>
          <a:lstStyle/>
          <a:p>
            <a:pPr marL="442913" lvl="1" indent="-442913"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tx1"/>
                </a:solidFill>
              </a:rPr>
              <a:t>交通悲劇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不斷重演</a:t>
            </a:r>
            <a:r>
              <a:rPr lang="zh-TW" altLang="en-US" sz="2800" b="1" dirty="0">
                <a:solidFill>
                  <a:schemeClr val="tx1"/>
                </a:solidFill>
              </a:rPr>
              <a:t>，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我們不能</a:t>
            </a:r>
            <a:r>
              <a:rPr lang="zh-TW" altLang="en-US" sz="2800" b="1" dirty="0">
                <a:solidFill>
                  <a:schemeClr val="tx1"/>
                </a:solidFill>
              </a:rPr>
              <a:t>無動於衷、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麻木不仁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不要讓「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別人都這麼作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」成為我們「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跟著作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」的藉口！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其實</a:t>
            </a:r>
            <a:r>
              <a:rPr lang="zh-TW" altLang="en-US" sz="2200" b="1" dirty="0">
                <a:solidFill>
                  <a:srgbClr val="1E03BD"/>
                </a:solidFill>
              </a:rPr>
              <a:t>我們都知道不該作，但為何都無法讓</a:t>
            </a:r>
            <a:r>
              <a:rPr lang="zh-TW" altLang="en-US" sz="2200" b="1" dirty="0">
                <a:solidFill>
                  <a:srgbClr val="C00000"/>
                </a:solidFill>
              </a:rPr>
              <a:t>良知戰勝貪婪？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只要有</a:t>
            </a:r>
            <a:r>
              <a:rPr lang="zh-TW" altLang="en-US" sz="2200" b="1" dirty="0">
                <a:solidFill>
                  <a:srgbClr val="C00000"/>
                </a:solidFill>
              </a:rPr>
              <a:t>一個人</a:t>
            </a:r>
            <a:r>
              <a:rPr lang="zh-TW" altLang="en-US" sz="2200" b="1" dirty="0">
                <a:solidFill>
                  <a:srgbClr val="1E03BD"/>
                </a:solidFill>
              </a:rPr>
              <a:t>不遵守交通規則，</a:t>
            </a:r>
            <a:r>
              <a:rPr lang="zh-TW" altLang="en-US" sz="2200" b="1" dirty="0">
                <a:solidFill>
                  <a:srgbClr val="C00000"/>
                </a:solidFill>
              </a:rPr>
              <a:t>全民之交通安全</a:t>
            </a:r>
            <a:r>
              <a:rPr lang="zh-TW" altLang="en-US" sz="2200" b="1" dirty="0">
                <a:solidFill>
                  <a:srgbClr val="1E03BD"/>
                </a:solidFill>
              </a:rPr>
              <a:t>都不保！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不願自己成為「</a:t>
            </a:r>
            <a:r>
              <a:rPr lang="zh-TW" altLang="en-US" sz="2200" b="1" dirty="0">
                <a:solidFill>
                  <a:srgbClr val="C00000"/>
                </a:solidFill>
              </a:rPr>
              <a:t>受害者</a:t>
            </a:r>
            <a:r>
              <a:rPr lang="zh-TW" altLang="en-US" sz="2200" b="1" dirty="0">
                <a:solidFill>
                  <a:srgbClr val="1E03BD"/>
                </a:solidFill>
              </a:rPr>
              <a:t>」，更不要讓自己成為「</a:t>
            </a:r>
            <a:r>
              <a:rPr lang="zh-TW" altLang="en-US" sz="2200" b="1" dirty="0">
                <a:solidFill>
                  <a:srgbClr val="C00000"/>
                </a:solidFill>
              </a:rPr>
              <a:t>加害者</a:t>
            </a:r>
            <a:r>
              <a:rPr lang="zh-TW" altLang="en-US" sz="2200" b="1" dirty="0">
                <a:solidFill>
                  <a:srgbClr val="1E03BD"/>
                </a:solidFill>
              </a:rPr>
              <a:t>」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法規不足，警力不逮，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出自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全民內心</a:t>
            </a:r>
            <a:r>
              <a:rPr lang="zh-TW" altLang="en-US" sz="2200" b="1" dirty="0">
                <a:solidFill>
                  <a:srgbClr val="C00000"/>
                </a:solidFill>
              </a:rPr>
              <a:t>的道德</a:t>
            </a:r>
            <a:r>
              <a:rPr lang="zh-TW" altLang="en-US" sz="2200" b="1" dirty="0">
                <a:solidFill>
                  <a:srgbClr val="1E03BD"/>
                </a:solidFill>
              </a:rPr>
              <a:t>才是安全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守護神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道路上的交通安全需要大家共同來注意與維護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透過教育與宣導，從小培養國民</a:t>
            </a:r>
            <a:r>
              <a:rPr lang="zh-TW" altLang="en-US" b="1" dirty="0" smtClean="0">
                <a:solidFill>
                  <a:srgbClr val="C00000"/>
                </a:solidFill>
              </a:rPr>
              <a:t>利他的用路觀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不作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危害他人交通安全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之用路行為</a:t>
            </a:r>
            <a:r>
              <a:rPr lang="en-US" altLang="zh-TW" sz="2200" b="1" dirty="0" smtClean="0">
                <a:solidFill>
                  <a:srgbClr val="1E03BD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不作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妨礙他人交通方便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之用路行為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維護道路交通秩序與安全是我的責任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國民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的安全用</a:t>
            </a:r>
            <a:r>
              <a:rPr lang="zh-TW" altLang="en-US" sz="2200" b="1" dirty="0">
                <a:solidFill>
                  <a:srgbClr val="1E03BD"/>
                </a:solidFill>
              </a:rPr>
              <a:t>路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文化是需要日積月累改造的</a:t>
            </a:r>
            <a:endParaRPr lang="zh-TW" alt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sz="30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捌、四大守則之三：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利他用路觀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144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不作道路交通事故的製造者，也不成為無辜的受害者</a:t>
            </a:r>
            <a:endParaRPr lang="en-US" altLang="zh-TW" sz="20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「防衛兼備」是具備</a:t>
            </a:r>
            <a:r>
              <a:rPr lang="zh-TW" altLang="en-US" b="1" dirty="0" smtClean="0">
                <a:solidFill>
                  <a:srgbClr val="C00000"/>
                </a:solidFill>
              </a:rPr>
              <a:t>預防</a:t>
            </a:r>
            <a:r>
              <a:rPr lang="zh-TW" altLang="en-US" b="1" dirty="0" smtClean="0">
                <a:solidFill>
                  <a:schemeClr val="tx1"/>
                </a:solidFill>
              </a:rPr>
              <a:t>與</a:t>
            </a:r>
            <a:r>
              <a:rPr lang="zh-TW" altLang="en-US" b="1" dirty="0" smtClean="0">
                <a:solidFill>
                  <a:srgbClr val="C00000"/>
                </a:solidFill>
              </a:rPr>
              <a:t>保衛</a:t>
            </a:r>
            <a:r>
              <a:rPr lang="zh-TW" altLang="en-US" b="1" dirty="0" smtClean="0">
                <a:solidFill>
                  <a:schemeClr val="tx1"/>
                </a:solidFill>
              </a:rPr>
              <a:t>雙重功能之用路行為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444500" lvl="1" indent="-444500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預防交通事故的發生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交通事故之發生原因中，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90%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與人為因素有關 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用路人的生理與心理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生理現象與交通事故：反應時間、生理時鐘、疲勞、飲酒用藥等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心理現象與交通事故：心情亢奮或沮喪、分心或嬉鬧、情緒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…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等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1E03BD"/>
                </a:solidFill>
              </a:rPr>
              <a:t>自我保衛的用</a:t>
            </a:r>
            <a:r>
              <a:rPr lang="zh-TW" altLang="en-US" dirty="0">
                <a:solidFill>
                  <a:srgbClr val="1E03BD"/>
                </a:solidFill>
              </a:rPr>
              <a:t>路行為</a:t>
            </a:r>
            <a:endParaRPr lang="en-US" altLang="zh-TW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許多事故之發生均有先機可循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：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學習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預知</a:t>
            </a:r>
            <a:r>
              <a:rPr lang="zh-TW" altLang="en-US" sz="2000" b="1" dirty="0">
                <a:solidFill>
                  <a:schemeClr val="tx2"/>
                </a:solidFill>
              </a:rPr>
              <a:t>危險、掌握並驅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避</a:t>
            </a:r>
            <a:endParaRPr lang="en-US" altLang="zh-TW" sz="2000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chemeClr val="tx2"/>
                </a:solidFill>
              </a:rPr>
              <a:t>從學習做一位好行人及好乘客開始，逐步建立自我防衛之用路行為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建立專心且隨時用心觀察週遭路況之用路好習慣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chemeClr val="tx2"/>
                </a:solidFill>
              </a:rPr>
              <a:t>交岔路口無辜被撞的，通常是綠燈起動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後就魯莽衝</a:t>
            </a:r>
            <a:r>
              <a:rPr lang="zh-TW" altLang="en-US" sz="2000" b="1" dirty="0">
                <a:solidFill>
                  <a:schemeClr val="tx2"/>
                </a:solidFill>
              </a:rPr>
              <a:t>出者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掌握可能之危機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：上下車或開車門、安全帶及安全座椅、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…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等</a:t>
            </a:r>
            <a:endParaRPr lang="en-US" altLang="zh-TW" b="1" dirty="0" smtClean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捌、四大守則之四：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防衛兼備好習慣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(1/1)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325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tx1"/>
                </a:solidFill>
              </a:rPr>
              <a:t>交通安全之推動需要全民之認知與行動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tx1"/>
                </a:solidFill>
              </a:rPr>
              <a:t>透過社會運動改造國人之交通安全文化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tx1"/>
                </a:solidFill>
              </a:rPr>
              <a:t>當前社會迫切需要的</a:t>
            </a:r>
            <a:r>
              <a:rPr lang="zh-TW" altLang="en-US" sz="3600" dirty="0" smtClean="0">
                <a:solidFill>
                  <a:srgbClr val="C00000"/>
                </a:solidFill>
              </a:rPr>
              <a:t>五大交通安全運</a:t>
            </a:r>
            <a:r>
              <a:rPr lang="zh-TW" altLang="en-US" sz="3600" dirty="0">
                <a:solidFill>
                  <a:srgbClr val="C00000"/>
                </a:solidFill>
              </a:rPr>
              <a:t>動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534988">
              <a:buNone/>
            </a:pPr>
            <a:r>
              <a:rPr lang="en-US" altLang="zh-TW" sz="2600" dirty="0" smtClean="0">
                <a:solidFill>
                  <a:srgbClr val="C00000"/>
                </a:solidFill>
              </a:rPr>
              <a:t>(</a:t>
            </a:r>
            <a:r>
              <a:rPr lang="zh-TW" altLang="en-US" sz="2600" dirty="0" smtClean="0">
                <a:solidFill>
                  <a:srgbClr val="C00000"/>
                </a:solidFill>
              </a:rPr>
              <a:t>一</a:t>
            </a:r>
            <a:r>
              <a:rPr lang="en-US" altLang="zh-TW" sz="2600" dirty="0" smtClean="0">
                <a:solidFill>
                  <a:srgbClr val="C00000"/>
                </a:solidFill>
              </a:rPr>
              <a:t>)</a:t>
            </a:r>
            <a:r>
              <a:rPr lang="zh-TW" altLang="en-US" sz="2600" dirty="0" smtClean="0">
                <a:solidFill>
                  <a:srgbClr val="C00000"/>
                </a:solidFill>
              </a:rPr>
              <a:t> 車頭朝外停車：</a:t>
            </a:r>
            <a:r>
              <a:rPr lang="zh-TW" altLang="en-US" sz="2600" dirty="0" smtClean="0">
                <a:solidFill>
                  <a:srgbClr val="1E03BD"/>
                </a:solidFill>
              </a:rPr>
              <a:t>不撞行人、迅速逃生、方便充電</a:t>
            </a:r>
            <a:endParaRPr lang="en-US" altLang="zh-TW" sz="2600" b="1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dirty="0" smtClean="0">
                <a:solidFill>
                  <a:srgbClr val="C00000"/>
                </a:solidFill>
              </a:rPr>
              <a:t>(</a:t>
            </a:r>
            <a:r>
              <a:rPr lang="zh-TW" altLang="en-US" sz="2600" dirty="0" smtClean="0">
                <a:solidFill>
                  <a:srgbClr val="C00000"/>
                </a:solidFill>
              </a:rPr>
              <a:t>二</a:t>
            </a:r>
            <a:r>
              <a:rPr lang="en-US" altLang="zh-TW" sz="2600" dirty="0" smtClean="0">
                <a:solidFill>
                  <a:srgbClr val="C00000"/>
                </a:solidFill>
              </a:rPr>
              <a:t>)</a:t>
            </a:r>
            <a:r>
              <a:rPr lang="zh-TW" altLang="en-US" sz="2600" dirty="0" smtClean="0">
                <a:solidFill>
                  <a:srgbClr val="C00000"/>
                </a:solidFill>
              </a:rPr>
              <a:t> 乘客責任 ：</a:t>
            </a:r>
            <a:r>
              <a:rPr lang="zh-TW" altLang="en-US" sz="2600" dirty="0" smtClean="0">
                <a:solidFill>
                  <a:srgbClr val="1E03BD"/>
                </a:solidFill>
              </a:rPr>
              <a:t>協助駕駛人清醒與專心、全車生命保障</a:t>
            </a:r>
            <a:endParaRPr lang="en-US" altLang="zh-TW" sz="2600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三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 下車時向</a:t>
            </a:r>
            <a:r>
              <a:rPr lang="zh-TW" altLang="en-US" sz="2600" dirty="0" smtClean="0">
                <a:solidFill>
                  <a:srgbClr val="C00000"/>
                </a:solidFill>
              </a:rPr>
              <a:t>公車及計程車司機說「謝謝」：</a:t>
            </a:r>
            <a:r>
              <a:rPr lang="zh-TW" altLang="en-US" sz="2600" dirty="0" smtClean="0">
                <a:solidFill>
                  <a:srgbClr val="1E03BD"/>
                </a:solidFill>
              </a:rPr>
              <a:t>感恩鼓勵</a:t>
            </a:r>
            <a:endParaRPr lang="en-US" altLang="zh-TW" sz="2600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四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 對</a:t>
            </a:r>
            <a:r>
              <a:rPr lang="zh-TW" altLang="en-US" sz="2600" dirty="0" smtClean="0">
                <a:solidFill>
                  <a:srgbClr val="C00000"/>
                </a:solidFill>
              </a:rPr>
              <a:t>禮讓行人的</a:t>
            </a:r>
            <a:r>
              <a:rPr lang="zh-TW" altLang="en-US" sz="2600" dirty="0">
                <a:solidFill>
                  <a:srgbClr val="C00000"/>
                </a:solidFill>
              </a:rPr>
              <a:t>車輛駕駛揮手點頭致謝</a:t>
            </a:r>
            <a:r>
              <a:rPr lang="zh-TW" altLang="en-US" sz="2600" dirty="0" smtClean="0">
                <a:solidFill>
                  <a:srgbClr val="C00000"/>
                </a:solidFill>
              </a:rPr>
              <a:t>：</a:t>
            </a:r>
            <a:r>
              <a:rPr lang="zh-TW" altLang="en-US" sz="2600" dirty="0" smtClean="0">
                <a:solidFill>
                  <a:srgbClr val="1E03BD"/>
                </a:solidFill>
              </a:rPr>
              <a:t>感謝與感動</a:t>
            </a:r>
            <a:endParaRPr lang="en-US" altLang="zh-TW" sz="2600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五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 保護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長者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及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婦孺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安全地穿越路口：</a:t>
            </a:r>
            <a:r>
              <a:rPr lang="zh-TW" altLang="en-US" sz="2600" b="1" dirty="0" smtClean="0">
                <a:solidFill>
                  <a:srgbClr val="1E03BD"/>
                </a:solidFill>
              </a:rPr>
              <a:t>公平正義與人性</a:t>
            </a:r>
            <a:endParaRPr lang="en-US" altLang="zh-TW" sz="26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solidFill>
                  <a:schemeClr val="tx1"/>
                </a:solidFill>
              </a:rPr>
              <a:t>創造一個和諧、互助、感恩的交通環境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玖、交通安全之五大全民運動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08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4056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知識無法改變行為，態度與信念才是決定行為的關鍵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從「心」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做起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：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珍惜生命、認識殘忍事故、激勵正義與責任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建立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「安全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是一切努力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的保障，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沒有安全一切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枉然」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之觀念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透過參與、實作與指導，從小藉由體驗深化以建立安全價值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培育國民「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奉公守法、正義負責」之現代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公民交通安全意識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透過環境與社會的安全文化薰陶，建立正確的安全用路行為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學習交通安全知識與技能並付諸行動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認知交通事故風險存在事實，認真學習交通安全知識與技能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建立正確務實之交通安全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觀念，落實做到交通安全四大守則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落實學校與駕駛教育功能、強化專業之交通安全設計與管理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健全交通安全政策之推動機制、落實做到</a:t>
            </a:r>
            <a:r>
              <a:rPr lang="en-US" altLang="zh-TW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PDCA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之系統化管理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0960" cy="8509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拾、結語 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826343"/>
          </a:xfrm>
        </p:spPr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壹、緒言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(100-105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年我國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道路交通事故之特性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3/7)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graphicFrame>
        <p:nvGraphicFramePr>
          <p:cNvPr id="10" name="內容版面配置區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124744"/>
          <a:ext cx="4324672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內容版面配置區 2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716016" y="1124744"/>
          <a:ext cx="4172272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07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341438"/>
          <a:ext cx="82296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2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、緒言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認識交通事故之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風險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(4/7)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1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2776"/>
          <a:ext cx="82296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壹、緒言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正確認識交通事故之風險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9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5/7)</a:t>
            </a:r>
            <a:endParaRPr lang="zh-TW" alt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7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293267"/>
          <a:ext cx="82296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壹、緒言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正確認識交通事故之風險</a:t>
            </a:r>
            <a:r>
              <a:rPr lang="en-US" altLang="zh-TW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(6/7)</a:t>
            </a:r>
            <a:endParaRPr lang="zh-TW" alt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44" name="Group 152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84781"/>
          <a:ext cx="8568953" cy="4464498"/>
        </p:xfrm>
        <a:graphic>
          <a:graphicData uri="http://schemas.openxmlformats.org/drawingml/2006/table">
            <a:tbl>
              <a:tblPr/>
              <a:tblGrid>
                <a:gridCol w="122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4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性別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年齡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危險行為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性別年齡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總計風險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效果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4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男性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4.49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6.11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20-29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30-49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50+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09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標楷體" panose="03000509000000000000" pitchFamily="65" charset="-120"/>
                        </a:rPr>
                        <a:t>女性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7.93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8.24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20-29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4.06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9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30-39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2.44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6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50+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1.67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913"/>
            <a:ext cx="9108504" cy="85090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壹、緒言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年輕族群之高機車交通事故風險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(7/7)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380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5" y="1758267"/>
            <a:ext cx="8579296" cy="433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06AEF-C14A-49A8-81C6-AAA9974686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E997B93-F8B2-408A-9D27-132FD9ABF30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16200000" flipV="1">
            <a:off x="5958056" y="3500063"/>
            <a:ext cx="433899" cy="314639"/>
          </a:xfrm>
          <a:prstGeom prst="rightArrow">
            <a:avLst>
              <a:gd name="adj1" fmla="val 56919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452320" y="2112884"/>
            <a:ext cx="1532856" cy="81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「脫</a:t>
            </a:r>
            <a:r>
              <a:rPr lang="en-US" altLang="zh-TW" b="1" dirty="0" smtClean="0">
                <a:latin typeface="+mn-ea"/>
              </a:rPr>
              <a:t>10</a:t>
            </a:r>
            <a:r>
              <a:rPr lang="zh-TW" altLang="en-US" b="1" dirty="0" smtClean="0">
                <a:latin typeface="+mn-ea"/>
              </a:rPr>
              <a:t>」</a:t>
            </a:r>
            <a:endParaRPr lang="en-US" altLang="zh-TW" b="1" dirty="0" smtClean="0">
              <a:latin typeface="+mn-ea"/>
            </a:endParaRPr>
          </a:p>
          <a:p>
            <a:r>
              <a:rPr lang="en-US" altLang="zh-TW" b="1" dirty="0" smtClean="0">
                <a:latin typeface="+mn-ea"/>
              </a:rPr>
              <a:t>-</a:t>
            </a:r>
            <a:r>
              <a:rPr lang="zh-TW" altLang="en-US" b="1" dirty="0" smtClean="0">
                <a:latin typeface="+mn-ea"/>
              </a:rPr>
              <a:t>每</a:t>
            </a:r>
            <a:r>
              <a:rPr lang="en-US" altLang="zh-TW" b="1" dirty="0" smtClean="0">
                <a:latin typeface="+mn-ea"/>
              </a:rPr>
              <a:t>10</a:t>
            </a:r>
            <a:r>
              <a:rPr lang="zh-TW" altLang="en-US" b="1" dirty="0" smtClean="0">
                <a:latin typeface="+mn-ea"/>
              </a:rPr>
              <a:t>萬人降至</a:t>
            </a:r>
            <a:r>
              <a:rPr lang="en-US" altLang="zh-TW" b="1" dirty="0" smtClean="0">
                <a:latin typeface="+mn-ea"/>
              </a:rPr>
              <a:t>10</a:t>
            </a:r>
            <a:r>
              <a:rPr lang="zh-TW" altLang="en-US" b="1" dirty="0" smtClean="0">
                <a:latin typeface="+mn-ea"/>
              </a:rPr>
              <a:t>人以下</a:t>
            </a:r>
            <a:endParaRPr lang="zh-TW" altLang="en-US" b="1" dirty="0"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3185" y="1235046"/>
            <a:ext cx="814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年比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年增加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222250"/>
            <a:ext cx="8733656" cy="7207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貳、我國交通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死亡人數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13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eaVert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444500" marR="0" indent="-4445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Wingdings" pitchFamily="2" charset="2"/>
          <a:buChar char="v"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50000"/>
              </a:schemeClr>
            </a:solidFill>
            <a:effectLst/>
            <a:uLnTx/>
            <a:uFillTx/>
            <a:latin typeface="華康中黑體" pitchFamily="49" charset="-120"/>
            <a:ea typeface="華康中黑體" pitchFamily="49" charset="-12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9770</TotalTime>
  <Words>3111</Words>
  <Application>Microsoft Office PowerPoint</Application>
  <PresentationFormat>如螢幕大小 (4:3)</PresentationFormat>
  <Paragraphs>429</Paragraphs>
  <Slides>34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華康中黑體</vt:lpstr>
      <vt:lpstr>微軟正黑體</vt:lpstr>
      <vt:lpstr>新細明體</vt:lpstr>
      <vt:lpstr>標楷體</vt:lpstr>
      <vt:lpstr>Arial</vt:lpstr>
      <vt:lpstr>Arial Narrow</vt:lpstr>
      <vt:lpstr>Calibri</vt:lpstr>
      <vt:lpstr>Times New Roman</vt:lpstr>
      <vt:lpstr>Verdana</vt:lpstr>
      <vt:lpstr>Wingdings</vt:lpstr>
      <vt:lpstr>Wingdings 3</vt:lpstr>
      <vt:lpstr>Office 佈景主題</vt:lpstr>
      <vt:lpstr>全民交通安全教育的 「四大守則」與「五大運動」</vt:lpstr>
      <vt:lpstr>壹、緒言(1/7)</vt:lpstr>
      <vt:lpstr>壹、緒言(各國交通事故死亡率比較)  (2/7)</vt:lpstr>
      <vt:lpstr>壹、緒言(100-105年我國道路交通事故之特性) (3/7)</vt:lpstr>
      <vt:lpstr>壹、緒言(正確認識交通事故之風險) (4/7)</vt:lpstr>
      <vt:lpstr>壹、緒言(正確認識交通事故之風險) (5/7)</vt:lpstr>
      <vt:lpstr>壹、緒言(正確認識交通事故之風險) (6/7)</vt:lpstr>
      <vt:lpstr>壹、緒言(我國年輕族群之高機車交通事故風險) (7/7)</vt:lpstr>
      <vt:lpstr>貳、我國交通事故(30天內)死亡人數</vt:lpstr>
      <vt:lpstr>貳、我國交通事故(30天內)死亡人數</vt:lpstr>
      <vt:lpstr>貳、我國交通事故(30天內)死亡人數</vt:lpstr>
      <vt:lpstr>貳、我國交通事故(30天內)死亡人數</vt:lpstr>
      <vt:lpstr>貳、我國交通事故(30天內)死亡人數</vt:lpstr>
      <vt:lpstr>貳、我國交通事故(30天內)死亡人數</vt:lpstr>
      <vt:lpstr>貳、我國交通事故(30天內)死亡人數</vt:lpstr>
      <vt:lpstr>貳、我國交通事故(30天內)死亡人數</vt:lpstr>
      <vt:lpstr>叁、認識殘酷的交通事故(1/2)</vt:lpstr>
      <vt:lpstr>叁、認識殘酷的交通事故(2/2)</vt:lpstr>
      <vt:lpstr>肆、各級學校學生的道路交通事故</vt:lpstr>
      <vt:lpstr>伍、現代國民應有之交通安全素養</vt:lpstr>
      <vt:lpstr>範例一：交通標誌小常識 (禁止停車標誌的「NO」)</vt:lpstr>
      <vt:lpstr>範例二：交通號誌小常識 (紅綠燈的固定擺設位置)</vt:lpstr>
      <vt:lpstr>範例三：交通號誌小常識 (紅綠燈的固定擺設位置)</vt:lpstr>
      <vt:lpstr>陸、國民基本交通安全教育與技能</vt:lpstr>
      <vt:lpstr>柒、國民交通安全教育之基本課題</vt:lpstr>
      <vt:lpstr>捌、四大守則之一：我看得見您，您看得見我  (1/2)</vt:lpstr>
      <vt:lpstr>捌、四大守則之一：我看得見您，您看得見我  (2/2)</vt:lpstr>
      <vt:lpstr>捌、四大守則之二： 謹守安全空間(1/2)</vt:lpstr>
      <vt:lpstr>捌、四大守則之二：謹守安全空間 (2/2)</vt:lpstr>
      <vt:lpstr>捌、四大守則之三： 利他用路觀 (1/2)</vt:lpstr>
      <vt:lpstr>捌、四大守則之三：利他用路觀 (2/2)</vt:lpstr>
      <vt:lpstr>捌、四大守則之四：防衛兼備好習慣 (1/1)</vt:lpstr>
      <vt:lpstr>玖、交通安全之五大全民運動</vt:lpstr>
      <vt:lpstr>拾、結語 </vt:lpstr>
    </vt:vector>
  </TitlesOfParts>
  <Company>SYNNEX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Chih-wei</dc:creator>
  <cp:lastModifiedBy>Windows 使用者</cp:lastModifiedBy>
  <cp:revision>968</cp:revision>
  <cp:lastPrinted>2016-05-31T09:24:09Z</cp:lastPrinted>
  <dcterms:created xsi:type="dcterms:W3CDTF">2012-12-13T14:51:53Z</dcterms:created>
  <dcterms:modified xsi:type="dcterms:W3CDTF">2019-03-27T14:09:04Z</dcterms:modified>
</cp:coreProperties>
</file>