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77" r:id="rId13"/>
    <p:sldId id="269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4660"/>
  </p:normalViewPr>
  <p:slideViewPr>
    <p:cSldViewPr>
      <p:cViewPr varScale="1">
        <p:scale>
          <a:sx n="110" d="100"/>
          <a:sy n="110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771F1-E208-424F-8C8A-388CC471148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3CBBB76-E0A9-4E40-8EE0-599380D83DA1}">
      <dgm:prSet phldrT="[文字]"/>
      <dgm:spPr/>
      <dgm:t>
        <a:bodyPr/>
        <a:lstStyle/>
        <a:p>
          <a:r>
            <a:rPr lang="zh-TW" altLang="en-US" dirty="0" smtClean="0"/>
            <a:t>主題</a:t>
          </a:r>
          <a:r>
            <a:rPr lang="en-US" altLang="zh-TW" dirty="0" smtClean="0"/>
            <a:t>:</a:t>
          </a:r>
          <a:endParaRPr lang="zh-TW" altLang="en-US" dirty="0"/>
        </a:p>
      </dgm:t>
    </dgm:pt>
    <dgm:pt modelId="{BFA0A18C-0267-41B7-99CD-2A03A18AA607}" type="parTrans" cxnId="{FFD7F44E-C055-4198-9049-630869EE1F95}">
      <dgm:prSet/>
      <dgm:spPr/>
      <dgm:t>
        <a:bodyPr/>
        <a:lstStyle/>
        <a:p>
          <a:endParaRPr lang="zh-TW" altLang="en-US"/>
        </a:p>
      </dgm:t>
    </dgm:pt>
    <dgm:pt modelId="{37B3D650-05D9-44E7-A139-35219C7740F8}" type="sibTrans" cxnId="{FFD7F44E-C055-4198-9049-630869EE1F95}">
      <dgm:prSet/>
      <dgm:spPr/>
      <dgm:t>
        <a:bodyPr/>
        <a:lstStyle/>
        <a:p>
          <a:endParaRPr lang="zh-TW" altLang="en-US"/>
        </a:p>
      </dgm:t>
    </dgm:pt>
    <dgm:pt modelId="{64B7C277-A1A1-493B-A030-105E3BE7DD8E}" type="pres">
      <dgm:prSet presAssocID="{50A771F1-E208-424F-8C8A-388CC4711486}" presName="Name0" presStyleCnt="0">
        <dgm:presLayoutVars>
          <dgm:dir/>
          <dgm:resizeHandles val="exact"/>
        </dgm:presLayoutVars>
      </dgm:prSet>
      <dgm:spPr/>
    </dgm:pt>
    <dgm:pt modelId="{3E5B9DE9-1EEB-4281-AF1F-D75FD75BB0AC}" type="pres">
      <dgm:prSet presAssocID="{50A771F1-E208-424F-8C8A-388CC4711486}" presName="fgShape" presStyleLbl="fgShp" presStyleIdx="0" presStyleCnt="1"/>
      <dgm:spPr/>
    </dgm:pt>
    <dgm:pt modelId="{9AF8DEFF-67AD-49EA-9CCA-EA6BA90C59CD}" type="pres">
      <dgm:prSet presAssocID="{50A771F1-E208-424F-8C8A-388CC4711486}" presName="linComp" presStyleCnt="0"/>
      <dgm:spPr/>
    </dgm:pt>
    <dgm:pt modelId="{B87821B2-9F28-41C4-BB21-2CFE57A85593}" type="pres">
      <dgm:prSet presAssocID="{A3CBBB76-E0A9-4E40-8EE0-599380D83DA1}" presName="compNode" presStyleCnt="0"/>
      <dgm:spPr/>
    </dgm:pt>
    <dgm:pt modelId="{E34B499E-1B56-4060-A3C6-64DFCB9B8315}" type="pres">
      <dgm:prSet presAssocID="{A3CBBB76-E0A9-4E40-8EE0-599380D83DA1}" presName="bkgdShape" presStyleLbl="node1" presStyleIdx="0" presStyleCnt="1" custLinFactNeighborX="-544" custLinFactNeighborY="519"/>
      <dgm:spPr/>
      <dgm:t>
        <a:bodyPr/>
        <a:lstStyle/>
        <a:p>
          <a:endParaRPr lang="zh-TW" altLang="en-US"/>
        </a:p>
      </dgm:t>
    </dgm:pt>
    <dgm:pt modelId="{D5A939CF-65D5-4A8A-8F57-4912D2D59B14}" type="pres">
      <dgm:prSet presAssocID="{A3CBBB76-E0A9-4E40-8EE0-599380D83DA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151278-0FBC-47C3-ACF9-76F0C9623F9B}" type="pres">
      <dgm:prSet presAssocID="{A3CBBB76-E0A9-4E40-8EE0-599380D83DA1}" presName="invisiNode" presStyleLbl="node1" presStyleIdx="0" presStyleCnt="1"/>
      <dgm:spPr/>
    </dgm:pt>
    <dgm:pt modelId="{6FC34620-C519-4E7B-81B7-C4CFF8C405A4}" type="pres">
      <dgm:prSet presAssocID="{A3CBBB76-E0A9-4E40-8EE0-599380D83DA1}" presName="imagNode" presStyleLbl="fgImgPlace1" presStyleIdx="0" presStyleCnt="1" custLinFactNeighborX="-677" custLinFactNeighborY="-9715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6F9169B-4687-4A05-A08F-0C4C755967B8}" type="presOf" srcId="{A3CBBB76-E0A9-4E40-8EE0-599380D83DA1}" destId="{E34B499E-1B56-4060-A3C6-64DFCB9B8315}" srcOrd="0" destOrd="0" presId="urn:microsoft.com/office/officeart/2005/8/layout/hList7"/>
    <dgm:cxn modelId="{D6CD6F7C-174D-427D-8B11-C55D36DBC77E}" type="presOf" srcId="{50A771F1-E208-424F-8C8A-388CC4711486}" destId="{64B7C277-A1A1-493B-A030-105E3BE7DD8E}" srcOrd="0" destOrd="0" presId="urn:microsoft.com/office/officeart/2005/8/layout/hList7"/>
    <dgm:cxn modelId="{4A05F5F8-B4DB-4485-A2B6-FA1778530E62}" type="presOf" srcId="{A3CBBB76-E0A9-4E40-8EE0-599380D83DA1}" destId="{D5A939CF-65D5-4A8A-8F57-4912D2D59B14}" srcOrd="1" destOrd="0" presId="urn:microsoft.com/office/officeart/2005/8/layout/hList7"/>
    <dgm:cxn modelId="{FFD7F44E-C055-4198-9049-630869EE1F95}" srcId="{50A771F1-E208-424F-8C8A-388CC4711486}" destId="{A3CBBB76-E0A9-4E40-8EE0-599380D83DA1}" srcOrd="0" destOrd="0" parTransId="{BFA0A18C-0267-41B7-99CD-2A03A18AA607}" sibTransId="{37B3D650-05D9-44E7-A139-35219C7740F8}"/>
    <dgm:cxn modelId="{BC0DB49C-DF1C-48A0-9104-64FEE346A74D}" type="presParOf" srcId="{64B7C277-A1A1-493B-A030-105E3BE7DD8E}" destId="{3E5B9DE9-1EEB-4281-AF1F-D75FD75BB0AC}" srcOrd="0" destOrd="0" presId="urn:microsoft.com/office/officeart/2005/8/layout/hList7"/>
    <dgm:cxn modelId="{793F7BEC-C3DB-4747-A426-944DE7F747F8}" type="presParOf" srcId="{64B7C277-A1A1-493B-A030-105E3BE7DD8E}" destId="{9AF8DEFF-67AD-49EA-9CCA-EA6BA90C59CD}" srcOrd="1" destOrd="0" presId="urn:microsoft.com/office/officeart/2005/8/layout/hList7"/>
    <dgm:cxn modelId="{02F489B6-69D3-464B-A14D-DB2E5A771C9B}" type="presParOf" srcId="{9AF8DEFF-67AD-49EA-9CCA-EA6BA90C59CD}" destId="{B87821B2-9F28-41C4-BB21-2CFE57A85593}" srcOrd="0" destOrd="0" presId="urn:microsoft.com/office/officeart/2005/8/layout/hList7"/>
    <dgm:cxn modelId="{B6FF2E44-526D-4356-9AE2-FB9CD8E76512}" type="presParOf" srcId="{B87821B2-9F28-41C4-BB21-2CFE57A85593}" destId="{E34B499E-1B56-4060-A3C6-64DFCB9B8315}" srcOrd="0" destOrd="0" presId="urn:microsoft.com/office/officeart/2005/8/layout/hList7"/>
    <dgm:cxn modelId="{EDC231AF-AFCB-42FA-BEA2-F83C5F48AE42}" type="presParOf" srcId="{B87821B2-9F28-41C4-BB21-2CFE57A85593}" destId="{D5A939CF-65D5-4A8A-8F57-4912D2D59B14}" srcOrd="1" destOrd="0" presId="urn:microsoft.com/office/officeart/2005/8/layout/hList7"/>
    <dgm:cxn modelId="{714D0E45-A426-42D2-A413-4204B73444A7}" type="presParOf" srcId="{B87821B2-9F28-41C4-BB21-2CFE57A85593}" destId="{FE151278-0FBC-47C3-ACF9-76F0C9623F9B}" srcOrd="2" destOrd="0" presId="urn:microsoft.com/office/officeart/2005/8/layout/hList7"/>
    <dgm:cxn modelId="{F2234E3A-FF04-4068-9FF9-F9D82564F44A}" type="presParOf" srcId="{B87821B2-9F28-41C4-BB21-2CFE57A85593}" destId="{6FC34620-C519-4E7B-81B7-C4CFF8C405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B499E-1B56-4060-A3C6-64DFCB9B8315}">
      <dsp:nvSpPr>
        <dsp:cNvPr id="0" name=""/>
        <dsp:cNvSpPr/>
      </dsp:nvSpPr>
      <dsp:spPr>
        <a:xfrm>
          <a:off x="0" y="0"/>
          <a:ext cx="9108504" cy="6822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主題</a:t>
          </a:r>
          <a:r>
            <a:rPr lang="en-US" altLang="zh-TW" sz="6500" kern="1200" dirty="0" smtClean="0"/>
            <a:t>:</a:t>
          </a:r>
          <a:endParaRPr lang="zh-TW" altLang="en-US" sz="6500" kern="1200" dirty="0"/>
        </a:p>
      </dsp:txBody>
      <dsp:txXfrm>
        <a:off x="0" y="2729034"/>
        <a:ext cx="9108504" cy="2729034"/>
      </dsp:txXfrm>
    </dsp:sp>
    <dsp:sp modelId="{6FC34620-C519-4E7B-81B7-C4CFF8C405A4}">
      <dsp:nvSpPr>
        <dsp:cNvPr id="0" name=""/>
        <dsp:cNvSpPr/>
      </dsp:nvSpPr>
      <dsp:spPr>
        <a:xfrm>
          <a:off x="3402910" y="188638"/>
          <a:ext cx="2271921" cy="22719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9DE9-1EEB-4281-AF1F-D75FD75BB0AC}">
      <dsp:nvSpPr>
        <dsp:cNvPr id="0" name=""/>
        <dsp:cNvSpPr/>
      </dsp:nvSpPr>
      <dsp:spPr>
        <a:xfrm>
          <a:off x="364340" y="5458068"/>
          <a:ext cx="8379823" cy="102338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8223-3625-475B-81FC-9FB74888BE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C8CE-F785-4153-8604-6A0FAFD7734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DE20-3159-4E2F-9B11-B55466CCC0C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5FA0-CEA6-49D1-8DFF-24AA16F685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F5A4-BC64-4593-8624-9CBA4C778D5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B595-C5D2-4E9F-8A01-CD1DD0ADDDD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E3-CC4B-4729-A6A6-9DB1A1AEAA3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52B8-21E2-4E88-BC99-1C859DAA732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18250-491F-44DF-918B-2E9C8275132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83F9-E593-4135-A948-FBC106BD48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Company 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103E08D-A643-40F2-AEDB-6BBDF1A3331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ravel.network.com.tw/tourguide/point/showpage/41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ravel.network.com.tw/tourguide/point/showpage/560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etwork.com.tw/tourguide/point/showpage/822.html" TargetMode="External"/><Relationship Id="rId2" Type="http://schemas.openxmlformats.org/officeDocument/2006/relationships/hyperlink" Target="http://travel.network.com.tw/tourguide/point/showpage/24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etwork.com.tw/tourguide/point/showpage/20.html" TargetMode="External"/><Relationship Id="rId2" Type="http://schemas.openxmlformats.org/officeDocument/2006/relationships/hyperlink" Target="http://travel.network.com.tw/tourguide/point/showpage/82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ravel.network.com.tw/tourguide/point/showpage/82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81528753"/>
              </p:ext>
            </p:extLst>
          </p:nvPr>
        </p:nvGraphicFramePr>
        <p:xfrm>
          <a:off x="16954" y="0"/>
          <a:ext cx="9108504" cy="682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941168"/>
            <a:ext cx="8032750" cy="1080120"/>
          </a:xfrm>
        </p:spPr>
        <p:txBody>
          <a:bodyPr/>
          <a:lstStyle/>
          <a:p>
            <a:r>
              <a:rPr lang="en-US" altLang="zh-TW" sz="7200" dirty="0" smtClean="0"/>
              <a:t>       </a:t>
            </a:r>
            <a:r>
              <a:rPr lang="zh-TW" altLang="zh-TW" sz="7200" dirty="0" smtClean="0"/>
              <a:t>來</a:t>
            </a:r>
            <a:r>
              <a:rPr lang="zh-TW" altLang="zh-TW" sz="7200" dirty="0">
                <a:solidFill>
                  <a:srgbClr val="FF0000"/>
                </a:solidFill>
              </a:rPr>
              <a:t>桃園</a:t>
            </a:r>
            <a:r>
              <a:rPr lang="zh-TW" altLang="zh-TW" sz="7200" dirty="0"/>
              <a:t>七桃</a:t>
            </a:r>
            <a:endParaRPr lang="en-US" altLang="zh-TW" sz="7200" dirty="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2" name="Rectangle 30"/>
          <p:cNvSpPr>
            <a:spLocks noGrp="1" noChangeArrowheads="1"/>
          </p:cNvSpPr>
          <p:nvPr>
            <p:ph type="title"/>
          </p:nvPr>
        </p:nvSpPr>
        <p:spPr>
          <a:xfrm>
            <a:off x="899592" y="2636912"/>
            <a:ext cx="7520940" cy="54864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桃源仙谷中的問仙樓為園中餐廳，樓高兩層，提供香草餐點，可以在這兒休息用餐，也可以在桃源仙谷中找一個幽靜的位子坐下，喝杯特製桑椹、蘆薈、桂圓、杏仁等天然養生的飲品；迷迭香、薄荷、百里香等調配而成的花茶清新口感，還有園方提供的香草五行茶，都是桃源仙谷中才有的絕妙滋味；另外，桃源仙谷中有全台數量最多的五葉松林，五葉松汁的營養價值很高，對於身體保健助益良多，有興趣的話不妨利用周休假親自前往體驗。</a:t>
            </a:r>
            <a:endParaRPr lang="en-US" altLang="zh-TW" dirty="0">
              <a:solidFill>
                <a:srgbClr val="C00000"/>
              </a:solidFill>
              <a:ea typeface="新細明體" charset="-120"/>
            </a:endParaRPr>
          </a:p>
        </p:txBody>
      </p:sp>
      <p:sp>
        <p:nvSpPr>
          <p:cNvPr id="31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</a:rPr>
              <a:t>桃源仙谷的問仙樓</a:t>
            </a:r>
          </a:p>
          <a:p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sz="1800" dirty="0">
              <a:ea typeface="新細明體" charset="-120"/>
            </a:endParaRPr>
          </a:p>
        </p:txBody>
      </p:sp>
      <p:sp>
        <p:nvSpPr>
          <p:cNvPr id="2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Company Logo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80"/>
            <a:ext cx="3364704" cy="25202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826306"/>
            <a:ext cx="936104" cy="12241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299542"/>
            <a:ext cx="3335098" cy="22193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50" y="866905"/>
            <a:ext cx="2883444" cy="191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520940" cy="54864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hlinkClick r:id="rId2"/>
              </a:rPr>
              <a:t>東眼山國家森林遊樂區</a:t>
            </a:r>
            <a:r>
              <a:rPr lang="zh-TW" altLang="en-US" dirty="0"/>
              <a:t>位於桃園市復興區霞雲村，東眼山的名稱來由，源於遠望酷似一隻朝東瞭望的大眼睛，故得名東眼山。東眼山為復興區最高之山峰，海拔</a:t>
            </a:r>
            <a:r>
              <a:rPr lang="en-US" altLang="zh-TW" dirty="0"/>
              <a:t>1,212</a:t>
            </a:r>
            <a:r>
              <a:rPr lang="zh-TW" altLang="en-US" dirty="0"/>
              <a:t>公尺，循東眼山自導式步道登山約</a:t>
            </a:r>
            <a:r>
              <a:rPr lang="en-US" altLang="zh-TW" dirty="0"/>
              <a:t>1</a:t>
            </a:r>
            <a:r>
              <a:rPr lang="zh-TW" altLang="en-US" dirty="0"/>
              <a:t>小時可達山頂，遼闊的視野，可眺望四周群山美景。東眼山森林遊樂區由於位於海拔較高處，人煙較為稀少，因此也保存了大量的原始生態，讓民眾來到東眼山森林遊樂區旅遊時，更能體會到森林的奧秘，也使桃園市復興區多了一個假日休閒的好去處。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283968" y="5805264"/>
            <a:ext cx="4724400" cy="274320"/>
          </a:xfrm>
        </p:spPr>
        <p:txBody>
          <a:bodyPr/>
          <a:lstStyle/>
          <a:p>
            <a:r>
              <a:rPr lang="zh-TW" altLang="en-US" sz="5400" b="1" dirty="0">
                <a:solidFill>
                  <a:schemeClr val="accent2">
                    <a:lumMod val="50000"/>
                  </a:schemeClr>
                </a:solidFill>
              </a:rPr>
              <a:t>東眼山國家森林遊樂區簡介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348880"/>
            <a:ext cx="7520940" cy="548640"/>
          </a:xfrm>
        </p:spPr>
        <p:txBody>
          <a:bodyPr/>
          <a:lstStyle/>
          <a:p>
            <a:r>
              <a:rPr lang="zh-TW" altLang="en-US" sz="2000" dirty="0"/>
              <a:t>東眼山森林遊樂區四大登山步道：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b="1" dirty="0"/>
              <a:t>一、自導式森林浴步道：</a:t>
            </a:r>
            <a:r>
              <a:rPr lang="zh-TW" altLang="en-US" sz="2000" dirty="0"/>
              <a:t>自導式森林浴步道自東眼山遊客中心啟程，約</a:t>
            </a:r>
            <a:r>
              <a:rPr lang="en-US" altLang="zh-TW" sz="2000" dirty="0"/>
              <a:t>4</a:t>
            </a:r>
            <a:r>
              <a:rPr lang="zh-TW" altLang="en-US" sz="2000" dirty="0"/>
              <a:t>公里長，一般腳程約</a:t>
            </a:r>
            <a:r>
              <a:rPr lang="en-US" altLang="zh-TW" sz="2000" dirty="0"/>
              <a:t>150</a:t>
            </a:r>
            <a:r>
              <a:rPr lang="zh-TW" altLang="en-US" sz="2000" dirty="0"/>
              <a:t>分鐘，沿途立有</a:t>
            </a:r>
            <a:r>
              <a:rPr lang="en-US" altLang="zh-TW" sz="2000" dirty="0"/>
              <a:t>20</a:t>
            </a:r>
            <a:r>
              <a:rPr lang="zh-TW" altLang="en-US" sz="2000" dirty="0"/>
              <a:t>個解說牌，讓遊客在東眼山健行的時候，也能增加知識。此外，沿此步道可爬到東眼山最高點，山頂設有瞭望台，天氣晴朗時，還可以看到台北，歡迎民眾慢慢體驗森林之美。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b="1" dirty="0"/>
              <a:t>二、景觀步道：</a:t>
            </a:r>
            <a:r>
              <a:rPr lang="zh-TW" altLang="en-US" sz="2000" dirty="0"/>
              <a:t>輕鬆沒有坡度的景觀步道，讓民眾以散步的心情觀賞沿途景色，而且路程不長，只要花個</a:t>
            </a:r>
            <a:r>
              <a:rPr lang="en-US" altLang="zh-TW" sz="2000" dirty="0"/>
              <a:t>5</a:t>
            </a:r>
            <a:r>
              <a:rPr lang="zh-TW" altLang="en-US" sz="2000" dirty="0"/>
              <a:t>到</a:t>
            </a:r>
            <a:r>
              <a:rPr lang="en-US" altLang="zh-TW" sz="2000" dirty="0"/>
              <a:t>10</a:t>
            </a:r>
            <a:r>
              <a:rPr lang="zh-TW" altLang="en-US" sz="2000" dirty="0"/>
              <a:t>分鐘就能走完。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b="1" dirty="0"/>
              <a:t>三、森林知性步道：</a:t>
            </a:r>
            <a:r>
              <a:rPr lang="zh-TW" altLang="en-US" sz="2000" dirty="0"/>
              <a:t>森林知性步道為東眼山森林遊樂區中最附有特色的步道之一，這條步道保存過去伐木的設備、台車與鐵軌，讓人彷彿聽到以前叮叮的伐木聲，重溫淳樸生活。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zh-TW" altLang="en-US" sz="2000" b="1" dirty="0"/>
              <a:t>四、東滿健行步道：</a:t>
            </a:r>
            <a:r>
              <a:rPr lang="en-US" altLang="zh-TW" sz="2000" dirty="0"/>
              <a:t>『</a:t>
            </a:r>
            <a:r>
              <a:rPr lang="zh-TW" altLang="en-US" sz="2000" dirty="0"/>
              <a:t>東滿</a:t>
            </a:r>
            <a:r>
              <a:rPr lang="en-US" altLang="zh-TW" sz="2000" dirty="0"/>
              <a:t>』</a:t>
            </a:r>
            <a:r>
              <a:rPr lang="zh-TW" altLang="en-US" sz="2000" dirty="0"/>
              <a:t>的意思就是從東眼山國家森林遊樂區到</a:t>
            </a:r>
            <a:r>
              <a:rPr lang="zh-TW" altLang="en-US" sz="2000" b="1" dirty="0">
                <a:hlinkClick r:id="rId2"/>
              </a:rPr>
              <a:t>滿月圓森林遊樂區</a:t>
            </a:r>
            <a:r>
              <a:rPr lang="zh-TW" altLang="en-US" sz="2000" dirty="0"/>
              <a:t>，此條步道屬登山健腳路線，全長大約</a:t>
            </a:r>
            <a:r>
              <a:rPr lang="en-US" altLang="zh-TW" sz="2000" dirty="0"/>
              <a:t>7</a:t>
            </a:r>
            <a:r>
              <a:rPr lang="zh-TW" altLang="en-US" sz="2000" dirty="0" smtClean="0"/>
              <a:t>公里。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4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283968" y="6093296"/>
            <a:ext cx="4724400" cy="274320"/>
          </a:xfrm>
        </p:spPr>
        <p:txBody>
          <a:bodyPr/>
          <a:lstStyle/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</a:rPr>
              <a:t>東眼山國家森林遊樂區登山步道</a:t>
            </a:r>
          </a:p>
          <a:p>
            <a:endParaRPr lang="en-US" altLang="zh-TW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"/>
            <a:ext cx="9144000" cy="68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>
              <a:ea typeface="新細明體" charset="-120"/>
            </a:endParaRPr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Company Logo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221088"/>
            <a:ext cx="2752045" cy="20640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62" y="1056923"/>
            <a:ext cx="2802120" cy="21015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156125"/>
            <a:ext cx="3123828" cy="2105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53801"/>
            <a:ext cx="9142437" cy="680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WordArt 2"/>
          <p:cNvSpPr>
            <a:spLocks noChangeArrowheads="1" noChangeShapeType="1" noTextEdit="1"/>
          </p:cNvSpPr>
          <p:nvPr/>
        </p:nvSpPr>
        <p:spPr bwMode="gray">
          <a:xfrm>
            <a:off x="457200" y="1143000"/>
            <a:ext cx="44196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18703" y="2780928"/>
            <a:ext cx="6511131" cy="329259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92D050"/>
                </a:solidFill>
              </a:rPr>
              <a:t>感謝</a:t>
            </a:r>
            <a:r>
              <a:rPr lang="zh-TW" altLang="en-US" sz="5400" dirty="0" smtClean="0">
                <a:solidFill>
                  <a:srgbClr val="92D050"/>
                </a:solidFill>
              </a:rPr>
              <a:t>你用心的觀看</a:t>
            </a:r>
            <a:endParaRPr lang="zh-TW" altLang="en-US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182"/>
            <a:ext cx="9136757" cy="68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924800" cy="13716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ea typeface="新細明體" charset="-120"/>
              </a:rPr>
              <a:t>             </a:t>
            </a:r>
            <a:r>
              <a:rPr lang="en-US" altLang="zh-TW" sz="8000" dirty="0" smtClean="0">
                <a:ea typeface="新細明體" charset="-120"/>
              </a:rPr>
              <a:t/>
            </a:r>
            <a:br>
              <a:rPr lang="en-US" altLang="zh-TW" sz="8000" dirty="0" smtClean="0">
                <a:ea typeface="新細明體" charset="-120"/>
              </a:rPr>
            </a:br>
            <a:r>
              <a:rPr lang="en-US" altLang="zh-TW" sz="8000" dirty="0">
                <a:ea typeface="新細明體" charset="-120"/>
              </a:rPr>
              <a:t/>
            </a:r>
            <a:br>
              <a:rPr lang="en-US" altLang="zh-TW" sz="8000" dirty="0">
                <a:ea typeface="新細明體" charset="-120"/>
              </a:rPr>
            </a:br>
            <a:r>
              <a:rPr lang="zh-TW" altLang="en-US" sz="8000" smtClean="0">
                <a:ea typeface="新細明體" charset="-120"/>
              </a:rPr>
              <a:t>            目錄</a:t>
            </a:r>
            <a:r>
              <a:rPr lang="en-US" altLang="zh-TW" sz="8000" dirty="0" smtClean="0">
                <a:ea typeface="新細明體" charset="-120"/>
              </a:rPr>
              <a:t>:</a:t>
            </a:r>
            <a:r>
              <a:rPr lang="zh-TW" altLang="en-US" sz="8000" dirty="0" smtClean="0">
                <a:ea typeface="新細明體" charset="-120"/>
              </a:rPr>
              <a:t>                                     </a:t>
            </a:r>
            <a:endParaRPr lang="en-US" altLang="zh-TW" sz="8000" dirty="0">
              <a:ea typeface="新細明體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7924800" cy="3384376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1</a:t>
            </a:r>
            <a:r>
              <a:rPr lang="en-US" altLang="zh-TW" sz="3500" dirty="0" smtClean="0"/>
              <a:t>.</a:t>
            </a:r>
            <a:r>
              <a:rPr lang="zh-TW" altLang="en-US" sz="3600" dirty="0"/>
              <a:t>大溪老街</a:t>
            </a:r>
            <a:endParaRPr lang="en-US" altLang="zh-TW" sz="3500" dirty="0" smtClean="0"/>
          </a:p>
          <a:p>
            <a:r>
              <a:rPr lang="en-US" altLang="zh-TW" sz="3500" dirty="0" smtClean="0"/>
              <a:t>2</a:t>
            </a:r>
            <a:r>
              <a:rPr lang="en-US" altLang="zh-TW" sz="3500" dirty="0" smtClean="0"/>
              <a:t>.</a:t>
            </a:r>
            <a:r>
              <a:rPr lang="zh-TW" altLang="en-US" sz="3600" dirty="0"/>
              <a:t>竹圍漁港</a:t>
            </a:r>
            <a:endParaRPr lang="en-US" altLang="zh-TW" sz="3600" dirty="0" smtClean="0"/>
          </a:p>
          <a:p>
            <a:r>
              <a:rPr lang="en-US" altLang="zh-TW" sz="3500" dirty="0" smtClean="0"/>
              <a:t>3</a:t>
            </a:r>
            <a:r>
              <a:rPr lang="en-US" altLang="zh-TW" sz="3500" dirty="0" smtClean="0"/>
              <a:t>.</a:t>
            </a:r>
            <a:r>
              <a:rPr lang="zh-TW" altLang="en-US" sz="3600" b="1" dirty="0"/>
              <a:t>桃源仙</a:t>
            </a:r>
            <a:r>
              <a:rPr lang="zh-TW" altLang="en-US" sz="3600" b="1" dirty="0" smtClean="0"/>
              <a:t>谷</a:t>
            </a:r>
            <a:endParaRPr lang="en-US" altLang="zh-TW" sz="3500" dirty="0" smtClean="0"/>
          </a:p>
          <a:p>
            <a:r>
              <a:rPr lang="en-US" altLang="zh-TW" sz="3500" dirty="0" smtClean="0"/>
              <a:t>4</a:t>
            </a:r>
            <a:r>
              <a:rPr lang="en-US" altLang="zh-TW" sz="3500" dirty="0" smtClean="0"/>
              <a:t>.</a:t>
            </a:r>
            <a:r>
              <a:rPr lang="zh-TW" altLang="en-US" sz="3600" b="1" dirty="0"/>
              <a:t>東眼山國家森林遊樂區簡介</a:t>
            </a:r>
          </a:p>
          <a:p>
            <a:endParaRPr lang="en-US" altLang="zh-TW" sz="3500" dirty="0" smtClean="0"/>
          </a:p>
          <a:p>
            <a:endParaRPr lang="en-US" altLang="zh-TW" dirty="0" smtClean="0"/>
          </a:p>
        </p:txBody>
      </p:sp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530" y="2564904"/>
            <a:ext cx="7520940" cy="548640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大溪因位處北橫公路起點及鄰近</a:t>
            </a:r>
            <a:r>
              <a:rPr lang="zh-TW" altLang="en-US" b="1" dirty="0">
                <a:hlinkClick r:id="rId2"/>
              </a:rPr>
              <a:t>石門水庫</a:t>
            </a:r>
            <a:r>
              <a:rPr lang="zh-TW" altLang="en-US" dirty="0"/>
              <a:t>，成為交通轉運站，近來觀光業的發達，</a:t>
            </a:r>
            <a:r>
              <a:rPr lang="zh-TW" altLang="en-US" b="1" dirty="0">
                <a:hlinkClick r:id="rId3"/>
              </a:rPr>
              <a:t>大溪老街</a:t>
            </a:r>
            <a:r>
              <a:rPr lang="zh-TW" altLang="en-US" dirty="0"/>
              <a:t>的重整，使得舊日歷史的美貌嫣然再現。大溪老街主要範圍涵蓋和平路、中山路、中央路三條歷史街屋，是由店面形成的商街，建築型式和臺灣早期的傳統商家店街並無二致，都是面寬窄、縱深長的深長形連棟店面住宅的街屋型式；大溪老街至日據時代的</a:t>
            </a:r>
            <a:r>
              <a:rPr lang="en-US" altLang="zh-TW" dirty="0"/>
              <a:t>1919</a:t>
            </a:r>
            <a:r>
              <a:rPr lang="zh-TW" altLang="en-US" dirty="0"/>
              <a:t>年左右，因日本總督府執行等同現代都市計劃，將和平路、中山路等街道依規劃好的建築線拆除部份建築，那時大溪老街平常住家主要以紅磚牌樓立面搭配紅磚屋，商家則以石材精雕歐洲風格的拱門樑柱和繁複華麗的浮雕圖案，呈現出以巴洛克風情為主的立面</a:t>
            </a:r>
            <a:r>
              <a:rPr lang="zh-TW" altLang="en-US" dirty="0" smtClean="0"/>
              <a:t>牌樓。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995936" y="6093296"/>
            <a:ext cx="4724400" cy="27432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</a:rPr>
              <a:t>大溪老街</a:t>
            </a:r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</a:rPr>
              <a:t>介紹</a:t>
            </a:r>
            <a:endParaRPr lang="en-US" altLang="zh-TW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997512" cy="405991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hlinkClick r:id="rId2"/>
              </a:rPr>
              <a:t>大溪老街</a:t>
            </a:r>
            <a:r>
              <a:rPr lang="zh-TW" altLang="en-US" sz="2400" b="0" dirty="0"/>
              <a:t>的中山老街廣場，現場有解說員解說老街歷史背景，廣場內還有專人教導如何打陀螺，而大溪老街上的童玩店，販賣的童玩更是一應俱全，十分懷舊； 此外，大溪風景秀麗，先總統蔣公靈寢奉厝之地的</a:t>
            </a:r>
            <a:r>
              <a:rPr lang="zh-TW" altLang="en-US" sz="2400" dirty="0">
                <a:hlinkClick r:id="rId3"/>
              </a:rPr>
              <a:t>慈湖</a:t>
            </a:r>
            <a:r>
              <a:rPr lang="zh-TW" altLang="en-US" sz="2400" b="0" dirty="0"/>
              <a:t>、中正公園內大溪賓館改建的</a:t>
            </a:r>
            <a:r>
              <a:rPr lang="en-US" altLang="zh-TW" sz="2400" b="0" dirty="0"/>
              <a:t>『</a:t>
            </a:r>
            <a:r>
              <a:rPr lang="zh-TW" altLang="en-US" sz="2400" dirty="0">
                <a:hlinkClick r:id="rId4"/>
              </a:rPr>
              <a:t>蔣公紀念堂</a:t>
            </a:r>
            <a:r>
              <a:rPr lang="en-US" altLang="zh-TW" sz="2400" b="0" dirty="0"/>
              <a:t>』</a:t>
            </a:r>
            <a:r>
              <a:rPr lang="zh-TW" altLang="en-US" sz="2400" b="0" dirty="0"/>
              <a:t>，如此豐富的旅遊景點，也帶動動了大溪旅遊的風潮，大溪飯店、大溪旅館、大溪民宿、大溪汽車旅館業者們的服務也越來越優質，為了就是讓大溪旅遊、大溪觀光能吸引更多的遊客來大溪旅遊，還有許多旅館飯店與民宿業者使用飯店線上即時訂房系統，透過安全的線上交易，即可預先指定大溪飯店、大溪旅館甚至是大溪汽車旅館訂房，讓您輕鬆尋訪舊時古早的樂趣。</a:t>
            </a:r>
            <a:endParaRPr lang="zh-TW" altLang="en-US" sz="2400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</a:rPr>
              <a:t>大溪老街旅遊</a:t>
            </a:r>
            <a:endParaRPr lang="en-US" altLang="zh-TW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000" dirty="0"/>
              <a:t/>
            </a:r>
            <a:br>
              <a:rPr lang="zh-TW" altLang="en-US" sz="2000" dirty="0"/>
            </a:br>
            <a:endParaRPr lang="en-US" altLang="zh-TW" sz="2000" dirty="0" err="1" smtClean="0">
              <a:solidFill>
                <a:srgbClr val="00B0F0"/>
              </a:solidFill>
              <a:ea typeface="新細明體" charset="-120"/>
            </a:endParaRPr>
          </a:p>
        </p:txBody>
      </p:sp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715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 </a:t>
            </a:r>
          </a:p>
        </p:txBody>
      </p:sp>
      <p:sp>
        <p:nvSpPr>
          <p:cNvPr id="19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Company Logo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914400"/>
            <a:ext cx="2466975" cy="18478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4542047"/>
            <a:ext cx="2619375" cy="17430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017" y="4506225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"/>
            <a:ext cx="9144000" cy="68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1530" y="2996952"/>
            <a:ext cx="7520940" cy="548640"/>
          </a:xfrm>
        </p:spPr>
        <p:txBody>
          <a:bodyPr/>
          <a:lstStyle/>
          <a:p>
            <a:r>
              <a:rPr lang="zh-TW" altLang="en-US" dirty="0"/>
              <a:t>竹圍漁港內的直銷中心不僅是北台灣三大漁貨供銷中心之一，如今更是深具休閒功能的觀光漁港</a:t>
            </a:r>
            <a:r>
              <a:rPr lang="zh-TW" altLang="en-US" dirty="0" smtClean="0"/>
              <a:t>。</a:t>
            </a:r>
            <a:r>
              <a:rPr lang="zh-TW" altLang="en-US" dirty="0"/>
              <a:t>到了竹圍漁港，一定要海鮮美食！由海港直送的海鮮餐廳多半集中在堤防南岸的海產街。另外一旁還有漁會設立的魚產品直銷中心，除了有新鮮漁獲販售，也有好口碑的熟食區，每家攤位的菜色與烹調水準相當高，而且價格實在，是喜愛品嚐海鮮的內行遊客經常報到之地</a:t>
            </a:r>
            <a:r>
              <a:rPr lang="zh-TW" altLang="en-US" dirty="0" smtClean="0"/>
              <a:t>。</a:t>
            </a:r>
            <a:r>
              <a:rPr lang="zh-TW" altLang="en-US" dirty="0"/>
              <a:t>竹圍漁港的北邊入口，則建有一座彩虹橋。彩虹橋採用紐爾遜鋼拱橋建造，是竹圍漁港的一大地標，入夜後更添浪漫氣息。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</a:rPr>
              <a:t>竹圍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</a:rPr>
              <a:t>漁港介紹</a:t>
            </a:r>
            <a:endParaRPr lang="en-US" altLang="zh-TW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90"/>
            <a:ext cx="9144000" cy="68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7266"/>
            <a:ext cx="7520940" cy="548640"/>
          </a:xfrm>
        </p:spPr>
        <p:txBody>
          <a:bodyPr/>
          <a:lstStyle/>
          <a:p>
            <a:r>
              <a:rPr lang="zh-TW" altLang="en-US" dirty="0"/>
              <a:t>因竹圍當地聯外交通不完整，每逢假日交通便異常壅塞，為有效解決竹圍漁港港區的交通問題，新建一座進入竹圍漁港彩虹橋，成為當地漁港觀光勝地新地標；彩虹橋位於南崁溪出海口，聯繫大園竹圍與蘆竹海湖兩地，由台</a:t>
            </a:r>
            <a:r>
              <a:rPr lang="en-US" altLang="zh-TW" dirty="0"/>
              <a:t>15</a:t>
            </a:r>
            <a:r>
              <a:rPr lang="zh-TW" altLang="en-US" dirty="0"/>
              <a:t>線濱海公路經海湖跨過彩虹橋連接竹圍漁港與桃</a:t>
            </a:r>
            <a:r>
              <a:rPr lang="en-US" altLang="zh-TW" dirty="0"/>
              <a:t>23</a:t>
            </a:r>
            <a:r>
              <a:rPr lang="zh-TW" altLang="en-US" dirty="0"/>
              <a:t>線再回台</a:t>
            </a:r>
            <a:r>
              <a:rPr lang="en-US" altLang="zh-TW" dirty="0"/>
              <a:t>15</a:t>
            </a:r>
            <a:r>
              <a:rPr lang="zh-TW" altLang="en-US" dirty="0"/>
              <a:t>線；彩虹橋於民國</a:t>
            </a:r>
            <a:r>
              <a:rPr lang="en-US" altLang="zh-TW" dirty="0"/>
              <a:t>92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日正式通車，橋身設計採取紐爾遜鋼拱橋，為三向度變化之拱橋造型；主橋</a:t>
            </a:r>
            <a:r>
              <a:rPr lang="en-US" altLang="zh-TW" dirty="0"/>
              <a:t>180</a:t>
            </a:r>
            <a:r>
              <a:rPr lang="zh-TW" altLang="en-US" dirty="0"/>
              <a:t>公尺，橋引道</a:t>
            </a:r>
            <a:r>
              <a:rPr lang="en-US" altLang="zh-TW" dirty="0"/>
              <a:t>420</a:t>
            </a:r>
            <a:r>
              <a:rPr lang="zh-TW" altLang="en-US" dirty="0"/>
              <a:t>公尺，連絡道</a:t>
            </a:r>
            <a:r>
              <a:rPr lang="en-US" altLang="zh-TW" dirty="0"/>
              <a:t>1190</a:t>
            </a:r>
            <a:r>
              <a:rPr lang="zh-TW" altLang="en-US" dirty="0"/>
              <a:t>公尺；彩虹橋主橋尺寸為單跨跨度</a:t>
            </a:r>
            <a:r>
              <a:rPr lang="en-US" altLang="zh-TW" dirty="0"/>
              <a:t>180</a:t>
            </a:r>
            <a:r>
              <a:rPr lang="zh-TW" altLang="en-US" dirty="0"/>
              <a:t>公尺，橋高</a:t>
            </a:r>
            <a:r>
              <a:rPr lang="en-US" altLang="zh-TW" dirty="0"/>
              <a:t>31</a:t>
            </a:r>
            <a:r>
              <a:rPr lang="zh-TW" altLang="en-US" dirty="0"/>
              <a:t>公尺，人行道兩旁並有</a:t>
            </a:r>
            <a:r>
              <a:rPr lang="en-US" altLang="zh-TW" dirty="0"/>
              <a:t>8</a:t>
            </a:r>
            <a:r>
              <a:rPr lang="zh-TW" altLang="en-US" dirty="0"/>
              <a:t>個半圓形景觀平台，提供民眾一個賞景的好地方。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</a:rPr>
              <a:t>竹圍漁港－彩虹橋</a:t>
            </a:r>
          </a:p>
          <a:p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sz="2000" dirty="0">
              <a:ea typeface="新細明體" charset="-120"/>
            </a:endParaRPr>
          </a:p>
        </p:txBody>
      </p:sp>
      <p:sp>
        <p:nvSpPr>
          <p:cNvPr id="3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Company Logo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1254125" y="3344862"/>
            <a:ext cx="184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zh-TW" sz="1400" baseline="0" dirty="0">
              <a:latin typeface="Verdana" pitchFamily="34" charset="0"/>
              <a:ea typeface="新細明體" charset="-12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gray">
          <a:xfrm>
            <a:off x="1282699" y="2558256"/>
            <a:ext cx="809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altLang="zh-TW" sz="1400" baseline="0" dirty="0">
              <a:latin typeface="Verdana" pitchFamily="34" charset="0"/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98056"/>
            <a:ext cx="3645348" cy="25351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978307"/>
            <a:ext cx="3475305" cy="24677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88640"/>
            <a:ext cx="2390775" cy="191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6"/>
            <a:ext cx="9164910" cy="68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3154680"/>
            <a:ext cx="7520940" cy="548640"/>
          </a:xfrm>
        </p:spPr>
        <p:txBody>
          <a:bodyPr/>
          <a:lstStyle/>
          <a:p>
            <a:r>
              <a:rPr lang="en-US" altLang="zh-TW" sz="3200" dirty="0"/>
              <a:t>1</a:t>
            </a:r>
            <a:r>
              <a:rPr lang="zh-TW" altLang="en-US" sz="3200" dirty="0"/>
              <a:t>月</a:t>
            </a:r>
            <a:r>
              <a:rPr lang="en-US" altLang="zh-TW" sz="3200" dirty="0"/>
              <a:t>~ 2</a:t>
            </a:r>
            <a:r>
              <a:rPr lang="zh-TW" altLang="en-US" sz="3200" dirty="0"/>
              <a:t>月：鬱金香、櫻花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3</a:t>
            </a:r>
            <a:r>
              <a:rPr lang="zh-TW" altLang="en-US" sz="3200" dirty="0"/>
              <a:t>月</a:t>
            </a:r>
            <a:r>
              <a:rPr lang="en-US" altLang="zh-TW" sz="3200" dirty="0"/>
              <a:t>~ 6</a:t>
            </a:r>
            <a:r>
              <a:rPr lang="zh-TW" altLang="en-US" sz="3200" dirty="0"/>
              <a:t>月：薰衣草、鼠尾草、孤挺花、海芋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3</a:t>
            </a:r>
            <a:r>
              <a:rPr lang="zh-TW" altLang="en-US" sz="3200" dirty="0"/>
              <a:t>月</a:t>
            </a:r>
            <a:r>
              <a:rPr lang="en-US" altLang="zh-TW" sz="3200" dirty="0"/>
              <a:t>~11</a:t>
            </a:r>
            <a:r>
              <a:rPr lang="zh-TW" altLang="en-US" sz="3200" dirty="0"/>
              <a:t>月：彩蝶翩翩舞春風、蜻蜓點點共雙飛、蟬噪蛙鼓交響樂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4</a:t>
            </a:r>
            <a:r>
              <a:rPr lang="zh-TW" altLang="en-US" sz="3200" dirty="0"/>
              <a:t>月</a:t>
            </a:r>
            <a:r>
              <a:rPr lang="en-US" altLang="zh-TW" sz="3200" dirty="0"/>
              <a:t>~ 5</a:t>
            </a:r>
            <a:r>
              <a:rPr lang="zh-TW" altLang="en-US" sz="3200" dirty="0"/>
              <a:t>月：看火金姑星光漫舞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5</a:t>
            </a:r>
            <a:r>
              <a:rPr lang="zh-TW" altLang="en-US" sz="3200" dirty="0"/>
              <a:t>月</a:t>
            </a:r>
            <a:r>
              <a:rPr lang="en-US" altLang="zh-TW" sz="3200" dirty="0"/>
              <a:t>~ 6</a:t>
            </a:r>
            <a:r>
              <a:rPr lang="zh-TW" altLang="en-US" sz="3200" dirty="0"/>
              <a:t>月：油桐花季、百合、寶蓮、愛情花、彩葉芋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7</a:t>
            </a:r>
            <a:r>
              <a:rPr lang="zh-TW" altLang="en-US" sz="3200" dirty="0"/>
              <a:t>月</a:t>
            </a:r>
            <a:r>
              <a:rPr lang="en-US" altLang="zh-TW" sz="3200" dirty="0"/>
              <a:t>~ 8</a:t>
            </a:r>
            <a:r>
              <a:rPr lang="zh-TW" altLang="en-US" sz="3200" dirty="0"/>
              <a:t>月：火山情人大理花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9</a:t>
            </a:r>
            <a:r>
              <a:rPr lang="zh-TW" altLang="en-US" sz="3200" dirty="0"/>
              <a:t>月</a:t>
            </a:r>
            <a:r>
              <a:rPr lang="en-US" altLang="zh-TW" sz="3200" dirty="0"/>
              <a:t>~10</a:t>
            </a:r>
            <a:r>
              <a:rPr lang="zh-TW" altLang="en-US" sz="3200" dirty="0"/>
              <a:t>月：野薑花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10</a:t>
            </a:r>
            <a:r>
              <a:rPr lang="zh-TW" altLang="en-US" sz="3200" dirty="0"/>
              <a:t>月</a:t>
            </a:r>
            <a:r>
              <a:rPr lang="en-US" altLang="zh-TW" sz="3200" dirty="0"/>
              <a:t>~12</a:t>
            </a:r>
            <a:r>
              <a:rPr lang="zh-TW" altLang="en-US" sz="3200" dirty="0"/>
              <a:t>月：楓、百合、劍蘭、菊花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12</a:t>
            </a:r>
            <a:r>
              <a:rPr lang="zh-TW" altLang="en-US" sz="3200" dirty="0"/>
              <a:t>月</a:t>
            </a:r>
            <a:r>
              <a:rPr lang="en-US" altLang="zh-TW" sz="3200" dirty="0"/>
              <a:t>~ 1</a:t>
            </a:r>
            <a:r>
              <a:rPr lang="zh-TW" altLang="en-US" sz="3200" dirty="0"/>
              <a:t>月：梅花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endParaRPr lang="en-US" altLang="zh-TW" sz="2000" dirty="0">
              <a:ea typeface="新細明體" charset="-120"/>
            </a:endParaRPr>
          </a:p>
        </p:txBody>
      </p:sp>
      <p:sp>
        <p:nvSpPr>
          <p:cNvPr id="42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39952" y="6237312"/>
            <a:ext cx="4724400" cy="754178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桃源仙谷的花季介紹</a:t>
            </a:r>
          </a:p>
          <a:p>
            <a:endParaRPr lang="en-US" altLang="zh-TW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169</TotalTime>
  <Words>845</Words>
  <Application>Microsoft Office PowerPoint</Application>
  <PresentationFormat>如螢幕大小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Arial</vt:lpstr>
      <vt:lpstr>Franklin Gothic Book</vt:lpstr>
      <vt:lpstr>Franklin Gothic Medium</vt:lpstr>
      <vt:lpstr>Tunga</vt:lpstr>
      <vt:lpstr>Verdana</vt:lpstr>
      <vt:lpstr>Wingdings</vt:lpstr>
      <vt:lpstr>角度</vt:lpstr>
      <vt:lpstr>       來桃園七桃</vt:lpstr>
      <vt:lpstr>                           目錄:                                     </vt:lpstr>
      <vt:lpstr> 大溪因位處北橫公路起點及鄰近石門水庫，成為交通轉運站，近來觀光業的發達，大溪老街的重整，使得舊日歷史的美貌嫣然再現。大溪老街主要範圍涵蓋和平路、中山路、中央路三條歷史街屋，是由店面形成的商街，建築型式和臺灣早期的傳統商家店街並無二致，都是面寬窄、縱深長的深長形連棟店面住宅的街屋型式；大溪老街至日據時代的1919年左右，因日本總督府執行等同現代都市計劃，將和平路、中山路等街道依規劃好的建築線拆除部份建築，那時大溪老街平常住家主要以紅磚牌樓立面搭配紅磚屋，商家則以石材精雕歐洲風格的拱門樑柱和繁複華麗的浮雕圖案，呈現出以巴洛克風情為主的立面牌樓。</vt:lpstr>
      <vt:lpstr> </vt:lpstr>
      <vt:lpstr> </vt:lpstr>
      <vt:lpstr>竹圍漁港內的直銷中心不僅是北台灣三大漁貨供銷中心之一，如今更是深具休閒功能的觀光漁港。到了竹圍漁港，一定要海鮮美食！由海港直送的海鮮餐廳多半集中在堤防南岸的海產街。另外一旁還有漁會設立的魚產品直銷中心，除了有新鮮漁獲販售，也有好口碑的熟食區，每家攤位的菜色與烹調水準相當高，而且價格實在，是喜愛品嚐海鮮的內行遊客經常報到之地。竹圍漁港的北邊入口，則建有一座彩虹橋。彩虹橋採用紐爾遜鋼拱橋建造，是竹圍漁港的一大地標，入夜後更添浪漫氣息。</vt:lpstr>
      <vt:lpstr>因竹圍當地聯外交通不完整，每逢假日交通便異常壅塞，為有效解決竹圍漁港港區的交通問題，新建一座進入竹圍漁港彩虹橋，成為當地漁港觀光勝地新地標；彩虹橋位於南崁溪出海口，聯繫大園竹圍與蘆竹海湖兩地，由台15線濱海公路經海湖跨過彩虹橋連接竹圍漁港與桃23線再回台15線；彩虹橋於民國92年10月26日正式通車，橋身設計採取紐爾遜鋼拱橋，為三向度變化之拱橋造型；主橋180公尺，橋引道420公尺，連絡道1190公尺；彩虹橋主橋尺寸為單跨跨度180公尺，橋高31公尺，人行道兩旁並有8個半圓形景觀平台，提供民眾一個賞景的好地方。</vt:lpstr>
      <vt:lpstr>PowerPoint 簡報</vt:lpstr>
      <vt:lpstr>1月~ 2月：鬱金香、櫻花 3月~ 6月：薰衣草、鼠尾草、孤挺花、海芋 3月~11月：彩蝶翩翩舞春風、蜻蜓點點共雙飛、蟬噪蛙鼓交響樂 4月~ 5月：看火金姑星光漫舞 5月~ 6月：油桐花季、百合、寶蓮、愛情花、彩葉芋 7月~ 8月：火山情人大理花 9月~10月：野薑花 10月~12月：楓、百合、劍蘭、菊花 12月~ 1月：梅花 </vt:lpstr>
      <vt:lpstr>桃源仙谷中的問仙樓為園中餐廳，樓高兩層，提供香草餐點，可以在這兒休息用餐，也可以在桃源仙谷中找一個幽靜的位子坐下，喝杯特製桑椹、蘆薈、桂圓、杏仁等天然養生的飲品；迷迭香、薄荷、百里香等調配而成的花茶清新口感，還有園方提供的香草五行茶，都是桃源仙谷中才有的絕妙滋味；另外，桃源仙谷中有全台數量最多的五葉松林，五葉松汁的營養價值很高，對於身體保健助益良多，有興趣的話不妨利用周休假親自前往體驗。</vt:lpstr>
      <vt:lpstr>PowerPoint 簡報</vt:lpstr>
      <vt:lpstr>東眼山國家森林遊樂區位於桃園市復興區霞雲村，東眼山的名稱來由，源於遠望酷似一隻朝東瞭望的大眼睛，故得名東眼山。東眼山為復興區最高之山峰，海拔1,212公尺，循東眼山自導式步道登山約1小時可達山頂，遼闊的視野，可眺望四周群山美景。東眼山森林遊樂區由於位於海拔較高處，人煙較為稀少，因此也保存了大量的原始生態，讓民眾來到東眼山森林遊樂區旅遊時，更能體會到森林的奧秘，也使桃園市復興區多了一個假日休閒的好去處。</vt:lpstr>
      <vt:lpstr>東眼山森林遊樂區四大登山步道： 一、自導式森林浴步道：自導式森林浴步道自東眼山遊客中心啟程，約4公里長，一般腳程約150分鐘，沿途立有20個解說牌，讓遊客在東眼山健行的時候，也能增加知識。此外，沿此步道可爬到東眼山最高點，山頂設有瞭望台，天氣晴朗時，還可以看到台北，歡迎民眾慢慢體驗森林之美。 二、景觀步道：輕鬆沒有坡度的景觀步道，讓民眾以散步的心情觀賞沿途景色，而且路程不長，只要花個5到10分鐘就能走完。 三、森林知性步道：森林知性步道為東眼山森林遊樂區中最附有特色的步道之一，這條步道保存過去伐木的設備、台車與鐵軌，讓人彷彿聽到以前叮叮的伐木聲，重溫淳樸生活。 四、東滿健行步道：『東滿』的意思就是從東眼山國家森林遊樂區到滿月圓森林遊樂區，此條步道屬登山健腳路線，全長大約7公里。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27</cp:revision>
  <dcterms:created xsi:type="dcterms:W3CDTF">2015-09-21T04:40:40Z</dcterms:created>
  <dcterms:modified xsi:type="dcterms:W3CDTF">2015-09-30T06:53:26Z</dcterms:modified>
</cp:coreProperties>
</file>