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346" r:id="rId6"/>
    <p:sldId id="337" r:id="rId7"/>
    <p:sldId id="350" r:id="rId8"/>
    <p:sldId id="349" r:id="rId9"/>
    <p:sldId id="348" r:id="rId10"/>
    <p:sldId id="351" r:id="rId11"/>
    <p:sldId id="36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62" r:id="rId20"/>
    <p:sldId id="359" r:id="rId21"/>
    <p:sldId id="360" r:id="rId22"/>
    <p:sldId id="309" r:id="rId23"/>
  </p:sldIdLst>
  <p:sldSz cx="12192000" cy="6858000"/>
  <p:notesSz cx="6797675" cy="9926638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4A7886-E69C-4D0A-8675-3A27E2D379DF}" type="datetime2">
              <a:rPr lang="zh-TW" altLang="en-US" smtClean="0">
                <a:latin typeface="細明體" panose="02020509000000000000" pitchFamily="49" charset="-120"/>
                <a:ea typeface="細明體" panose="02020509000000000000" pitchFamily="49" charset="-120"/>
              </a:rPr>
              <a:t>2024年5月2日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‹#›</a:t>
            </a:fld>
            <a:endParaRPr lang="en-US" altLang="zh-TW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6027572A-0634-4A80-9420-2A9C479FA489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7FB667E1-E601-4AAF-B95C-B25720D70A60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4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22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noFill/>
          <a:ln>
            <a:headEnd/>
            <a:tailEnd/>
          </a:ln>
        </p:spPr>
      </p:sp>
      <p:sp>
        <p:nvSpPr>
          <p:cNvPr id="18435" name="Shape 230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45696" bIns="45696" numCol="1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FFFFFF"/>
              </a:solidFill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436" name="Shape 23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1pPr>
            <a:lvl2pPr marL="741363" indent="-28416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2pPr>
            <a:lvl3pPr marL="1141413" indent="-22701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3pPr>
            <a:lvl4pPr marL="1598613" indent="-22701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4pPr>
            <a:lvl5pPr marL="2055813" indent="-227013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9pPr>
          </a:lstStyle>
          <a:p>
            <a:fld id="{683E49CC-E2D4-4314-B6BD-E78FE98096CB}" type="slidenum">
              <a:rPr lang="en-US" altLang="zh-TW" sz="1200" smtClean="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pPr/>
              <a:t>19</a:t>
            </a:fld>
            <a:endParaRPr lang="zh-TW" altLang="zh-TW" sz="1200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5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​​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​​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​​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​​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​​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​​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​​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​​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​​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61" name="群組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​​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​​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​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​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​​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​​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​​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​​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​​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1" name="群組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​​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​​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​​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​​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​​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7" name="群組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3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​​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​​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​​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​​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9" name="群組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115" name="手繪多邊形​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17" name="群組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46" name="群組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​​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​​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​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​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​​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​​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​​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​​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​​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1" name="群組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6F7EF6-5B78-4C88-BD29-BCC8F9074FCA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8128358-86BF-4BE1-AE44-D087FAA2D3C0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1B9076-0067-4F32-B6D1-9C31E42ECC73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33E40E8-A7AC-40A6-B203-C51F50516F94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622E5CE-50DE-4091-87FA-1AC56BE031B7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8DC7A5-D8FB-4063-B028-D6E3FB48D178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​​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7" name="手繪多邊形​​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9" name="群組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1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2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1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2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7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8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3" name="群組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5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9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0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6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7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5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6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7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8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7" name="群組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0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1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2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3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4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5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6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7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8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9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0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1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2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3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4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5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6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7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8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9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0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1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3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4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6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7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8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9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8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9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0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1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2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4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5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0" name="群組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2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3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4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5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6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7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8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9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0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1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2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3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4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5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6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7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8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9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0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1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2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3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4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5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6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7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8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89" name="群組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手繪多邊形​​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1" name="橢圓​​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2" name="手繪多邊形​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3" name="手繪多邊形​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4" name="手繪多邊形​​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5" name="手繪多邊形​​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6" name="手繪多邊形​​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7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8" name="手繪多邊形​​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9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0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1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2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3" name="手繪多邊形​​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4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5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6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7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8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9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310" name="手繪多邊形​​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311" name="群組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3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4" name="手繪多邊形​​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5" name="手繪多邊形​​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6" name="手繪多邊形​​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7" name="手繪多邊形​​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8" name="手繪多邊形​​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9" name="手繪多邊形​​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0" name="手繪多邊形​​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1" name="手繪多邊形​​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2" name="手繪多邊形​​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3" name="手繪多邊形​​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4" name="手繪多邊形​​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5" name="手繪多邊形​​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6" name="手繪多邊形​​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7" name="手繪多邊形​​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8" name="手繪多邊形​​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9" name="手繪多邊形​​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0" name="手繪多邊形​​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1" name="手繪多邊形​​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2" name="手繪多邊形​​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3" name="手繪多邊形​​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4" name="手繪多邊形​​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5" name="手繪多邊形​​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6" name="手繪多邊形​​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7" name="手繪多邊形​​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8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9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0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1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2" name="手繪多邊形​​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3" name="手繪多邊形​​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4" name="手繪多邊形​​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5" name="手繪多邊形​​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6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7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8" name="群組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群組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6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7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8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9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0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1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2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3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4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5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6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7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8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9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0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1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2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3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4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5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6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7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8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9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0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1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2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3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4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5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6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7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8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9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0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1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2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3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4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5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6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7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8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9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0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1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0" name="群組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7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8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9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0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1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2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3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4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1" name="群組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0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1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2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3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4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5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2" name="群組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4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5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6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7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8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</p:grpSp>
      <p:grpSp>
        <p:nvGrpSpPr>
          <p:cNvPr id="422" name="群組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1" name="群組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3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4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5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6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7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8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9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40" name="群組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67FB326-09BA-4C4B-85DC-25848ABE508E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42AA930-071B-4D31-942E-248AE87D3587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4BFAAA-1205-491F-95F1-844FB0E38A2B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FF3C93-EEA5-4646-BDA0-2DCD844B8D7B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9" name="手繪多邊形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0" name="群組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" name="群組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" name="群組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" name="群組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52" name="群組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61" name="群組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751297" y="6601968"/>
            <a:ext cx="126627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A3D97914-47BC-412D-AA3F-505857C493CE}" type="datetime2">
              <a:rPr lang="zh-TW" altLang="en-US" smtClean="0"/>
              <a:pPr/>
              <a:t>2024年5月2日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CA8D9AD5-F248-4919-864A-CFD76CC027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jh.tyc.edu.tw/" TargetMode="External"/><Relationship Id="rId2" Type="http://schemas.openxmlformats.org/officeDocument/2006/relationships/hyperlink" Target="http://etlady.tw/tyc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ec.edu.tw/SourceUse/ce37/ce37.htm" TargetMode="External"/><Relationship Id="rId2" Type="http://schemas.openxmlformats.org/officeDocument/2006/relationships/hyperlink" Target="https://www.lttc.ntu.edu.tw/wordlist.ht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57867" y="222102"/>
            <a:ext cx="10018488" cy="4561564"/>
          </a:xfrm>
        </p:spPr>
        <p:txBody>
          <a:bodyPr rtlCol="0">
            <a:normAutofit/>
          </a:bodyPr>
          <a:lstStyle/>
          <a:p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桃園市</a:t>
            </a:r>
            <a: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學年度國中</a:t>
            </a: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英文單字競賽領隊會議</a:t>
            </a: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龜山國中</a:t>
            </a: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5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113.05.03</a:t>
            </a:r>
            <a:endParaRPr lang="zh-TW" altLang="en-US" sz="54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B04247-20F1-40C1-BB80-42F92DD76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09"/>
            <a:ext cx="9133730" cy="1169247"/>
          </a:xfrm>
        </p:spPr>
        <p:txBody>
          <a:bodyPr>
            <a:normAutofit/>
          </a:bodyPr>
          <a:lstStyle/>
          <a:p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伍</a:t>
            </a:r>
            <a:r>
              <a:rPr lang="zh-TW" altLang="en-US" sz="36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獎勵方式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6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7A678-8EB1-4AA2-B904-EE172930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67027"/>
            <a:ext cx="11785600" cy="4771305"/>
          </a:xfrm>
        </p:spPr>
        <p:txBody>
          <a:bodyPr>
            <a:noAutofit/>
          </a:bodyPr>
          <a:lstStyle/>
          <a:p>
            <a:pPr marL="354013" indent="0" eaLnBrk="0" hangingPunct="0">
              <a:buNone/>
            </a:pPr>
            <a:r>
              <a:rPr lang="zh-TW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</a:t>
            </a:r>
            <a:r>
              <a:rPr lang="zh-TW" altLang="zh-TW" sz="23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單字</a:t>
            </a:r>
            <a:r>
              <a:rPr lang="zh-TW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競賽：</a:t>
            </a:r>
            <a:endParaRPr lang="en-US" altLang="zh-TW" sz="23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895350" indent="-531813" defTabSz="895350" eaLnBrk="0" hangingPunct="0">
              <a:buNone/>
            </a:pPr>
            <a:r>
              <a:rPr lang="en-US" altLang="zh-TW" sz="23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23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分組個人賽：依分組競賽答對題數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組取得分前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名給予獎勵，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D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組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取前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名給予獎勵；個人獎成績若為同分，則並列同名次，往後之名次跳號調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整，若至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名仍遇有同分並列時，增額錄取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3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95350" indent="-531813" defTabSz="895350" eaLnBrk="0" hangingPunct="0">
              <a:buNone/>
            </a:pP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團體競賽：依各校答對題數加總排序，若遇加總答對題數相同依以下組別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答對題數較多者獲勝：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PR70-79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PR80-89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PR90-99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，若皆相同則增額錄取。</a:t>
            </a:r>
          </a:p>
          <a:p>
            <a:pPr eaLnBrk="0" hangingPunct="0"/>
            <a:r>
              <a:rPr lang="en-US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指導教師獎勵：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每校指導教師以一人為限，指導教師於團體獎與個人獎間擇優予以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敘獎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團體獎優先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，若指導多名學生同時獲個人獎時，敘獎以嘉獎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次為上限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獎狀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不限</a:t>
            </a:r>
            <a:r>
              <a:rPr lang="en-US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895350" indent="-531813" defTabSz="895350" eaLnBrk="0" hangingPunct="0">
              <a:buNone/>
            </a:pP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獲獎名單公告：獲獎名單公布於桃園市教育局首頁</a:t>
            </a:r>
            <a: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https://www.tyc.edu.tw/</a:t>
            </a:r>
            <a:br>
              <a:rPr lang="en-US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及龜山國中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英語單字競賽</a:t>
            </a:r>
            <a:r>
              <a:rPr lang="zh-TW" altLang="en-US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2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專區。</a:t>
            </a:r>
            <a:endParaRPr lang="zh-TW" altLang="en-US" sz="23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sz="2300" dirty="0"/>
          </a:p>
        </p:txBody>
      </p:sp>
    </p:spTree>
    <p:extLst>
      <p:ext uri="{BB962C8B-B14F-4D97-AF65-F5344CB8AC3E}">
        <p14:creationId xmlns:p14="http://schemas.microsoft.com/office/powerpoint/2010/main" val="215591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9B6A2F-51EF-4588-97AE-3EBA8985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657690"/>
          </a:xfrm>
        </p:spPr>
        <p:txBody>
          <a:bodyPr>
            <a:normAutofit fontScale="90000"/>
          </a:bodyPr>
          <a:lstStyle/>
          <a:p>
            <a:r>
              <a:rPr lang="zh-TW" altLang="en-US" sz="3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伍、獎勵方式</a:t>
            </a:r>
            <a:r>
              <a:rPr lang="en-US" altLang="zh-TW" sz="3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en-US" altLang="zh-TW" sz="3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3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競賽獎項及獎勵方式如下表：</a:t>
            </a:r>
            <a:endParaRPr lang="zh-TW" altLang="en-US" dirty="0">
              <a:solidFill>
                <a:srgbClr val="7030A0"/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C1AC9FF1-7674-4209-AE2A-C0A3465FE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866" y="736600"/>
            <a:ext cx="8508999" cy="598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3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1CE8AA-BCF2-483B-BE8C-D7943CA5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陸、</a:t>
            </a:r>
            <a:r>
              <a:rPr lang="zh-TW" altLang="zh-TW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比</a:t>
            </a:r>
            <a:r>
              <a:rPr lang="zh-TW" altLang="zh-TW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賽</a:t>
            </a:r>
            <a:r>
              <a:rPr lang="zh-TW" altLang="zh-TW" sz="3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練習網站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4E5FAD-AF0C-4894-A6E6-B87A113FF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800" y="1485900"/>
            <a:ext cx="11142133" cy="4123944"/>
          </a:xfrm>
        </p:spPr>
        <p:txBody>
          <a:bodyPr>
            <a:normAutofit/>
          </a:bodyPr>
          <a:lstStyle/>
          <a:p>
            <a:pPr marL="45720" indent="0">
              <a:spcBef>
                <a:spcPts val="600"/>
              </a:spcBef>
              <a:buNone/>
            </a:pP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	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 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由主辦單位提供，網址如下，請擇一使用</a:t>
            </a: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o...."/>
            </a:endParaRPr>
          </a:p>
          <a:p>
            <a:pPr marL="45720" indent="0">
              <a:spcBef>
                <a:spcPts val="600"/>
              </a:spcBef>
              <a:buNone/>
            </a:pPr>
            <a:endParaRPr lang="zh-TW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marL="45720" indent="0">
              <a:lnSpc>
                <a:spcPts val="1200"/>
              </a:lnSpc>
              <a:buNone/>
            </a:pP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一、網址一：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altLang="zh-TW" sz="2800" dirty="0" err="1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etlady.tw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sz="2800" dirty="0" err="1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tyc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>
              <a:lnSpc>
                <a:spcPts val="1200"/>
              </a:lnSpc>
              <a:buNone/>
            </a:pPr>
            <a:endParaRPr lang="en-US" altLang="zh-TW" sz="28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>
              <a:lnSpc>
                <a:spcPts val="1200"/>
              </a:lnSpc>
              <a:buNone/>
            </a:pP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二、網址二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龜山國中首頁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http://www.gsjh.tyc.edu.tw/</a:t>
            </a: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marL="45720" indent="0">
              <a:lnSpc>
                <a:spcPts val="1200"/>
              </a:lnSpc>
              <a:buNone/>
            </a:pPr>
            <a:endParaRPr lang="en-US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marL="45720" indent="0">
              <a:lnSpc>
                <a:spcPts val="1200"/>
              </a:lnSpc>
              <a:buNone/>
            </a:pPr>
            <a:r>
              <a:rPr lang="en-US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        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 </a:t>
            </a:r>
            <a:r>
              <a:rPr lang="en-US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 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(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點選</a:t>
            </a:r>
            <a:r>
              <a:rPr lang="zh-TW" altLang="en-US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英語單字競賽</a:t>
            </a:r>
            <a:r>
              <a:rPr lang="zh-TW" altLang="en-US" sz="28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專區</a:t>
            </a:r>
            <a:r>
              <a:rPr lang="zh-TW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MS Mincho" panose="02020609040205080304" pitchFamily="49" charset="-128"/>
              </a:rPr>
              <a:t>→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S Mincho" panose="02020609040205080304" pitchFamily="49" charset="-128"/>
              </a:rPr>
              <a:t>其他連結</a:t>
            </a:r>
            <a:r>
              <a:rPr lang="zh-TW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新細明體" panose="02020500000000000000" pitchFamily="18" charset="-120"/>
                <a:cs typeface="MS Mincho" panose="02020609040205080304" pitchFamily="49" charset="-128"/>
              </a:rPr>
              <a:t>→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S Mincho" panose="02020609040205080304" pitchFamily="49" charset="-128"/>
              </a:rPr>
              <a:t>決賽選手體驗版</a:t>
            </a:r>
            <a:r>
              <a:rPr lang="en-US" altLang="zh-TW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" panose="03000509000000000000" pitchFamily="65" charset="-120"/>
              </a:rPr>
              <a:t>)</a:t>
            </a:r>
            <a:endParaRPr lang="zh-TW" altLang="zh-TW" sz="28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0630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206EBA-502F-45EA-901D-C5BF6202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10"/>
            <a:ext cx="7713133" cy="920157"/>
          </a:xfrm>
        </p:spPr>
        <p:txBody>
          <a:bodyPr/>
          <a:lstStyle/>
          <a:p>
            <a:pPr algn="ctr"/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柒</a:t>
            </a:r>
            <a:r>
              <a:rPr lang="zh-TW" altLang="en-US" sz="36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</a:t>
            </a:r>
            <a:r>
              <a:rPr lang="zh-TW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競賽</a:t>
            </a:r>
            <a:r>
              <a:rPr lang="zh-TW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注意事項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CAE5F8-6D23-4790-9518-52623F21A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131" y="1731434"/>
            <a:ext cx="11159066" cy="4123944"/>
          </a:xfrm>
        </p:spPr>
        <p:txBody>
          <a:bodyPr>
            <a:normAutofit fontScale="92500" lnSpcReduction="20000"/>
          </a:bodyPr>
          <a:lstStyle/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一、競賽進場時必須攜帶</a:t>
            </a:r>
            <a:r>
              <a:rPr lang="zh-TW" altLang="zh-TW" sz="2800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貼有照片</a:t>
            </a:r>
            <a:r>
              <a:rPr lang="zh-TW" altLang="zh-TW" sz="2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的學生證或健保卡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現場若無法完成選手</a:t>
            </a:r>
            <a:endParaRPr lang="en-US" altLang="zh-TW" sz="28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身分確認， 視為棄權。 </a:t>
            </a:r>
            <a:endParaRPr lang="en-US" altLang="zh-TW" sz="2800" kern="1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zh-TW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選手於比賽當天勿穿著各校校服</a:t>
            </a:r>
            <a:r>
              <a:rPr lang="en-US" altLang="zh-TW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含制服、體育服</a:t>
            </a:r>
            <a:r>
              <a:rPr lang="en-US" altLang="zh-TW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kern="100" dirty="0">
              <a:solidFill>
                <a:srgbClr val="FF000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、不得攜帶智慧型產品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手機、</a:t>
            </a: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手錶</a:t>
            </a:r>
            <a:r>
              <a:rPr lang="zh-TW" altLang="zh-TW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、電子字典等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及任何與英語相關</a:t>
            </a:r>
            <a:r>
              <a:rPr lang="zh-TW" altLang="en-US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之物品進入考場。</a:t>
            </a:r>
            <a:endParaRPr lang="en-US" altLang="zh-TW" sz="28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、作弊者一律取消比賽資格，並通知就讀學校。</a:t>
            </a:r>
            <a:endParaRPr lang="en-US" altLang="zh-TW" sz="28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、現場學生若發生急症，中斷比賽，學生該次成績不予計算，並且</a:t>
            </a:r>
            <a:endParaRPr lang="en-US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視為自動棄權，不得要求重新比賽。</a:t>
            </a:r>
            <a:endParaRPr lang="en-US" altLang="zh-TW" sz="28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、如遇停電，則該項比賽取消，再另擇期辦理競賽，並於教育局及</a:t>
            </a:r>
            <a:endParaRPr lang="en-US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28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龜山國中網站公布。</a:t>
            </a:r>
            <a:endParaRPr lang="zh-TW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704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233872-1246-4E78-BB3A-9CF4AA0B9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86267"/>
            <a:ext cx="9133730" cy="711200"/>
          </a:xfrm>
        </p:spPr>
        <p:txBody>
          <a:bodyPr/>
          <a:lstStyle/>
          <a:p>
            <a:pPr algn="ctr"/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柒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</a:t>
            </a:r>
            <a:r>
              <a:rPr kumimoji="0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競賽</a:t>
            </a:r>
            <a:r>
              <a:rPr kumimoji="0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注意事項</a:t>
            </a:r>
            <a:r>
              <a:rPr kumimoji="0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kumimoji="0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ECB9A-8888-443E-83A8-6554474A7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044022"/>
            <a:ext cx="12251267" cy="4746245"/>
          </a:xfrm>
        </p:spPr>
        <p:txBody>
          <a:bodyPr>
            <a:noAutofit/>
          </a:bodyPr>
          <a:lstStyle/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七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、如遇不可抗力之天災（如颱風、地震</a:t>
            </a: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……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等），經發布停止上班上課，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得予公告停止，再另擇期辦理競賽，並於教育局及龜山國中網站公布。</a:t>
            </a:r>
            <a:endParaRPr lang="en-US" altLang="zh-TW" sz="2600" kern="100" dirty="0">
              <a:solidFill>
                <a:srgbClr val="7030A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八、選手名單以所送出的報名表為準，不得更換參賽名單。</a:t>
            </a:r>
            <a:endParaRPr lang="en-US" altLang="zh-TW" sz="2600" kern="100" dirty="0">
              <a:solidFill>
                <a:srgbClr val="FF000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49580" indent="0" algn="just" eaLnBrk="0" hangingPunct="0">
              <a:buNone/>
            </a:pPr>
            <a:r>
              <a:rPr lang="zh-TW" altLang="en-US" sz="26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九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、本次競賽所有參加及帶隊人員</a:t>
            </a:r>
            <a:r>
              <a:rPr lang="en-US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(1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名</a:t>
            </a:r>
            <a:r>
              <a:rPr lang="en-US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需留至最後頒獎結束後始得離開。</a:t>
            </a:r>
            <a:endParaRPr lang="zh-TW" altLang="zh-TW" sz="2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170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十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、參與競賽請務必於指定報到時間內抵達，逾時視同棄權，不得參加比賽。</a:t>
            </a:r>
            <a:endParaRPr lang="zh-TW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zh-TW" altLang="en-US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十一</a:t>
            </a:r>
            <a:r>
              <a:rPr lang="zh-TW" altLang="zh-TW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詢問競賽相關事宜請洽龜山國中教務主任曾美娟</a:t>
            </a:r>
            <a:r>
              <a:rPr lang="zh-TW" altLang="en-US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及教學組長李靖緣</a:t>
            </a:r>
            <a:r>
              <a:rPr lang="zh-TW" altLang="zh-TW" sz="26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，</a:t>
            </a:r>
            <a:endParaRPr lang="en-US" altLang="zh-TW" sz="2600" dirty="0">
              <a:solidFill>
                <a:srgbClr val="7030A0"/>
              </a:solidFill>
              <a:effectLst/>
              <a:ea typeface="標楷體" panose="03000509000000000000" pitchFamily="65" charset="-120"/>
              <a:cs typeface="標楷體o...."/>
            </a:endParaRPr>
          </a:p>
          <a:p>
            <a:pPr marL="45720" indent="0">
              <a:buNone/>
            </a:pPr>
            <a:r>
              <a:rPr lang="zh-TW" altLang="en-US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        </a:t>
            </a:r>
            <a:r>
              <a:rPr lang="zh-TW" altLang="zh-TW" sz="2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聯絡電話：</a:t>
            </a:r>
            <a:r>
              <a:rPr lang="en-US" altLang="zh-TW" sz="26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03-3205681#210#211</a:t>
            </a:r>
            <a:endParaRPr lang="zh-TW" altLang="en-US" sz="2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766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595079-807F-4AF6-965D-A6060C3A3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2734" y="1367028"/>
            <a:ext cx="10185400" cy="41239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競賽因適逢例假日辦理，參加本競賽活動之帶隊老師及工作人員，教育局同意於上開活動核予公（差）假登記，得於活動結束</a:t>
            </a:r>
            <a:r>
              <a:rPr lang="en-US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2</a:t>
            </a: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年內覈實補休</a:t>
            </a:r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（課務公費排代）</a:t>
            </a:r>
            <a:r>
              <a:rPr lang="zh-TW" altLang="en-US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。</a:t>
            </a:r>
            <a:endParaRPr lang="en-US" altLang="zh-TW" sz="2800" dirty="0">
              <a:solidFill>
                <a:srgbClr val="7030A0"/>
              </a:solidFill>
              <a:effectLst/>
              <a:ea typeface="標楷體" panose="03000509000000000000" pitchFamily="65" charset="-120"/>
              <a:cs typeface="標楷體o...."/>
            </a:endParaRPr>
          </a:p>
          <a:p>
            <a:pPr marL="45720" indent="0">
              <a:buNone/>
            </a:pP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所需經費先行由本局主管地方教育發展基金</a:t>
            </a:r>
            <a:r>
              <a:rPr lang="en-US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113</a:t>
            </a: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年度預算各校分基金用人費用項下支應，倘有不足，再併同本局人事費調查申請補助。</a:t>
            </a:r>
            <a:endParaRPr lang="en-US" altLang="zh-TW" sz="2800" dirty="0">
              <a:solidFill>
                <a:srgbClr val="7030A0"/>
              </a:solidFill>
              <a:effectLst/>
              <a:ea typeface="標楷體" panose="03000509000000000000" pitchFamily="65" charset="-120"/>
              <a:cs typeface="標楷體o...."/>
            </a:endParaRPr>
          </a:p>
          <a:p>
            <a:pPr marL="45720" indent="0">
              <a:buNone/>
            </a:pP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標楷體o...."/>
              </a:rPr>
              <a:t>當日已領取工作費或評審指導費者，因不重複補助為原則，爰不再辦理補休。</a:t>
            </a:r>
            <a:endParaRPr lang="zh-TW" altLang="en-US" sz="2800" dirty="0">
              <a:solidFill>
                <a:srgbClr val="7030A0"/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ABD0BA01-E3BC-475A-B04E-420E37B5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86267"/>
            <a:ext cx="9133730" cy="711200"/>
          </a:xfrm>
        </p:spPr>
        <p:txBody>
          <a:bodyPr/>
          <a:lstStyle/>
          <a:p>
            <a:pPr algn="ctr"/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捌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、帶隊教師及工作人員公假登記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275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233872-1246-4E78-BB3A-9CF4AA0B9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86267"/>
            <a:ext cx="9133730" cy="711200"/>
          </a:xfrm>
        </p:spPr>
        <p:txBody>
          <a:bodyPr/>
          <a:lstStyle/>
          <a:p>
            <a:pPr algn="ctr"/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玖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標楷體o...."/>
              </a:rPr>
              <a:t>、</a:t>
            </a:r>
            <a:r>
              <a:rPr kumimoji="0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標楷體o...."/>
              </a:rPr>
              <a:t>典禮相關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ECB9A-8888-443E-83A8-6554474A7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35466" y="1451355"/>
            <a:ext cx="12251267" cy="4746245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en-US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請選手</a:t>
            </a:r>
            <a:r>
              <a:rPr lang="zh-TW" altLang="zh-TW" sz="2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佩戴名牌，依原位置就坐</a:t>
            </a:r>
            <a:r>
              <a:rPr lang="zh-TW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365760" lvl="1" indent="0">
              <a:buNone/>
            </a:pPr>
            <a:r>
              <a:rPr lang="en-US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得獎者領獎後，請至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舞台旁簽領處簽名</a:t>
            </a:r>
            <a:r>
              <a:rPr lang="zh-TW" altLang="zh-TW" sz="2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；獎狀及獎品於賽後統一寄發。</a:t>
            </a:r>
          </a:p>
          <a:p>
            <a:pPr marL="365760" lvl="1" indent="0">
              <a:buNone/>
            </a:pPr>
            <a:r>
              <a:rPr lang="en-US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頒獎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典禮結束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後，請領隊教師以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餐盒券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置於領隊教師名牌套內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至報到處領取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餐盒</a:t>
            </a:r>
            <a:endParaRPr lang="en-US" altLang="zh-TW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lvl="1" indent="0">
              <a:buNone/>
            </a:pPr>
            <a:r>
              <a:rPr lang="zh-TW" altLang="en-US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繳回名牌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373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7CAF63B1-4900-41DF-BC45-17DB6D45BE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/>
        </p:blipFill>
        <p:spPr>
          <a:xfrm>
            <a:off x="2603105" y="1"/>
            <a:ext cx="5143499" cy="6857998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F49D7C9D-1C3C-4C99-80AB-27E8684C6C0C}"/>
              </a:ext>
            </a:extLst>
          </p:cNvPr>
          <p:cNvSpPr txBox="1"/>
          <p:nvPr/>
        </p:nvSpPr>
        <p:spPr>
          <a:xfrm>
            <a:off x="8542868" y="1193800"/>
            <a:ext cx="1498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場地配置圖</a:t>
            </a:r>
          </a:p>
        </p:txBody>
      </p:sp>
    </p:spTree>
    <p:extLst>
      <p:ext uri="{BB962C8B-B14F-4D97-AF65-F5344CB8AC3E}">
        <p14:creationId xmlns:p14="http://schemas.microsoft.com/office/powerpoint/2010/main" val="331726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1F47AD-62BA-41A5-B55E-E2CCC0C6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桃園市英文單字競賽平面圖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D527814-1252-4CA7-BC2E-F0DAC68BE84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2166" t="13150" r="8037" b="4502"/>
          <a:stretch/>
        </p:blipFill>
        <p:spPr>
          <a:xfrm>
            <a:off x="1608914" y="1386982"/>
            <a:ext cx="7560000" cy="490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4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234"/>
          <p:cNvSpPr>
            <a:spLocks noChangeArrowheads="1"/>
          </p:cNvSpPr>
          <p:nvPr/>
        </p:nvSpPr>
        <p:spPr bwMode="auto">
          <a:xfrm>
            <a:off x="3127818" y="0"/>
            <a:ext cx="8850629" cy="480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/>
            <a:endParaRPr lang="zh-TW" altLang="zh-TW" sz="54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/>
            <a:endParaRPr lang="zh-TW" altLang="zh-TW" sz="66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eaLnBrk="1" hangingPunct="1"/>
            <a:endParaRPr lang="zh-TW" altLang="zh-TW" sz="8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F7D2610-467D-434B-A0C4-001089BE3CD3}"/>
              </a:ext>
            </a:extLst>
          </p:cNvPr>
          <p:cNvSpPr txBox="1"/>
          <p:nvPr/>
        </p:nvSpPr>
        <p:spPr>
          <a:xfrm>
            <a:off x="4805699" y="1998133"/>
            <a:ext cx="5494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 謝 大 家 ！</a:t>
            </a:r>
          </a:p>
        </p:txBody>
      </p:sp>
    </p:spTree>
    <p:extLst>
      <p:ext uri="{BB962C8B-B14F-4D97-AF65-F5344CB8AC3E}">
        <p14:creationId xmlns:p14="http://schemas.microsoft.com/office/powerpoint/2010/main" val="73981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9AC233-4C80-4D39-BA97-AB6F5D314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7" y="493777"/>
            <a:ext cx="10634133" cy="1233424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單字競賽辦理時間、地點、對象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B73882-F1EC-4072-868D-DC4CD856F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150533"/>
            <a:ext cx="11573933" cy="34882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壹、辦理時間：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05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8:00~</a:t>
            </a:r>
          </a:p>
          <a:p>
            <a:pPr marL="45720" indent="0" algn="just" eaLnBrk="0" hangingPunct="0">
              <a:spcBef>
                <a:spcPts val="600"/>
              </a:spcBef>
              <a:buNone/>
            </a:pPr>
            <a:r>
              <a:rPr lang="zh-TW" altLang="en-US" sz="43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貳、</a:t>
            </a:r>
            <a:r>
              <a:rPr lang="zh-TW" altLang="zh-TW" sz="43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辦理地點：桃園市立龜山國民中學</a:t>
            </a:r>
          </a:p>
          <a:p>
            <a:pPr marL="45720" indent="0">
              <a:buNone/>
            </a:pP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叁、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參加對象：本市所屬各公</a:t>
            </a:r>
            <a:r>
              <a:rPr lang="en-US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私立國民中學</a:t>
            </a:r>
            <a:endParaRPr lang="en-US" altLang="zh-TW" sz="43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zh-TW" altLang="en-US" sz="43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zh-TW" sz="4300" u="sng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八年級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學生</a:t>
            </a:r>
            <a:r>
              <a:rPr lang="en-US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含完全中學國中部</a:t>
            </a:r>
            <a:r>
              <a:rPr lang="en-US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3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43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738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2466" y="948267"/>
            <a:ext cx="11472333" cy="6095999"/>
          </a:xfrm>
        </p:spPr>
        <p:txBody>
          <a:bodyPr>
            <a:normAutofit fontScale="90000"/>
          </a:bodyPr>
          <a:lstStyle/>
          <a:p>
            <a:pPr marL="609600" indent="-304800" eaLnBrk="0" hangingPunct="0"/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31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、單字競賽題目命題內容：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3100" kern="100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教育部國中小基本英語字彙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全民英檢初級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大考中心英</a:t>
            </a:r>
            <a:br>
              <a:rPr lang="en-US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文參考詞彙第三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3100" u="sng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四級字彙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為命題基準，並得視比賽實際情況提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升測驗等級，將把題目提升到大考中心英文參考詞彙第五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六級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字彙範圍或全民英檢中高級字彙。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(1)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全民英檢初級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中級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中高級「英文單字表」 參考網址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</a:t>
            </a:r>
            <a:r>
              <a:rPr lang="en-US" altLang="zh-TW" sz="3100" u="sng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https://www.lttc.ntu.edu.tw/wordlist.htm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(2)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大考中心公布之英文詞彙表 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3-6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級 參考網址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</a:t>
            </a:r>
            <a:r>
              <a:rPr lang="zh-TW" altLang="en-US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3100" u="sng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https://www.ceec.edu.tw/SourceUse/ce37/ce37.htm</a:t>
            </a:r>
            <a:br>
              <a:rPr lang="en-US" altLang="zh-TW" sz="3100" u="sng" kern="100" dirty="0">
                <a:solidFill>
                  <a:srgbClr val="7030A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b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測驗命題：請英語文領域國教輔導團命題，並邀請專家擔任定</a:t>
            </a: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b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</a:t>
            </a:r>
            <a:r>
              <a:rPr lang="zh-TW" altLang="zh-TW" sz="31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審題人員</a:t>
            </a:r>
            <a:br>
              <a:rPr lang="zh-TW" altLang="zh-TW" sz="8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80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623CA5A6-27F3-4962-87B4-1FC48378F1CE}"/>
              </a:ext>
            </a:extLst>
          </p:cNvPr>
          <p:cNvSpPr txBox="1">
            <a:spLocks/>
          </p:cNvSpPr>
          <p:nvPr/>
        </p:nvSpPr>
        <p:spPr>
          <a:xfrm>
            <a:off x="1524000" y="78910"/>
            <a:ext cx="9133730" cy="7423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j-cs"/>
              </a:defRPr>
            </a:lvl1pPr>
          </a:lstStyle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肆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單字競賽說明</a:t>
            </a:r>
            <a:endParaRPr lang="zh-TW" alt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4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5666" y="270933"/>
            <a:ext cx="11472333" cy="6265334"/>
          </a:xfrm>
        </p:spPr>
        <p:txBody>
          <a:bodyPr>
            <a:normAutofit/>
          </a:bodyPr>
          <a:lstStyle/>
          <a:p>
            <a:pPr marL="609600" indent="-304800" eaLnBrk="0" hangingPunct="0"/>
            <a:br>
              <a:rPr lang="zh-TW" altLang="zh-TW" sz="8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80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AF7CC0A-A401-4245-85E9-20251F86C1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" t="12376"/>
          <a:stretch/>
        </p:blipFill>
        <p:spPr>
          <a:xfrm>
            <a:off x="11436" y="1735330"/>
            <a:ext cx="11839832" cy="4496137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8352B0EC-E0FF-446D-B945-FAF3AF0B6554}"/>
              </a:ext>
            </a:extLst>
          </p:cNvPr>
          <p:cNvSpPr txBox="1"/>
          <p:nvPr/>
        </p:nvSpPr>
        <p:spPr>
          <a:xfrm>
            <a:off x="1422399" y="751933"/>
            <a:ext cx="8195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zh-TW" altLang="en-US" sz="28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800" dirty="0">
                <a:solidFill>
                  <a:srgbClr val="7030A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單字競賽辦理方式</a:t>
            </a:r>
            <a:endParaRPr lang="zh-TW" alt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6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455AF-40C6-4774-9427-5DEAF1B0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0933"/>
            <a:ext cx="6383867" cy="753534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5E66AD-49A1-4DA1-9B4C-1E112F9EB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333" y="1384299"/>
            <a:ext cx="11582400" cy="4677833"/>
          </a:xfrm>
        </p:spPr>
        <p:txBody>
          <a:bodyPr>
            <a:normAutofit fontScale="77500" lnSpcReduction="20000"/>
          </a:bodyPr>
          <a:lstStyle/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報到地點：桃園市龜山國中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凱旋門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報到時間：上午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00 ~ 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30 (8:30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前未報到者視同棄權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開幕及長官致詞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30 ~ 08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賽前準備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清場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50 ~ 09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正式比賽：上午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00 ~ 10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休息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40 ~ 11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algn="just" eaLnBrk="0" hangingPunct="0">
              <a:buNone/>
            </a:pPr>
            <a:r>
              <a:rPr lang="en-US" altLang="zh-TW" sz="40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七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頒獎時間：上午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0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 ~ </a:t>
            </a:r>
            <a:endParaRPr lang="zh-TW" altLang="zh-TW" sz="40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46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B16F362-6E20-429C-9949-18A031DDF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7799" y="1321327"/>
            <a:ext cx="11489268" cy="5096406"/>
          </a:xfrm>
        </p:spPr>
        <p:txBody>
          <a:bodyPr>
            <a:noAutofit/>
          </a:bodyPr>
          <a:lstStyle/>
          <a:p>
            <a:pPr indent="0" eaLnBrk="0" hangingPunct="0">
              <a:buNone/>
            </a:pPr>
            <a:r>
              <a:rPr lang="en-US" altLang="zh-TW" sz="28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競賽方式：</a:t>
            </a:r>
            <a:endParaRPr lang="zh-TW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60120" lvl="3" indent="0" algn="just" eaLnBrk="0" hangingPunct="0">
              <a:buNone/>
            </a:pPr>
            <a:r>
              <a:rPr lang="en-US" altLang="zh-TW" sz="22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2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2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報到時將發給每位參賽者一塊作答白板、白板筆及板擦以供作答之用</a:t>
            </a:r>
            <a:r>
              <a:rPr lang="zh-TW" altLang="en-US" sz="22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競賽</a:t>
            </a:r>
            <a:r>
              <a:rPr lang="zh-TW" altLang="zh-TW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完畢</a:t>
            </a:r>
            <a:r>
              <a:rPr lang="zh-TW" altLang="en-US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US" altLang="zh-TW" sz="2200" b="1" kern="100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60120" lvl="3" indent="0" algn="just" eaLnBrk="0" hangingPunct="0">
              <a:buNone/>
            </a:pPr>
            <a:r>
              <a:rPr lang="zh-TW" altLang="en-US" sz="2200" b="1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勿擦拭白板、塗改答案，帶至後方計分區計分</a:t>
            </a:r>
            <a:r>
              <a:rPr lang="zh-TW" altLang="en-US" sz="22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，依指引錄影存證</a:t>
            </a:r>
            <a:r>
              <a:rPr lang="zh-TW" altLang="en-US" sz="22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2200" kern="1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en-US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比賽測驗時間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預計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en-US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110 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分鐘，</a:t>
            </a:r>
            <a:r>
              <a:rPr lang="zh-TW" altLang="zh-TW" sz="2200" b="1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測驗內容為「拼寫」出英文單字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，以電腦出題，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325880" lvl="4" indent="0">
              <a:buNone/>
            </a:pP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以投影方式投影於前方，螢幕上呈現英文單字的中文意思、詞類、與字數，電腦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325880" lvl="4" indent="0">
              <a:buNone/>
            </a:pP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只發音兩次，由參賽者以手寫方式在白板上作答寫出英文拼字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en-US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zh-TW" sz="2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每題作答時間為十秒鐘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作答時間結束後自動</a:t>
            </a:r>
            <a:r>
              <a:rPr lang="zh-TW" altLang="en-US" sz="2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播出「停止作答、舉牌」，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參賽者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zh-TW" altLang="en-US" sz="2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聽指令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舉起作答板，</a:t>
            </a:r>
            <a:r>
              <a:rPr lang="zh-TW" altLang="zh-TW" sz="2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答錯一題即遭淘汰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，遭淘汰者請自行離開考場，作答時請以</a:t>
            </a:r>
            <a:endParaRPr lang="en-US" altLang="zh-TW" sz="22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005840" lvl="3" indent="0">
              <a:buNone/>
            </a:pPr>
            <a:r>
              <a:rPr lang="zh-TW" altLang="en-US" sz="2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印刷字體作答，若有字體太過潦草時，將由評</a:t>
            </a:r>
            <a:r>
              <a:rPr lang="zh-TW" altLang="en-US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審</a:t>
            </a:r>
            <a:r>
              <a:rPr lang="zh-TW" altLang="zh-TW" sz="22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人員鑑別判斷。</a:t>
            </a:r>
            <a:endParaRPr lang="zh-TW" altLang="en-US" sz="2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D98EDB99-A6C1-4510-8BE4-CE6E48C0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068" y="152399"/>
            <a:ext cx="8568265" cy="1008063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kumimoji="0" lang="en-US" altLang="zh-TW" sz="40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40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8869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1E1ABC-250A-426A-A338-3625BB616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067" y="1697566"/>
            <a:ext cx="11590867" cy="4123944"/>
          </a:xfrm>
        </p:spPr>
        <p:txBody>
          <a:bodyPr>
            <a:normAutofit/>
          </a:bodyPr>
          <a:lstStyle/>
          <a:p>
            <a:pPr marL="0" indent="0" algn="just" eaLnBrk="0" hangingPunct="0">
              <a:buNone/>
            </a:pPr>
            <a:r>
              <a:rPr lang="en-US" altLang="zh-TW" sz="28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競賽方式：</a:t>
            </a:r>
            <a:endParaRPr lang="en-US" altLang="zh-TW" sz="2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比賽時，以教育部國中小基本英語字彙、全民英檢初級及大考中心三至四級字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彙為命題基準；並得視比賽實際情況提升測驗等級，連續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題無人遭淘汰時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，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將把題目提升到大考中心五至六級字彙範圍。</a:t>
            </a:r>
            <a:endParaRPr lang="zh-TW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呈上</a:t>
            </a:r>
            <a:r>
              <a:rPr lang="zh-TW" altLang="zh-TW" sz="2400" kern="100" spc="-2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方式逐一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淘汰，若至大考中心五至六級字彙範連續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題無人遭淘汰時，增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加全民英檢中高級字彙，必要時縮短作答時間至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秒，直到產生第一名為止。</a:t>
            </a:r>
            <a:endParaRPr lang="en-US" altLang="zh-TW" sz="2400" kern="100" dirty="0">
              <a:solidFill>
                <a:srgbClr val="7030A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 algn="just" eaLnBrk="0" hangingPunct="0">
              <a:buNone/>
            </a:pPr>
            <a:endParaRPr lang="zh-TW" altLang="zh-TW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3FB64E9-5725-4059-8597-C5A0F39A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334" y="79375"/>
            <a:ext cx="8890000" cy="123348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5796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1E1ABC-250A-426A-A338-3625BB616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067" y="1697566"/>
            <a:ext cx="11590867" cy="4123944"/>
          </a:xfrm>
        </p:spPr>
        <p:txBody>
          <a:bodyPr>
            <a:normAutofit/>
          </a:bodyPr>
          <a:lstStyle/>
          <a:p>
            <a:pPr marL="0" indent="0" algn="just" eaLnBrk="0" hangingPunct="0">
              <a:buNone/>
            </a:pPr>
            <a:r>
              <a:rPr lang="en-US" altLang="zh-TW" sz="28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八</a:t>
            </a:r>
            <a:r>
              <a:rPr lang="en-US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競賽方式：</a:t>
            </a:r>
            <a:endParaRPr lang="en-US" altLang="zh-TW" sz="2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6. 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若比賽過程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淘汰至僅剩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名選手，且繼續作答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題仍無人被淘汰時，將改以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endParaRPr lang="en-US" altLang="zh-TW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搶答方式進行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：於出題後，先作答完成並舉牌者先答，若答對即告獲勝；若答  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錯則由另一名選手作答，答對即獲勝。若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人均答錯，則進行下一題，直至其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</a:t>
            </a:r>
            <a:r>
              <a:rPr lang="en-US" altLang="zh-TW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4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人獲勝為止。</a:t>
            </a:r>
            <a:endParaRPr lang="en-US" altLang="zh-TW" sz="24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en-US" altLang="zh-TW" sz="24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7.</a:t>
            </a:r>
            <a:r>
              <a:rPr lang="zh-TW" altLang="en-US" sz="24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離場前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請選手抽出名牌套內「計分卡」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zh-TW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工作人員收回並進行計分</a:t>
            </a:r>
            <a:r>
              <a:rPr lang="zh-TW" altLang="en-US" sz="24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依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答對</a:t>
            </a:r>
            <a:endParaRPr lang="en-US" altLang="zh-TW" sz="2400" u="sng" kern="100" dirty="0">
              <a:solidFill>
                <a:srgbClr val="7030A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40080" lvl="2" indent="0" algn="just" eaLnBrk="0" hangingPunct="0">
              <a:buNone/>
            </a:pPr>
            <a:r>
              <a:rPr lang="zh-TW" altLang="en-US" sz="24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題數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作為競賽個人成績，各校學生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答對題數加總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zh-TW" altLang="zh-TW" sz="2400" u="sng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團體競賽總成績</a:t>
            </a:r>
            <a:r>
              <a:rPr lang="zh-TW" altLang="zh-TW" sz="2400" kern="100" dirty="0"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63FB64E9-5725-4059-8597-C5A0F39A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334" y="79375"/>
            <a:ext cx="8890000" cy="123348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sz="4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競賽當日相關事宜</a:t>
            </a:r>
            <a:r>
              <a:rPr lang="en-US" altLang="zh-TW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40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競賽方式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651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360403-361F-4E36-99F3-CFA2D07C4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533" y="948266"/>
            <a:ext cx="10998200" cy="4678511"/>
          </a:xfrm>
        </p:spPr>
        <p:txBody>
          <a:bodyPr>
            <a:normAutofit/>
          </a:bodyPr>
          <a:lstStyle/>
          <a:p>
            <a:pPr marL="269875" indent="0" eaLnBrk="0" hangingPunct="0">
              <a:buNone/>
            </a:pPr>
            <a:r>
              <a:rPr lang="zh-TW" altLang="en-US" sz="3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肆</a:t>
            </a:r>
            <a:r>
              <a:rPr lang="zh-TW" altLang="zh-TW" sz="3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3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訊息公告</a:t>
            </a:r>
            <a:endParaRPr lang="en-US" altLang="zh-TW" sz="3600" kern="100" dirty="0">
              <a:solidFill>
                <a:srgbClr val="7030A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比賽辦理期間，除實施計畫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報名方式外，其他各項重要訊息均公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告於龜山國中英文單字競賽專區，不另發函通知，請各校留意上網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查閱</a:t>
            </a: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※實施計畫及報名方式等重要資訊由桃園市政府教育局正式行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文各校</a:t>
            </a: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en-US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比賽當日因本校停車位有限，</a:t>
            </a:r>
            <a:r>
              <a:rPr lang="zh-TW" altLang="en-US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僅開放每校一位帶隊老師停車，依停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 dirty="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en-US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車證停車，請盡量共乘，停滿為止</a:t>
            </a:r>
            <a:r>
              <a:rPr lang="zh-TW" altLang="zh-TW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停車證將放置於各校的公文交 </a:t>
            </a:r>
            <a:endParaRPr lang="en-US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909955" lvl="2" indent="0" algn="just" eaLnBrk="0" hangingPunct="0">
              <a:buNone/>
            </a:pPr>
            <a:r>
              <a:rPr lang="zh-TW" altLang="en-US" sz="2600" kern="100">
                <a:solidFill>
                  <a:srgbClr val="7030A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en-US" sz="2600" kern="100">
                <a:solidFill>
                  <a:srgbClr val="7030A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換櫃中，再請各校留意。</a:t>
            </a:r>
            <a:endParaRPr lang="zh-TW" altLang="zh-TW" sz="2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733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返校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771_TF02895269.potx" id="{E520B431-7946-410B-823A-4C608060E591}" vid="{BBCC4DC1-3964-466B-9C8B-212AB5EB7615}"/>
    </a:ext>
  </a:extLst>
</a:theme>
</file>

<file path=ppt/theme/theme2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F5AFAE-B80F-42D3-94B4-729362BC1BCB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秋季歡樂教育簡報 (寬螢幕)</Template>
  <TotalTime>4019</TotalTime>
  <Words>1844</Words>
  <Application>Microsoft Office PowerPoint</Application>
  <PresentationFormat>寬螢幕</PresentationFormat>
  <Paragraphs>101</Paragraphs>
  <Slides>19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0" baseType="lpstr">
      <vt:lpstr>MS Mincho</vt:lpstr>
      <vt:lpstr>細明體</vt:lpstr>
      <vt:lpstr>微軟正黑體</vt:lpstr>
      <vt:lpstr>新細明體</vt:lpstr>
      <vt:lpstr>標楷體</vt:lpstr>
      <vt:lpstr>標楷體o....</vt:lpstr>
      <vt:lpstr>Arial</vt:lpstr>
      <vt:lpstr>Calibri</vt:lpstr>
      <vt:lpstr>Cambria</vt:lpstr>
      <vt:lpstr>Times New Roman</vt:lpstr>
      <vt:lpstr>返校 16x9</vt:lpstr>
      <vt:lpstr>桃園市112學年度國中 英文單字競賽領隊會議  龜山國中  113.05.03</vt:lpstr>
      <vt:lpstr>單字競賽辦理時間、地點、對象</vt:lpstr>
      <vt:lpstr>      一、單字競賽題目命題內容：  (一)以教育部國中小基本英語字彙、全民英檢初級、大考中心英         文參考詞彙第三、四級字彙為命題基準，並得視比賽實際情況提         升測驗等級，將把題目提升到大考中心英文參考詞彙第五、六級         字彙範圍或全民英檢中高級字彙。   (1)全民英檢初級/中級/中高級「英文單字表」 參考網址        https://www.lttc.ntu.edu.tw/wordlist.htm      (2)大考中心公布之英文詞彙表 3-6 級 參考網址            https://www.ceec.edu.tw/SourceUse/ce37/ce37.htm  (二) 測驗命題：請英語文領域國教輔導團命題，並邀請專家擔任定/                                審題人員 </vt:lpstr>
      <vt:lpstr> </vt:lpstr>
      <vt:lpstr>三、競賽當日相關事宜(一)</vt:lpstr>
      <vt:lpstr>三、競賽當日相關事宜-競賽方式</vt:lpstr>
      <vt:lpstr>三、競賽當日相關事宜-競賽方式</vt:lpstr>
      <vt:lpstr>三、競賽當日相關事宜-競賽方式</vt:lpstr>
      <vt:lpstr>PowerPoint 簡報</vt:lpstr>
      <vt:lpstr>伍、獎勵方式(一)</vt:lpstr>
      <vt:lpstr>伍、獎勵方式-(二)競賽獎項及獎勵方式如下表：</vt:lpstr>
      <vt:lpstr>陸、比賽練習網站</vt:lpstr>
      <vt:lpstr>柒、競賽注意事項(一)</vt:lpstr>
      <vt:lpstr>柒、競賽注意事項(二)</vt:lpstr>
      <vt:lpstr>捌、帶隊教師及工作人員公假登記</vt:lpstr>
      <vt:lpstr>玖、典禮相關</vt:lpstr>
      <vt:lpstr>PowerPoint 簡報</vt:lpstr>
      <vt:lpstr>桃園市英文單字競賽平面圖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標題版面配置</dc:title>
  <dc:creator>USER</dc:creator>
  <cp:lastModifiedBy>User</cp:lastModifiedBy>
  <cp:revision>136</cp:revision>
  <cp:lastPrinted>2023-04-25T00:55:02Z</cp:lastPrinted>
  <dcterms:created xsi:type="dcterms:W3CDTF">2021-10-31T13:51:48Z</dcterms:created>
  <dcterms:modified xsi:type="dcterms:W3CDTF">2024-05-02T08:16:32Z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