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6" r:id="rId2"/>
    <p:sldId id="268" r:id="rId3"/>
    <p:sldId id="259" r:id="rId4"/>
    <p:sldId id="258" r:id="rId5"/>
    <p:sldId id="264" r:id="rId6"/>
    <p:sldId id="266" r:id="rId7"/>
    <p:sldId id="260" r:id="rId8"/>
    <p:sldId id="262" r:id="rId9"/>
    <p:sldId id="261" r:id="rId10"/>
    <p:sldId id="263" r:id="rId11"/>
    <p:sldId id="265" r:id="rId12"/>
    <p:sldId id="270" r:id="rId13"/>
    <p:sldId id="269" r:id="rId14"/>
  </p:sldIdLst>
  <p:sldSz cx="12192000" cy="68580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5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子玉 馬" userId="ade196b166d6bd80" providerId="LiveId" clId="{F044C5DB-C43D-4127-9386-88BBEF3CBAA4}"/>
    <pc:docChg chg="undo custSel modSld sldOrd">
      <pc:chgData name="子玉 馬" userId="ade196b166d6bd80" providerId="LiveId" clId="{F044C5DB-C43D-4127-9386-88BBEF3CBAA4}" dt="2022-05-22T16:12:02.221" v="709" actId="113"/>
      <pc:docMkLst>
        <pc:docMk/>
      </pc:docMkLst>
      <pc:sldChg chg="modSp mod">
        <pc:chgData name="子玉 馬" userId="ade196b166d6bd80" providerId="LiveId" clId="{F044C5DB-C43D-4127-9386-88BBEF3CBAA4}" dt="2022-05-22T15:35:16.074" v="298"/>
        <pc:sldMkLst>
          <pc:docMk/>
          <pc:sldMk cId="4163330861" sldId="256"/>
        </pc:sldMkLst>
        <pc:spChg chg="mod">
          <ac:chgData name="子玉 馬" userId="ade196b166d6bd80" providerId="LiveId" clId="{F044C5DB-C43D-4127-9386-88BBEF3CBAA4}" dt="2022-05-22T15:35:16.074" v="298"/>
          <ac:spMkLst>
            <pc:docMk/>
            <pc:sldMk cId="4163330861" sldId="256"/>
            <ac:spMk id="3" creationId="{00000000-0000-0000-0000-000000000000}"/>
          </ac:spMkLst>
        </pc:spChg>
      </pc:sldChg>
      <pc:sldChg chg="modSp mod">
        <pc:chgData name="子玉 馬" userId="ade196b166d6bd80" providerId="LiveId" clId="{F044C5DB-C43D-4127-9386-88BBEF3CBAA4}" dt="2022-05-22T15:29:03.242" v="0" actId="20577"/>
        <pc:sldMkLst>
          <pc:docMk/>
          <pc:sldMk cId="3496201986" sldId="260"/>
        </pc:sldMkLst>
        <pc:spChg chg="mod">
          <ac:chgData name="子玉 馬" userId="ade196b166d6bd80" providerId="LiveId" clId="{F044C5DB-C43D-4127-9386-88BBEF3CBAA4}" dt="2022-05-22T15:29:03.242" v="0" actId="20577"/>
          <ac:spMkLst>
            <pc:docMk/>
            <pc:sldMk cId="3496201986" sldId="260"/>
            <ac:spMk id="2" creationId="{00000000-0000-0000-0000-000000000000}"/>
          </ac:spMkLst>
        </pc:spChg>
      </pc:sldChg>
      <pc:sldChg chg="modSp mod">
        <pc:chgData name="子玉 馬" userId="ade196b166d6bd80" providerId="LiveId" clId="{F044C5DB-C43D-4127-9386-88BBEF3CBAA4}" dt="2022-05-22T15:30:07.723" v="2" actId="20577"/>
        <pc:sldMkLst>
          <pc:docMk/>
          <pc:sldMk cId="187970567" sldId="263"/>
        </pc:sldMkLst>
        <pc:spChg chg="mod">
          <ac:chgData name="子玉 馬" userId="ade196b166d6bd80" providerId="LiveId" clId="{F044C5DB-C43D-4127-9386-88BBEF3CBAA4}" dt="2022-05-22T15:30:07.723" v="2" actId="20577"/>
          <ac:spMkLst>
            <pc:docMk/>
            <pc:sldMk cId="187970567" sldId="263"/>
            <ac:spMk id="2" creationId="{00000000-0000-0000-0000-000000000000}"/>
          </ac:spMkLst>
        </pc:spChg>
      </pc:sldChg>
      <pc:sldChg chg="addSp modSp mod ord">
        <pc:chgData name="子玉 馬" userId="ade196b166d6bd80" providerId="LiveId" clId="{F044C5DB-C43D-4127-9386-88BBEF3CBAA4}" dt="2022-05-22T15:35:52.735" v="309" actId="14100"/>
        <pc:sldMkLst>
          <pc:docMk/>
          <pc:sldMk cId="1518259272" sldId="268"/>
        </pc:sldMkLst>
        <pc:spChg chg="mod">
          <ac:chgData name="子玉 馬" userId="ade196b166d6bd80" providerId="LiveId" clId="{F044C5DB-C43D-4127-9386-88BBEF3CBAA4}" dt="2022-05-22T15:31:10.428" v="18" actId="1076"/>
          <ac:spMkLst>
            <pc:docMk/>
            <pc:sldMk cId="1518259272" sldId="268"/>
            <ac:spMk id="2" creationId="{00000000-0000-0000-0000-000000000000}"/>
          </ac:spMkLst>
        </pc:spChg>
        <pc:spChg chg="add mod">
          <ac:chgData name="子玉 馬" userId="ade196b166d6bd80" providerId="LiveId" clId="{F044C5DB-C43D-4127-9386-88BBEF3CBAA4}" dt="2022-05-22T15:35:52.735" v="309" actId="14100"/>
          <ac:spMkLst>
            <pc:docMk/>
            <pc:sldMk cId="1518259272" sldId="268"/>
            <ac:spMk id="3" creationId="{5F695B23-858F-5546-7FD1-5A8F106F0BB3}"/>
          </ac:spMkLst>
        </pc:spChg>
        <pc:picChg chg="mod">
          <ac:chgData name="子玉 馬" userId="ade196b166d6bd80" providerId="LiveId" clId="{F044C5DB-C43D-4127-9386-88BBEF3CBAA4}" dt="2022-05-22T15:31:03.342" v="17" actId="1076"/>
          <ac:picMkLst>
            <pc:docMk/>
            <pc:sldMk cId="1518259272" sldId="268"/>
            <ac:picMk id="4" creationId="{00000000-0000-0000-0000-000000000000}"/>
          </ac:picMkLst>
        </pc:picChg>
        <pc:picChg chg="mod">
          <ac:chgData name="子玉 馬" userId="ade196b166d6bd80" providerId="LiveId" clId="{F044C5DB-C43D-4127-9386-88BBEF3CBAA4}" dt="2022-05-22T15:31:01.635" v="16" actId="1076"/>
          <ac:picMkLst>
            <pc:docMk/>
            <pc:sldMk cId="1518259272" sldId="268"/>
            <ac:picMk id="5" creationId="{00000000-0000-0000-0000-000000000000}"/>
          </ac:picMkLst>
        </pc:picChg>
      </pc:sldChg>
      <pc:sldChg chg="addSp delSp modSp mod">
        <pc:chgData name="子玉 馬" userId="ade196b166d6bd80" providerId="LiveId" clId="{F044C5DB-C43D-4127-9386-88BBEF3CBAA4}" dt="2022-05-22T16:12:02.221" v="709" actId="113"/>
        <pc:sldMkLst>
          <pc:docMk/>
          <pc:sldMk cId="901069698" sldId="269"/>
        </pc:sldMkLst>
        <pc:spChg chg="mod">
          <ac:chgData name="子玉 馬" userId="ade196b166d6bd80" providerId="LiveId" clId="{F044C5DB-C43D-4127-9386-88BBEF3CBAA4}" dt="2022-05-22T15:37:31.874" v="346" actId="14100"/>
          <ac:spMkLst>
            <pc:docMk/>
            <pc:sldMk cId="901069698" sldId="269"/>
            <ac:spMk id="2" creationId="{00000000-0000-0000-0000-000000000000}"/>
          </ac:spMkLst>
        </pc:spChg>
        <pc:spChg chg="mod">
          <ac:chgData name="子玉 馬" userId="ade196b166d6bd80" providerId="LiveId" clId="{F044C5DB-C43D-4127-9386-88BBEF3CBAA4}" dt="2022-05-22T15:39:01.086" v="355" actId="14100"/>
          <ac:spMkLst>
            <pc:docMk/>
            <pc:sldMk cId="901069698" sldId="269"/>
            <ac:spMk id="3" creationId="{00000000-0000-0000-0000-000000000000}"/>
          </ac:spMkLst>
        </pc:spChg>
        <pc:spChg chg="add del mod">
          <ac:chgData name="子玉 馬" userId="ade196b166d6bd80" providerId="LiveId" clId="{F044C5DB-C43D-4127-9386-88BBEF3CBAA4}" dt="2022-05-22T15:39:05.717" v="357"/>
          <ac:spMkLst>
            <pc:docMk/>
            <pc:sldMk cId="901069698" sldId="269"/>
            <ac:spMk id="4" creationId="{14C4829C-E344-6177-681E-CDFC3B3B2E6A}"/>
          </ac:spMkLst>
        </pc:spChg>
        <pc:spChg chg="add del mod">
          <ac:chgData name="子玉 馬" userId="ade196b166d6bd80" providerId="LiveId" clId="{F044C5DB-C43D-4127-9386-88BBEF3CBAA4}" dt="2022-05-22T15:39:05.719" v="359"/>
          <ac:spMkLst>
            <pc:docMk/>
            <pc:sldMk cId="901069698" sldId="269"/>
            <ac:spMk id="5" creationId="{4E83B89A-B48C-9E2E-01D9-A8914A4AE432}"/>
          </ac:spMkLst>
        </pc:spChg>
        <pc:spChg chg="add del mod">
          <ac:chgData name="子玉 馬" userId="ade196b166d6bd80" providerId="LiveId" clId="{F044C5DB-C43D-4127-9386-88BBEF3CBAA4}" dt="2022-05-22T15:39:24.446" v="367"/>
          <ac:spMkLst>
            <pc:docMk/>
            <pc:sldMk cId="901069698" sldId="269"/>
            <ac:spMk id="6" creationId="{4CCEA4B4-073D-85D2-2D43-1F0811165ADA}"/>
          </ac:spMkLst>
        </pc:spChg>
        <pc:spChg chg="add mod">
          <ac:chgData name="子玉 馬" userId="ade196b166d6bd80" providerId="LiveId" clId="{F044C5DB-C43D-4127-9386-88BBEF3CBAA4}" dt="2022-05-22T16:12:02.221" v="709" actId="113"/>
          <ac:spMkLst>
            <pc:docMk/>
            <pc:sldMk cId="901069698" sldId="269"/>
            <ac:spMk id="7" creationId="{B3477761-673B-E1A8-C7BE-50A10F96F869}"/>
          </ac:spMkLst>
        </pc:spChg>
        <pc:spChg chg="add mod">
          <ac:chgData name="子玉 馬" userId="ade196b166d6bd80" providerId="LiveId" clId="{F044C5DB-C43D-4127-9386-88BBEF3CBAA4}" dt="2022-05-22T16:08:43.596" v="629" actId="14100"/>
          <ac:spMkLst>
            <pc:docMk/>
            <pc:sldMk cId="901069698" sldId="269"/>
            <ac:spMk id="8" creationId="{D8742DA4-B628-D504-0B02-9A3DA41B7858}"/>
          </ac:spMkLst>
        </pc:spChg>
      </pc:sldChg>
      <pc:sldChg chg="modSp mod ord">
        <pc:chgData name="子玉 馬" userId="ade196b166d6bd80" providerId="LiveId" clId="{F044C5DB-C43D-4127-9386-88BBEF3CBAA4}" dt="2022-05-22T15:36:57.725" v="323"/>
        <pc:sldMkLst>
          <pc:docMk/>
          <pc:sldMk cId="1331833666" sldId="270"/>
        </pc:sldMkLst>
        <pc:spChg chg="mod">
          <ac:chgData name="子玉 馬" userId="ade196b166d6bd80" providerId="LiveId" clId="{F044C5DB-C43D-4127-9386-88BBEF3CBAA4}" dt="2022-05-22T15:36:42.662" v="319"/>
          <ac:spMkLst>
            <pc:docMk/>
            <pc:sldMk cId="1331833666" sldId="270"/>
            <ac:spMk id="2" creationId="{00000000-0000-0000-0000-000000000000}"/>
          </ac:spMkLst>
        </pc:spChg>
      </pc:sldChg>
    </pc:docChg>
  </pc:docChgLst>
  <pc:docChgLst>
    <pc:chgData name="子玉 馬" userId="ade196b166d6bd80" providerId="LiveId" clId="{A6B26254-2A12-4AB9-85EC-2ABCFA6711EC}"/>
    <pc:docChg chg="custSel modSld">
      <pc:chgData name="子玉 馬" userId="ade196b166d6bd80" providerId="LiveId" clId="{A6B26254-2A12-4AB9-85EC-2ABCFA6711EC}" dt="2022-05-22T16:19:29.777" v="31"/>
      <pc:docMkLst>
        <pc:docMk/>
      </pc:docMkLst>
      <pc:sldChg chg="modSp mod">
        <pc:chgData name="子玉 馬" userId="ade196b166d6bd80" providerId="LiveId" clId="{A6B26254-2A12-4AB9-85EC-2ABCFA6711EC}" dt="2022-05-22T16:19:29.777" v="31"/>
        <pc:sldMkLst>
          <pc:docMk/>
          <pc:sldMk cId="981928102" sldId="265"/>
        </pc:sldMkLst>
        <pc:spChg chg="mod">
          <ac:chgData name="子玉 馬" userId="ade196b166d6bd80" providerId="LiveId" clId="{A6B26254-2A12-4AB9-85EC-2ABCFA6711EC}" dt="2022-05-22T16:19:29.777" v="31"/>
          <ac:spMkLst>
            <pc:docMk/>
            <pc:sldMk cId="981928102" sldId="265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59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44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2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17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0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288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6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48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65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41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rn52QudcRU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l1v2PBaESU" TargetMode="External"/><Relationship Id="rId2" Type="http://schemas.openxmlformats.org/officeDocument/2006/relationships/hyperlink" Target="https://youtu.be/PdO1LKHpfP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youtu.be/KjAV6EQPea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327846" y="1179917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US" altLang="zh-TW" sz="8800" b="1" dirty="0">
                <a:latin typeface="+mj-ea"/>
              </a:rPr>
            </a:br>
            <a:endParaRPr lang="zh-TW" altLang="en-US" sz="8800" b="1" dirty="0">
              <a:latin typeface="+mj-ea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146756" y="1328479"/>
            <a:ext cx="10058400" cy="2762258"/>
          </a:xfrm>
        </p:spPr>
        <p:txBody>
          <a:bodyPr>
            <a:noAutofit/>
          </a:bodyPr>
          <a:lstStyle/>
          <a:p>
            <a:r>
              <a:rPr lang="zh-TW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排灣族手紋文化</a:t>
            </a:r>
            <a:endParaRPr lang="en-US" altLang="zh-TW" sz="6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kumimoji="0" lang="en-US" altLang="zh-TW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j-cs"/>
              </a:rPr>
              <a:t>kivecik</a:t>
            </a:r>
            <a:endParaRPr lang="en-US" altLang="zh-TW" sz="66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zh-TW" altLang="en-US" sz="6600" b="1" dirty="0">
              <a:solidFill>
                <a:srgbClr val="C0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946182" y="6302521"/>
            <a:ext cx="536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/>
              <a:t>以下資料及圖源自來義鄉排灣手紋展之網路資料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060" y="293910"/>
            <a:ext cx="3596640" cy="600861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892213" y="6348552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/>
              <a:t>圖為古樓頭目（為祖孫關係）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DE5D47F-53A6-C95F-C8C3-C6760E1EE54D}"/>
              </a:ext>
            </a:extLst>
          </p:cNvPr>
          <p:cNvSpPr txBox="1"/>
          <p:nvPr/>
        </p:nvSpPr>
        <p:spPr>
          <a:xfrm>
            <a:off x="5512561" y="3930304"/>
            <a:ext cx="2877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5/23 </a:t>
            </a:r>
            <a:r>
              <a:rPr lang="zh-TW" altLang="en-US" sz="2800" dirty="0"/>
              <a:t>講師</a:t>
            </a:r>
            <a:r>
              <a:rPr lang="en-US" altLang="zh-TW" sz="2800" dirty="0"/>
              <a:t>:</a:t>
            </a:r>
            <a:r>
              <a:rPr lang="zh-TW" altLang="en-US" sz="2800" dirty="0"/>
              <a:t>馬秀玉</a:t>
            </a:r>
          </a:p>
        </p:txBody>
      </p:sp>
    </p:spTree>
    <p:extLst>
      <p:ext uri="{BB962C8B-B14F-4D97-AF65-F5344CB8AC3E}">
        <p14:creationId xmlns:p14="http://schemas.microsoft.com/office/powerpoint/2010/main" val="4163330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43885"/>
          </a:xfrm>
        </p:spPr>
        <p:txBody>
          <a:bodyPr/>
          <a:lstStyle/>
          <a:p>
            <a:r>
              <a:rPr lang="en-US" altLang="zh-TW" dirty="0" err="1"/>
              <a:t>vecik</a:t>
            </a:r>
            <a:r>
              <a:rPr lang="zh-TW" altLang="en-US" dirty="0"/>
              <a:t>的意涵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012613" y="1628190"/>
            <a:ext cx="10227733" cy="36009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人形文：象徵</a:t>
            </a:r>
            <a:r>
              <a:rPr lang="zh-TW" altLang="zh-TW" sz="32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貴族統治下的百姓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zh-TW" sz="32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太陽文：代表排灣族</a:t>
            </a:r>
            <a:r>
              <a:rPr lang="zh-TW" altLang="en-US" sz="32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是太陽的子孫</a:t>
            </a:r>
            <a:endParaRPr kumimoji="0" lang="zh-TW" altLang="zh-TW" sz="3200" b="0" i="0" u="none" strike="noStrike" cap="none" normalizeH="0" baseline="0" dirty="0">
              <a:ln>
                <a:noFill/>
              </a:ln>
              <a:solidFill>
                <a:srgbClr val="1A1A1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領域文：象徵擁有的土地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掛鉤文：代表可向族人收取物稅與獻品的權利</a:t>
            </a:r>
            <a:r>
              <a:rPr kumimoji="0" lang="zh-TW" altLang="en-US" sz="3200" b="0" i="0" u="none" strike="noStrike" cap="none" normalizeH="0" baseline="0" dirty="0">
                <a:ln>
                  <a:noFill/>
                </a:ln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，頭目才擁有。</a:t>
            </a:r>
            <a:endParaRPr kumimoji="0" lang="zh-TW" altLang="zh-TW" sz="3200" b="0" i="0" u="none" strike="noStrike" cap="none" normalizeH="0" baseline="0" dirty="0">
              <a:ln>
                <a:noFill/>
              </a:ln>
              <a:solidFill>
                <a:srgbClr val="1A1A1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蛇形文：代表百步蛇</a:t>
            </a:r>
            <a:r>
              <a:rPr lang="zh-TW" altLang="en-US" sz="32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是守護神</a:t>
            </a:r>
            <a:endParaRPr kumimoji="0" lang="zh-TW" altLang="zh-TW" sz="3200" b="0" i="0" u="none" strike="noStrike" cap="none" normalizeH="0" baseline="0" dirty="0">
              <a:ln>
                <a:noFill/>
              </a:ln>
              <a:solidFill>
                <a:srgbClr val="1A1A1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0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35797"/>
          </a:xfrm>
        </p:spPr>
        <p:txBody>
          <a:bodyPr>
            <a:normAutofit/>
          </a:bodyPr>
          <a:lstStyle/>
          <a:p>
            <a:r>
              <a:rPr lang="zh-TW" altLang="en-US" dirty="0"/>
              <a:t>哪一位是</a:t>
            </a:r>
            <a:r>
              <a:rPr lang="en-US" altLang="zh-TW" dirty="0" err="1"/>
              <a:t>mamazangiljan</a:t>
            </a:r>
            <a:r>
              <a:rPr lang="zh-TW" altLang="en-US"/>
              <a:t>頭目的 </a:t>
            </a:r>
            <a:r>
              <a:rPr lang="en-US" altLang="zh-TW" sz="5400" dirty="0" err="1">
                <a:solidFill>
                  <a:srgbClr val="C00000"/>
                </a:solidFill>
              </a:rPr>
              <a:t>ivecik</a:t>
            </a:r>
            <a:r>
              <a:rPr lang="zh-TW" altLang="en-US" sz="5400" dirty="0">
                <a:solidFill>
                  <a:srgbClr val="C00000"/>
                </a:solidFill>
              </a:rPr>
              <a:t> </a:t>
            </a:r>
            <a:r>
              <a:rPr lang="zh-TW" altLang="en-US" dirty="0"/>
              <a:t>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2119780"/>
            <a:ext cx="4943509" cy="370431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368" y="2744404"/>
            <a:ext cx="5184988" cy="346892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3759218-1BB7-45F1-BCF0-4B83C4B3186E}"/>
              </a:ext>
            </a:extLst>
          </p:cNvPr>
          <p:cNvSpPr txBox="1"/>
          <p:nvPr/>
        </p:nvSpPr>
        <p:spPr>
          <a:xfrm>
            <a:off x="666750" y="633681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圖取自網路</a:t>
            </a:r>
          </a:p>
        </p:txBody>
      </p:sp>
    </p:spTree>
    <p:extLst>
      <p:ext uri="{BB962C8B-B14F-4D97-AF65-F5344CB8AC3E}">
        <p14:creationId xmlns:p14="http://schemas.microsoft.com/office/powerpoint/2010/main" val="981928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6884" y="0"/>
            <a:ext cx="10515600" cy="1325563"/>
          </a:xfrm>
        </p:spPr>
        <p:txBody>
          <a:bodyPr/>
          <a:lstStyle/>
          <a:p>
            <a:r>
              <a:rPr lang="zh-TW" altLang="en-US" dirty="0"/>
              <a:t>認識詞彙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67" y="1604357"/>
            <a:ext cx="2036506" cy="161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75662" y="3500002"/>
            <a:ext cx="1304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err="1"/>
              <a:t>kivecik</a:t>
            </a:r>
            <a:endParaRPr lang="en-US" altLang="zh-TW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80" y="3393963"/>
            <a:ext cx="2030687" cy="229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598389" y="5796340"/>
            <a:ext cx="1351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err="1"/>
              <a:t>caucau</a:t>
            </a:r>
            <a:endParaRPr lang="en-US" altLang="zh-TW" sz="32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97" b="40161"/>
          <a:stretch/>
        </p:blipFill>
        <p:spPr bwMode="auto">
          <a:xfrm>
            <a:off x="3629672" y="1487979"/>
            <a:ext cx="3882044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4430076" y="2375038"/>
            <a:ext cx="2603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err="1"/>
              <a:t>na</a:t>
            </a:r>
            <a:r>
              <a:rPr lang="en-US" altLang="zh-TW" sz="2800" dirty="0"/>
              <a:t> </a:t>
            </a:r>
            <a:r>
              <a:rPr lang="en-US" altLang="zh-TW" sz="2800" dirty="0" err="1"/>
              <a:t>vulung</a:t>
            </a:r>
            <a:r>
              <a:rPr lang="en-US" altLang="zh-TW" sz="2800" dirty="0"/>
              <a:t> a </a:t>
            </a:r>
            <a:r>
              <a:rPr lang="en-US" altLang="zh-TW" sz="2800" dirty="0" err="1"/>
              <a:t>zuga</a:t>
            </a:r>
            <a:endParaRPr lang="en-US" altLang="zh-TW" sz="2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t="68803" r="53980" b="13018"/>
          <a:stretch/>
        </p:blipFill>
        <p:spPr bwMode="auto">
          <a:xfrm>
            <a:off x="5173427" y="3607724"/>
            <a:ext cx="1936637" cy="114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5490574" y="5503954"/>
            <a:ext cx="1302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err="1"/>
              <a:t>qadaw</a:t>
            </a:r>
            <a:endParaRPr lang="en-US" altLang="zh-TW" sz="32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8767" y="4835117"/>
            <a:ext cx="805958" cy="56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t="38833" b="51466"/>
          <a:stretch/>
        </p:blipFill>
        <p:spPr bwMode="auto">
          <a:xfrm>
            <a:off x="7622771" y="2405887"/>
            <a:ext cx="3399905" cy="58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8152034" y="3315336"/>
            <a:ext cx="2374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err="1"/>
              <a:t>kadjunangan</a:t>
            </a:r>
            <a:r>
              <a:rPr lang="en-US" altLang="zh-TW" dirty="0"/>
              <a:t> 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2"/>
          <a:stretch/>
        </p:blipFill>
        <p:spPr bwMode="auto">
          <a:xfrm>
            <a:off x="9140795" y="4335672"/>
            <a:ext cx="1881881" cy="16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9499391" y="6027655"/>
            <a:ext cx="944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err="1"/>
              <a:t>zuga</a:t>
            </a:r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340A14C-1BBF-433F-9138-AEF4CA04F9CB}"/>
              </a:ext>
            </a:extLst>
          </p:cNvPr>
          <p:cNvSpPr txBox="1"/>
          <p:nvPr/>
        </p:nvSpPr>
        <p:spPr>
          <a:xfrm>
            <a:off x="322055" y="6320042"/>
            <a:ext cx="1557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圖取自網路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1833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787"/>
          </a:xfrm>
        </p:spPr>
        <p:txBody>
          <a:bodyPr>
            <a:normAutofit/>
          </a:bodyPr>
          <a:lstStyle/>
          <a:p>
            <a:pPr algn="ctr"/>
            <a:r>
              <a:rPr lang="en-US" altLang="zh-TW" sz="4800" b="1" dirty="0" err="1">
                <a:solidFill>
                  <a:schemeClr val="bg2">
                    <a:lumMod val="25000"/>
                  </a:schemeClr>
                </a:solidFill>
              </a:rPr>
              <a:t>vavecikan</a:t>
            </a:r>
            <a:r>
              <a:rPr lang="zh-TW" altLang="en-US" sz="4800" b="1" dirty="0">
                <a:solidFill>
                  <a:schemeClr val="bg2">
                    <a:lumMod val="25000"/>
                  </a:schemeClr>
                </a:solidFill>
              </a:rPr>
              <a:t>作業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46167"/>
            <a:ext cx="10515600" cy="1986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句子唸唸看</a:t>
            </a:r>
            <a:endParaRPr lang="en-US" altLang="zh-TW" dirty="0"/>
          </a:p>
          <a:p>
            <a:r>
              <a:rPr lang="en-US" altLang="zh-TW" sz="3600" dirty="0" err="1"/>
              <a:t>kivecik</a:t>
            </a:r>
            <a:r>
              <a:rPr lang="en-US" altLang="zh-TW" sz="3600" dirty="0"/>
              <a:t> a </a:t>
            </a:r>
            <a:r>
              <a:rPr lang="en-US" altLang="zh-TW" sz="3600" dirty="0" err="1"/>
              <a:t>kakudanan</a:t>
            </a:r>
            <a:r>
              <a:rPr lang="en-US" altLang="zh-TW" sz="3600" dirty="0"/>
              <a:t> </a:t>
            </a:r>
            <a:r>
              <a:rPr lang="en-US" altLang="zh-TW" sz="3600" dirty="0" err="1"/>
              <a:t>nua</a:t>
            </a:r>
            <a:r>
              <a:rPr lang="en-US" altLang="zh-TW" sz="3600" dirty="0"/>
              <a:t> </a:t>
            </a:r>
            <a:r>
              <a:rPr lang="en-US" altLang="zh-TW" sz="3600" dirty="0" err="1"/>
              <a:t>paiwan</a:t>
            </a:r>
            <a:r>
              <a:rPr lang="en-US" altLang="zh-TW" sz="3600" dirty="0"/>
              <a:t> </a:t>
            </a:r>
            <a:r>
              <a:rPr lang="en-US" altLang="zh-TW" sz="3600" dirty="0" err="1"/>
              <a:t>zuku</a:t>
            </a:r>
            <a:r>
              <a:rPr lang="en-US" altLang="zh-TW" sz="3600" dirty="0"/>
              <a:t>.</a:t>
            </a:r>
          </a:p>
          <a:p>
            <a:r>
              <a:rPr lang="en-US" altLang="zh-TW" sz="3600" dirty="0" err="1"/>
              <a:t>izua</a:t>
            </a:r>
            <a:r>
              <a:rPr lang="en-US" altLang="zh-TW" sz="3600" dirty="0"/>
              <a:t> a </a:t>
            </a:r>
            <a:r>
              <a:rPr lang="en-US" altLang="zh-TW" sz="3600" dirty="0" err="1"/>
              <a:t>caucau,a</a:t>
            </a:r>
            <a:r>
              <a:rPr lang="en-US" altLang="zh-TW" sz="3600" dirty="0"/>
              <a:t> </a:t>
            </a:r>
            <a:r>
              <a:rPr lang="en-US" altLang="zh-TW" sz="3600" dirty="0" err="1"/>
              <a:t>vulung,a</a:t>
            </a:r>
            <a:r>
              <a:rPr lang="en-US" altLang="zh-TW" sz="3600" dirty="0"/>
              <a:t> </a:t>
            </a:r>
            <a:r>
              <a:rPr lang="en-US" altLang="zh-TW" sz="3600" dirty="0" err="1"/>
              <a:t>qadaw,a</a:t>
            </a:r>
            <a:r>
              <a:rPr lang="en-US" altLang="zh-TW" sz="3600" dirty="0"/>
              <a:t> </a:t>
            </a:r>
            <a:r>
              <a:rPr lang="en-US" altLang="zh-TW" sz="3600" dirty="0" err="1"/>
              <a:t>kadjunangan</a:t>
            </a:r>
            <a:r>
              <a:rPr lang="en-US" altLang="zh-TW" sz="3600" dirty="0"/>
              <a:t> a </a:t>
            </a:r>
            <a:r>
              <a:rPr lang="en-US" altLang="zh-TW" sz="3600" dirty="0" err="1"/>
              <a:t>zuga</a:t>
            </a:r>
            <a:r>
              <a:rPr lang="en-US" altLang="zh-TW" sz="3600" dirty="0"/>
              <a:t>.</a:t>
            </a:r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3477761-673B-E1A8-C7BE-50A10F96F869}"/>
              </a:ext>
            </a:extLst>
          </p:cNvPr>
          <p:cNvSpPr txBox="1"/>
          <p:nvPr/>
        </p:nvSpPr>
        <p:spPr>
          <a:xfrm>
            <a:off x="750771" y="3415874"/>
            <a:ext cx="512064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句子組合</a:t>
            </a:r>
            <a:r>
              <a:rPr lang="en-US" altLang="zh-TW" sz="2800" dirty="0"/>
              <a:t>: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</a:rPr>
              <a:t>（請將句子排列正確）</a:t>
            </a:r>
            <a:endParaRPr lang="en-US" altLang="zh-TW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2400" dirty="0"/>
              <a:t>一、我喜歡太陽的圖案。</a:t>
            </a:r>
            <a:endParaRPr lang="en-US" altLang="zh-TW" sz="2400" dirty="0"/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2400" dirty="0" err="1"/>
              <a:t>nua</a:t>
            </a:r>
            <a:r>
              <a:rPr lang="en-US" altLang="zh-TW" sz="2400" dirty="0"/>
              <a:t> </a:t>
            </a:r>
            <a:r>
              <a:rPr lang="en-US" altLang="zh-TW" sz="2400" dirty="0" err="1"/>
              <a:t>qadaw</a:t>
            </a:r>
            <a:endParaRPr lang="en-US" altLang="zh-TW" sz="2400" dirty="0"/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2400" dirty="0" err="1"/>
              <a:t>aken</a:t>
            </a:r>
            <a:endParaRPr lang="en-US" altLang="zh-TW" sz="2400" dirty="0"/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2400" dirty="0"/>
              <a:t>ta</a:t>
            </a: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2400" dirty="0" err="1"/>
              <a:t>tjengelay</a:t>
            </a:r>
            <a:endParaRPr lang="en-US" altLang="zh-TW" sz="2400" dirty="0"/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2400" dirty="0"/>
              <a:t>a</a:t>
            </a: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2400" dirty="0" err="1"/>
              <a:t>vecik</a:t>
            </a:r>
            <a:endParaRPr lang="en-US" altLang="zh-TW" sz="2400" dirty="0"/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endParaRPr lang="en-US" altLang="zh-TW" sz="2400" dirty="0"/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endParaRPr lang="en-US" altLang="zh-TW" sz="2400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8742DA4-B628-D504-0B02-9A3DA41B7858}"/>
              </a:ext>
            </a:extLst>
          </p:cNvPr>
          <p:cNvSpPr txBox="1"/>
          <p:nvPr/>
        </p:nvSpPr>
        <p:spPr>
          <a:xfrm>
            <a:off x="6400800" y="3740727"/>
            <a:ext cx="454312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二、我會畫百步蛇。</a:t>
            </a:r>
            <a:endParaRPr lang="en-US" altLang="zh-TW" sz="2400" dirty="0"/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en-US" altLang="zh-TW" sz="2400" dirty="0" err="1"/>
              <a:t>saigu</a:t>
            </a:r>
            <a:r>
              <a:rPr lang="en-US" altLang="zh-TW" sz="2400" dirty="0"/>
              <a:t>/macaque</a:t>
            </a:r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en-US" altLang="zh-TW" sz="2400" dirty="0"/>
              <a:t>a</a:t>
            </a:r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en-US" altLang="zh-TW" sz="2400" dirty="0" err="1"/>
              <a:t>zemuga</a:t>
            </a:r>
            <a:r>
              <a:rPr lang="en-US" altLang="zh-TW" sz="2400" dirty="0"/>
              <a:t> </a:t>
            </a:r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en-US" altLang="zh-TW" sz="2400" dirty="0"/>
              <a:t>ta</a:t>
            </a:r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en-US" altLang="zh-TW" sz="2400" dirty="0" err="1"/>
              <a:t>vulung</a:t>
            </a:r>
            <a:endParaRPr lang="en-US" altLang="zh-TW" sz="2400" dirty="0"/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en-US" altLang="zh-TW" sz="2400" dirty="0" err="1"/>
              <a:t>aken</a:t>
            </a:r>
            <a:endParaRPr lang="en-US" altLang="zh-TW" sz="24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1069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22601" y="4831231"/>
            <a:ext cx="6390373" cy="132556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hlinkClick r:id="rId2"/>
              </a:rPr>
              <a:t>泛泰雅族</a:t>
            </a:r>
            <a:r>
              <a:rPr lang="en-US" altLang="zh-TW" sz="2800" dirty="0">
                <a:hlinkClick r:id="rId2"/>
              </a:rPr>
              <a:t>〈</a:t>
            </a:r>
            <a:r>
              <a:rPr lang="zh-TW" altLang="en-US" sz="2800" dirty="0">
                <a:hlinkClick r:id="rId2"/>
              </a:rPr>
              <a:t>泰雅、太魯閣、賽德克族</a:t>
            </a:r>
            <a:r>
              <a:rPr lang="en-US" altLang="zh-TW" sz="2800" dirty="0">
                <a:hlinkClick r:id="rId2"/>
              </a:rPr>
              <a:t>〉</a:t>
            </a:r>
            <a:br>
              <a:rPr lang="en-US" altLang="zh-TW" sz="2800" dirty="0">
                <a:hlinkClick r:id="rId2"/>
              </a:rPr>
            </a:br>
            <a:r>
              <a:rPr lang="en-US" altLang="zh-TW" sz="2800" dirty="0">
                <a:hlinkClick r:id="rId2"/>
              </a:rPr>
              <a:t>https://</a:t>
            </a:r>
            <a:r>
              <a:rPr lang="en-US" altLang="zh-TW" sz="2800" dirty="0" err="1">
                <a:hlinkClick r:id="rId2"/>
              </a:rPr>
              <a:t>youtu.be</a:t>
            </a:r>
            <a:r>
              <a:rPr lang="en-US" altLang="zh-TW" sz="2800" dirty="0">
                <a:hlinkClick r:id="rId2"/>
              </a:rPr>
              <a:t>/</a:t>
            </a:r>
            <a:r>
              <a:rPr lang="en-US" altLang="zh-TW" sz="2800" dirty="0" err="1">
                <a:hlinkClick r:id="rId2"/>
              </a:rPr>
              <a:t>rn52QudcRUc</a:t>
            </a:r>
            <a:endParaRPr lang="zh-TW" altLang="en-US" sz="28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34523" y="2271240"/>
            <a:ext cx="2844107" cy="24085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511" y="2178184"/>
            <a:ext cx="2918015" cy="250163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6EEED2F-72C2-4177-9DE8-84D3294C0F8A}"/>
              </a:ext>
            </a:extLst>
          </p:cNvPr>
          <p:cNvSpPr txBox="1"/>
          <p:nvPr/>
        </p:nvSpPr>
        <p:spPr>
          <a:xfrm>
            <a:off x="742950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圖取自網路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F695B23-858F-5546-7FD1-5A8F106F0BB3}"/>
              </a:ext>
            </a:extLst>
          </p:cNvPr>
          <p:cNvSpPr txBox="1"/>
          <p:nvPr/>
        </p:nvSpPr>
        <p:spPr>
          <a:xfrm>
            <a:off x="442760" y="180459"/>
            <a:ext cx="11271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台灣原住民族，除了泛泰雅有紋面文化，排灣族與魯凱族也有文手文化。我們先來稍微認識泛泰雅的紋面文化後，再來認識排灣族手紋文化。</a:t>
            </a:r>
          </a:p>
        </p:txBody>
      </p:sp>
    </p:spTree>
    <p:extLst>
      <p:ext uri="{BB962C8B-B14F-4D97-AF65-F5344CB8AC3E}">
        <p14:creationId xmlns:p14="http://schemas.microsoft.com/office/powerpoint/2010/main" val="1518259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2111" y="259996"/>
            <a:ext cx="11229622" cy="6200775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排灣族的紋手文化，是排灣</a:t>
            </a:r>
            <a:r>
              <a:rPr lang="zh-TW" altLang="en-US" sz="3200" dirty="0">
                <a:solidFill>
                  <a:srgbClr val="FF0000"/>
                </a:solidFill>
              </a:rPr>
              <a:t>貴族階級</a:t>
            </a:r>
            <a:r>
              <a:rPr lang="zh-TW" altLang="en-US" sz="3200" dirty="0"/>
              <a:t>的身體裝飾方式，可作為</a:t>
            </a:r>
            <a:r>
              <a:rPr lang="zh-TW" altLang="en-US" sz="3200" dirty="0">
                <a:solidFill>
                  <a:srgbClr val="FF0000"/>
                </a:solidFill>
              </a:rPr>
              <a:t>尊貴、純潔、勤勞</a:t>
            </a:r>
            <a:r>
              <a:rPr lang="zh-TW" altLang="en-US" sz="3200" dirty="0"/>
              <a:t>的象徵。</a:t>
            </a:r>
            <a:endParaRPr lang="en-US" altLang="zh-TW" sz="3200" dirty="0"/>
          </a:p>
          <a:p>
            <a:pPr marL="0" indent="0">
              <a:buNone/>
            </a:pPr>
            <a:endParaRPr lang="en-US" altLang="zh-TW" sz="3200" dirty="0"/>
          </a:p>
          <a:p>
            <a:r>
              <a:rPr lang="zh-TW" altLang="en-US" dirty="0"/>
              <a:t>排灣族紋手在</a:t>
            </a:r>
            <a:r>
              <a:rPr lang="en-US" altLang="zh-TW" dirty="0"/>
              <a:t>100</a:t>
            </a:r>
            <a:r>
              <a:rPr lang="zh-TW" altLang="en-US" dirty="0"/>
              <a:t>多年前就有，當時用</a:t>
            </a:r>
            <a:r>
              <a:rPr lang="en-US" altLang="zh-TW" dirty="0"/>
              <a:t>2</a:t>
            </a:r>
            <a:r>
              <a:rPr lang="zh-TW" altLang="en-US" dirty="0"/>
              <a:t>根針刺，以鍋爐的灰定色，結疤時以</a:t>
            </a:r>
            <a:r>
              <a:rPr lang="zh-TW" altLang="en-US" dirty="0">
                <a:solidFill>
                  <a:srgbClr val="C00000"/>
                </a:solidFill>
              </a:rPr>
              <a:t>龍葵</a:t>
            </a:r>
            <a:r>
              <a:rPr lang="zh-TW" altLang="en-US" dirty="0"/>
              <a:t>消炎和潤色，紋手傷痕的恢復期約</a:t>
            </a:r>
            <a:r>
              <a:rPr lang="en-US" altLang="zh-TW" dirty="0">
                <a:solidFill>
                  <a:srgbClr val="C00000"/>
                </a:solidFill>
              </a:rPr>
              <a:t>1</a:t>
            </a:r>
            <a:r>
              <a:rPr lang="zh-TW" altLang="en-US" dirty="0">
                <a:solidFill>
                  <a:srgbClr val="C00000"/>
                </a:solidFill>
              </a:rPr>
              <a:t>個月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zh-TW" altLang="en-US" dirty="0"/>
          </a:p>
          <a:p>
            <a:endParaRPr lang="zh-TW" altLang="en-US" sz="4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6" y="2926080"/>
            <a:ext cx="4853093" cy="343670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608" y="3037840"/>
            <a:ext cx="5143712" cy="332494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5F1FEFC-E795-40A9-952E-09FE311985FE}"/>
              </a:ext>
            </a:extLst>
          </p:cNvPr>
          <p:cNvSpPr txBox="1"/>
          <p:nvPr/>
        </p:nvSpPr>
        <p:spPr>
          <a:xfrm>
            <a:off x="392430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圖取自網路</a:t>
            </a:r>
          </a:p>
        </p:txBody>
      </p:sp>
    </p:spTree>
    <p:extLst>
      <p:ext uri="{BB962C8B-B14F-4D97-AF65-F5344CB8AC3E}">
        <p14:creationId xmlns:p14="http://schemas.microsoft.com/office/powerpoint/2010/main" val="3367795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3334" y="502356"/>
            <a:ext cx="11068755" cy="6101644"/>
          </a:xfrm>
        </p:spPr>
        <p:txBody>
          <a:bodyPr>
            <a:noAutofit/>
          </a:bodyPr>
          <a:lstStyle/>
          <a:p>
            <a:endParaRPr lang="en-US" altLang="zh-TW" sz="2800" dirty="0"/>
          </a:p>
          <a:p>
            <a:r>
              <a:rPr lang="zh-TW" altLang="en-US" sz="2800" dirty="0"/>
              <a:t>女性則紋於手上，</a:t>
            </a:r>
            <a:r>
              <a:rPr lang="zh-TW" altLang="en-US" dirty="0"/>
              <a:t>有些</a:t>
            </a:r>
            <a:r>
              <a:rPr lang="zh-TW" altLang="en-US" sz="2800" dirty="0"/>
              <a:t>圖騰僅限貴族直系才能使用，因為紋手過程相當疼痛，加上日本政府的禁止，紋手文化已漸漸失傳。</a:t>
            </a:r>
            <a:endParaRPr lang="en-US" altLang="zh-TW" sz="2800" dirty="0"/>
          </a:p>
          <a:p>
            <a:endParaRPr lang="en-US" altLang="zh-TW" sz="1800" dirty="0"/>
          </a:p>
          <a:p>
            <a:r>
              <a:rPr lang="zh-TW" altLang="en-US" sz="1800" dirty="0"/>
              <a:t>   </a:t>
            </a:r>
            <a:r>
              <a:rPr lang="en-US" altLang="zh-TW" sz="1800" dirty="0">
                <a:hlinkClick r:id="rId2"/>
              </a:rPr>
              <a:t>https:/</a:t>
            </a:r>
            <a:r>
              <a:rPr lang="zh-TW" altLang="en-US" sz="1800" dirty="0">
                <a:hlinkClick r:id="rId2"/>
              </a:rPr>
              <a:t> </a:t>
            </a:r>
            <a:r>
              <a:rPr lang="en-US" altLang="zh-TW" sz="1800" dirty="0">
                <a:hlinkClick r:id="rId2"/>
              </a:rPr>
              <a:t>/</a:t>
            </a:r>
            <a:r>
              <a:rPr lang="en-US" altLang="zh-TW" sz="1800" dirty="0" err="1">
                <a:hlinkClick r:id="rId2"/>
              </a:rPr>
              <a:t>youtu.be</a:t>
            </a:r>
            <a:r>
              <a:rPr lang="en-US" altLang="zh-TW" sz="1800" dirty="0">
                <a:hlinkClick r:id="rId2"/>
              </a:rPr>
              <a:t>/</a:t>
            </a:r>
            <a:r>
              <a:rPr lang="en-US" altLang="zh-TW" sz="1800" dirty="0" err="1">
                <a:hlinkClick r:id="rId2"/>
              </a:rPr>
              <a:t>PdO1LKHpfPM</a:t>
            </a:r>
            <a:r>
              <a:rPr lang="zh-TW" altLang="en-US" sz="1800" dirty="0"/>
              <a:t>                                       </a:t>
            </a:r>
            <a:endParaRPr lang="en-US" altLang="zh-TW" sz="1800" dirty="0"/>
          </a:p>
          <a:p>
            <a:r>
              <a:rPr lang="en-US" altLang="zh-TW" sz="2800" dirty="0">
                <a:hlinkClick r:id="rId3"/>
              </a:rPr>
              <a:t>https://</a:t>
            </a:r>
            <a:r>
              <a:rPr lang="en-US" altLang="zh-TW" sz="2800" dirty="0" err="1">
                <a:hlinkClick r:id="rId3"/>
              </a:rPr>
              <a:t>youtu.be</a:t>
            </a:r>
            <a:r>
              <a:rPr lang="en-US" altLang="zh-TW" sz="2800" dirty="0">
                <a:hlinkClick r:id="rId3"/>
              </a:rPr>
              <a:t>/</a:t>
            </a:r>
            <a:r>
              <a:rPr lang="en-US" altLang="zh-TW" sz="2800" dirty="0" err="1">
                <a:hlinkClick r:id="rId3"/>
              </a:rPr>
              <a:t>zl1v2PBaESU</a:t>
            </a:r>
            <a:endParaRPr lang="en-US" altLang="zh-TW" sz="2800" dirty="0"/>
          </a:p>
          <a:p>
            <a:r>
              <a:rPr lang="en-US" altLang="zh-TW" sz="2800" dirty="0">
                <a:hlinkClick r:id="rId4"/>
              </a:rPr>
              <a:t>https://</a:t>
            </a:r>
            <a:r>
              <a:rPr lang="en-US" altLang="zh-TW" sz="2800" dirty="0" err="1">
                <a:hlinkClick r:id="rId4"/>
              </a:rPr>
              <a:t>youtu.be</a:t>
            </a:r>
            <a:r>
              <a:rPr lang="en-US" altLang="zh-TW" sz="2800" dirty="0">
                <a:hlinkClick r:id="rId4"/>
              </a:rPr>
              <a:t>/</a:t>
            </a:r>
            <a:r>
              <a:rPr lang="en-US" altLang="zh-TW" sz="2800" dirty="0" err="1">
                <a:hlinkClick r:id="rId4"/>
              </a:rPr>
              <a:t>KjAV6EQPeaM</a:t>
            </a:r>
            <a:endParaRPr lang="zh-TW" altLang="en-US" sz="28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58" y="2492255"/>
            <a:ext cx="4097969" cy="284177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72535" y="593613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600" dirty="0"/>
              <a:t>此圖為古樓大頭目羅木蘭母親的紋手</a:t>
            </a:r>
          </a:p>
        </p:txBody>
      </p:sp>
    </p:spTree>
    <p:extLst>
      <p:ext uri="{BB962C8B-B14F-4D97-AF65-F5344CB8AC3E}">
        <p14:creationId xmlns:p14="http://schemas.microsoft.com/office/powerpoint/2010/main" val="393218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548142" cy="1056775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男性多紋在在胸前、背後、手臂、小腿上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659154"/>
            <a:ext cx="3309058" cy="4735590"/>
          </a:xfrm>
        </p:spPr>
      </p:pic>
      <p:sp>
        <p:nvSpPr>
          <p:cNvPr id="3" name="AutoShape 2" descr="「排灣族紋手文化古老圖片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854" y="2551289"/>
            <a:ext cx="3309058" cy="331769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147" y="1774054"/>
            <a:ext cx="3718788" cy="331769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C1BCDCA-75D3-460E-8D21-CEE55F5E6A5D}"/>
              </a:ext>
            </a:extLst>
          </p:cNvPr>
          <p:cNvSpPr txBox="1"/>
          <p:nvPr/>
        </p:nvSpPr>
        <p:spPr>
          <a:xfrm>
            <a:off x="4803935" y="62100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圖取自網路</a:t>
            </a:r>
          </a:p>
        </p:txBody>
      </p:sp>
    </p:spTree>
    <p:extLst>
      <p:ext uri="{BB962C8B-B14F-4D97-AF65-F5344CB8AC3E}">
        <p14:creationId xmlns:p14="http://schemas.microsoft.com/office/powerpoint/2010/main" val="3647144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4436" y="808284"/>
            <a:ext cx="10485120" cy="6049716"/>
          </a:xfrm>
        </p:spPr>
        <p:txBody>
          <a:bodyPr/>
          <a:lstStyle/>
          <a:p>
            <a:pPr lvl="0">
              <a:buClr>
                <a:srgbClr val="E48312"/>
              </a:buClr>
            </a:pP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邱霄鳳表示，以佳興村的紋手來說，山、川、土地、太陽和人形等為基本圖案紋手的圖樣有</a:t>
            </a:r>
            <a:r>
              <a:rPr lang="en-US" altLang="zh-TW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7</a:t>
            </a: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種，分為</a:t>
            </a:r>
            <a:r>
              <a:rPr lang="en-US" altLang="zh-TW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5</a:t>
            </a: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級</a:t>
            </a:r>
            <a:endParaRPr lang="en-US" altLang="zh-TW" sz="2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lvl="0">
              <a:buClr>
                <a:srgbClr val="E48312"/>
              </a:buClr>
            </a:pPr>
            <a:endParaRPr lang="en-US" altLang="zh-TW" sz="2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lvl="0">
              <a:buClr>
                <a:srgbClr val="E48312"/>
              </a:buClr>
            </a:pP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第</a:t>
            </a:r>
            <a:r>
              <a:rPr lang="en-US" altLang="zh-TW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1</a:t>
            </a: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級為頭目，</a:t>
            </a:r>
            <a:r>
              <a:rPr lang="zh-TW" altLang="en-US" sz="2800" b="1" dirty="0">
                <a:solidFill>
                  <a:srgbClr val="C00000"/>
                </a:solidFill>
              </a:rPr>
              <a:t>頭目</a:t>
            </a: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的紋手在</a:t>
            </a:r>
            <a:r>
              <a:rPr lang="zh-TW" altLang="en-US" sz="2800" b="1" dirty="0">
                <a:solidFill>
                  <a:srgbClr val="C00000"/>
                </a:solidFill>
              </a:rPr>
              <a:t>大拇指</a:t>
            </a: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處有比較</a:t>
            </a:r>
            <a:r>
              <a:rPr lang="zh-TW" altLang="en-US" sz="2800" b="1" dirty="0">
                <a:solidFill>
                  <a:srgbClr val="C00000"/>
                </a:solidFill>
              </a:rPr>
              <a:t>複雜的人形</a:t>
            </a: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，在</a:t>
            </a:r>
            <a:r>
              <a:rPr lang="zh-TW" altLang="en-US" sz="2800" b="1" dirty="0">
                <a:solidFill>
                  <a:srgbClr val="C00000"/>
                </a:solidFill>
              </a:rPr>
              <a:t>手腕處有百步蛇頸紋</a:t>
            </a: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。</a:t>
            </a:r>
            <a:endParaRPr lang="en-US" altLang="zh-TW" sz="2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lvl="0">
              <a:buClr>
                <a:srgbClr val="E48312"/>
              </a:buClr>
            </a:pPr>
            <a:endParaRPr lang="en-US" altLang="zh-TW" sz="2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lvl="0">
              <a:buClr>
                <a:srgbClr val="E48312"/>
              </a:buClr>
            </a:pP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第</a:t>
            </a:r>
            <a:r>
              <a:rPr lang="en-US" altLang="zh-TW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2</a:t>
            </a: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到第</a:t>
            </a:r>
            <a:r>
              <a:rPr lang="en-US" altLang="zh-TW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5</a:t>
            </a: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級為貴族，紋手圖案代表掌管不同的事務，如掌管狩獵的家團（族），在手腕處有個掛勾圖案；掌管土地的家團，在小手臂處有兩排的砧板象徵圖案。</a:t>
            </a:r>
          </a:p>
          <a:p>
            <a:pPr lvl="0">
              <a:buClr>
                <a:srgbClr val="E48312"/>
              </a:buClr>
            </a:pPr>
            <a:endParaRPr lang="zh-TW" altLang="en-US" sz="2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6045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6969" y="331760"/>
            <a:ext cx="9830364" cy="898730"/>
          </a:xfrm>
        </p:spPr>
        <p:txBody>
          <a:bodyPr/>
          <a:lstStyle/>
          <a:p>
            <a:r>
              <a:rPr lang="en-US" altLang="zh-TW" sz="5400" dirty="0" err="1"/>
              <a:t>vecik</a:t>
            </a:r>
            <a:r>
              <a:rPr lang="zh-TW" altLang="en-US" dirty="0"/>
              <a:t>圖案</a:t>
            </a:r>
          </a:p>
        </p:txBody>
      </p:sp>
      <p:pic>
        <p:nvPicPr>
          <p:cNvPr id="2050" name="Picture 2" descr="http://pic.pimg.tw/nicecasio/1403057365-237511139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9" y="1477717"/>
            <a:ext cx="10114843" cy="46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C025671-3520-42D5-B8D0-086A798F59E5}"/>
              </a:ext>
            </a:extLst>
          </p:cNvPr>
          <p:cNvSpPr txBox="1"/>
          <p:nvPr/>
        </p:nvSpPr>
        <p:spPr>
          <a:xfrm>
            <a:off x="62865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圖取自網路</a:t>
            </a:r>
          </a:p>
        </p:txBody>
      </p:sp>
    </p:spTree>
    <p:extLst>
      <p:ext uri="{BB962C8B-B14F-4D97-AF65-F5344CB8AC3E}">
        <p14:creationId xmlns:p14="http://schemas.microsoft.com/office/powerpoint/2010/main" val="3496201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南和部落文物館，二樓展出排灣族祖靈的印記「刺文」。（楊秋蓮／大紀元）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44" y="609600"/>
            <a:ext cx="9665906" cy="522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EC3ED79-883D-42F2-95C2-BDDCD787737D}"/>
              </a:ext>
            </a:extLst>
          </p:cNvPr>
          <p:cNvSpPr txBox="1"/>
          <p:nvPr/>
        </p:nvSpPr>
        <p:spPr>
          <a:xfrm>
            <a:off x="657225" y="61685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圖取自網路</a:t>
            </a:r>
          </a:p>
        </p:txBody>
      </p:sp>
    </p:spTree>
    <p:extLst>
      <p:ext uri="{BB962C8B-B14F-4D97-AF65-F5344CB8AC3E}">
        <p14:creationId xmlns:p14="http://schemas.microsoft.com/office/powerpoint/2010/main" val="969329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ic.pimg.tw/nicecasio/1403057365-36186580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2" y="248356"/>
            <a:ext cx="5012266" cy="595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p.udn.com.tw/upf/newmedia/2015_vist/10/20151006_paicom_00/image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623" y="248355"/>
            <a:ext cx="4628444" cy="595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1FC0CDE-AE31-4E88-9BA7-9518AFD8F1BB}"/>
              </a:ext>
            </a:extLst>
          </p:cNvPr>
          <p:cNvSpPr txBox="1"/>
          <p:nvPr/>
        </p:nvSpPr>
        <p:spPr>
          <a:xfrm>
            <a:off x="885825" y="63399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圖取自網路</a:t>
            </a:r>
          </a:p>
        </p:txBody>
      </p:sp>
    </p:spTree>
    <p:extLst>
      <p:ext uri="{BB962C8B-B14F-4D97-AF65-F5344CB8AC3E}">
        <p14:creationId xmlns:p14="http://schemas.microsoft.com/office/powerpoint/2010/main" val="2300119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</TotalTime>
  <Words>570</Words>
  <Application>Microsoft Office PowerPoint</Application>
  <PresentationFormat>寬螢幕</PresentationFormat>
  <Paragraphs>70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9" baseType="lpstr">
      <vt:lpstr>新細明體</vt:lpstr>
      <vt:lpstr>Arial</vt:lpstr>
      <vt:lpstr>Calibri</vt:lpstr>
      <vt:lpstr>Calibri Light</vt:lpstr>
      <vt:lpstr>Wingdings</vt:lpstr>
      <vt:lpstr>Office 佈景主題</vt:lpstr>
      <vt:lpstr> </vt:lpstr>
      <vt:lpstr>泛泰雅族〈泰雅、太魯閣、賽德克族〉 https://youtu.be/rn52QudcRUc</vt:lpstr>
      <vt:lpstr>PowerPoint 簡報</vt:lpstr>
      <vt:lpstr>PowerPoint 簡報</vt:lpstr>
      <vt:lpstr>男性多紋在在胸前、背後、手臂、小腿上</vt:lpstr>
      <vt:lpstr>PowerPoint 簡報</vt:lpstr>
      <vt:lpstr>vecik圖案</vt:lpstr>
      <vt:lpstr>PowerPoint 簡報</vt:lpstr>
      <vt:lpstr>PowerPoint 簡報</vt:lpstr>
      <vt:lpstr>vecik的意涵</vt:lpstr>
      <vt:lpstr>哪一位是mamazangiljan頭目的 ivecik 呢?</vt:lpstr>
      <vt:lpstr>認識詞彙</vt:lpstr>
      <vt:lpstr>vavecikan作業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iveci’e（iveciqe） </dc:title>
  <dc:creator>馬子玉</dc:creator>
  <cp:lastModifiedBy>子玉 馬</cp:lastModifiedBy>
  <cp:revision>49</cp:revision>
  <cp:lastPrinted>2017-03-02T03:52:44Z</cp:lastPrinted>
  <dcterms:created xsi:type="dcterms:W3CDTF">2017-03-02T02:24:35Z</dcterms:created>
  <dcterms:modified xsi:type="dcterms:W3CDTF">2022-05-22T16:19:34Z</dcterms:modified>
</cp:coreProperties>
</file>