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2"/>
  </p:notesMasterIdLst>
  <p:sldIdLst>
    <p:sldId id="356" r:id="rId2"/>
    <p:sldId id="352" r:id="rId3"/>
    <p:sldId id="353" r:id="rId4"/>
    <p:sldId id="354" r:id="rId5"/>
    <p:sldId id="355" r:id="rId6"/>
    <p:sldId id="269" r:id="rId7"/>
    <p:sldId id="261" r:id="rId8"/>
    <p:sldId id="308" r:id="rId9"/>
    <p:sldId id="277" r:id="rId10"/>
    <p:sldId id="283" r:id="rId11"/>
    <p:sldId id="328" r:id="rId12"/>
    <p:sldId id="329" r:id="rId13"/>
    <p:sldId id="336" r:id="rId14"/>
    <p:sldId id="316" r:id="rId15"/>
    <p:sldId id="330" r:id="rId16"/>
    <p:sldId id="331" r:id="rId17"/>
    <p:sldId id="315" r:id="rId18"/>
    <p:sldId id="335" r:id="rId19"/>
    <p:sldId id="297" r:id="rId20"/>
    <p:sldId id="342" r:id="rId21"/>
    <p:sldId id="343" r:id="rId22"/>
    <p:sldId id="323" r:id="rId23"/>
    <p:sldId id="299" r:id="rId24"/>
    <p:sldId id="302" r:id="rId25"/>
    <p:sldId id="303" r:id="rId26"/>
    <p:sldId id="289" r:id="rId27"/>
    <p:sldId id="304" r:id="rId28"/>
    <p:sldId id="326" r:id="rId29"/>
    <p:sldId id="325" r:id="rId30"/>
    <p:sldId id="307" r:id="rId31"/>
  </p:sldIdLst>
  <p:sldSz cx="12192000" cy="6858000"/>
  <p:notesSz cx="6794500" cy="9925050"/>
  <p:embeddedFontLst>
    <p:embeddedFont>
      <p:font typeface="Tahoma" panose="020B0604030504040204" pitchFamily="34" charset="0"/>
      <p:regular r:id="rId33"/>
      <p:bold r:id="rId34"/>
    </p:embeddedFont>
    <p:embeddedFont>
      <p:font typeface="Rockwell Extra Bold" panose="02060903040505020403" pitchFamily="18" charset="0"/>
      <p:bold r:id="rId35"/>
    </p:embeddedFont>
    <p:embeddedFont>
      <p:font typeface="Aharoni" panose="02010803020104030203" pitchFamily="2" charset="-79"/>
      <p:bold r:id="rId36"/>
    </p:embeddedFont>
    <p:embeddedFont>
      <p:font typeface="華康中圓體" panose="020F0509000000000000" pitchFamily="49" charset="-120"/>
      <p:regular r:id="rId37"/>
    </p:embeddedFont>
    <p:embeddedFont>
      <p:font typeface="Arial Unicode MS" panose="02020500000000000000" charset="-120"/>
      <p:regular r:id="rId38"/>
    </p:embeddedFont>
    <p:embeddedFont>
      <p:font typeface="微軟正黑體" panose="020B0604030504040204" pitchFamily="34" charset="-120"/>
      <p:regular r:id="rId39"/>
      <p:bold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標楷體" panose="03000509000000000000" pitchFamily="65" charset="-12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</p:embeddedFontLst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FDDB"/>
    <a:srgbClr val="FDF0E7"/>
    <a:srgbClr val="2F5597"/>
    <a:srgbClr val="005392"/>
    <a:srgbClr val="FFFFE1"/>
    <a:srgbClr val="0033CC"/>
    <a:srgbClr val="FFFF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4C1A8A3-306A-4EB7-A6B1-4F7E0EB9C5D6}" styleName="中等深淺樣式 3 - 輔色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D083AE6-46FA-4A59-8FB0-9F97EB10719F}" styleName="淺色樣式 3 - 輔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4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&#27963;&#38913;&#31807;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2175265550204566E-2"/>
          <c:y val="2.2365668874385448E-2"/>
          <c:w val="0.95782473444979543"/>
          <c:h val="0.92970789782336005"/>
        </c:manualLayout>
      </c:layout>
      <c:pie3DChart>
        <c:varyColors val="1"/>
        <c:ser>
          <c:idx val="0"/>
          <c:order val="0"/>
          <c:dPt>
            <c:idx val="0"/>
            <c:bubble3D val="0"/>
            <c:explosion val="4"/>
            <c:spPr>
              <a:solidFill>
                <a:schemeClr val="accent1">
                  <a:lumMod val="20000"/>
                  <a:lumOff val="80000"/>
                </a:schemeClr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BCEB-4460-A98E-A42B4C4C432C}"/>
              </c:ext>
            </c:extLst>
          </c:dPt>
          <c:dPt>
            <c:idx val="1"/>
            <c:bubble3D val="0"/>
            <c:explosion val="11"/>
            <c:spPr>
              <a:solidFill>
                <a:schemeClr val="accent6">
                  <a:lumMod val="20000"/>
                  <a:lumOff val="80000"/>
                </a:schemeClr>
              </a:solidFill>
              <a:ln w="254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BCEB-4460-A98E-A42B4C4C432C}"/>
              </c:ext>
            </c:extLst>
          </c:dPt>
          <c:dPt>
            <c:idx val="2"/>
            <c:bubble3D val="0"/>
            <c:spPr>
              <a:solidFill>
                <a:srgbClr val="FFFFCC"/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BCEB-4460-A98E-A42B4C4C432C}"/>
              </c:ext>
            </c:extLst>
          </c:dPt>
          <c:val>
            <c:numRef>
              <c:f>工作表1!$E$4:$E$6</c:f>
              <c:numCache>
                <c:formatCode>General</c:formatCode>
                <c:ptCount val="3"/>
                <c:pt idx="0">
                  <c:v>6370</c:v>
                </c:pt>
                <c:pt idx="1">
                  <c:v>1692</c:v>
                </c:pt>
                <c:pt idx="2">
                  <c:v>6221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CEB-4460-A98E-A42B4C4C43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0.01852</cdr:x>
      <cdr:y>0.02417</cdr:y>
    </cdr:from>
    <cdr:to>
      <cdr:x>0.31481</cdr:x>
      <cdr:y>0.34859</cdr:y>
    </cdr:to>
    <cdr:sp macro="" textlink="">
      <cdr:nvSpPr>
        <cdr:cNvPr id="2" name="文字方塊 1"/>
        <cdr:cNvSpPr txBox="1"/>
      </cdr:nvSpPr>
      <cdr:spPr>
        <a:xfrm xmlns:a="http://schemas.openxmlformats.org/drawingml/2006/main">
          <a:off x="144016" y="103036"/>
          <a:ext cx="2304207" cy="138315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35000"/>
          </a:schemeClr>
        </a:solidFill>
        <a:ln xmlns:a="http://schemas.openxmlformats.org/drawingml/2006/main">
          <a:noFill/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zh-TW" altLang="en-US" sz="2400" b="1" u="sng" dirty="0" smtClean="0">
              <a:solidFill>
                <a:srgbClr val="C00000"/>
              </a:solidFill>
              <a:latin typeface="華康中圓體" panose="020F0509000000000000" pitchFamily="49" charset="-120"/>
              <a:ea typeface="華康中圓體" panose="020F0509000000000000" pitchFamily="49" charset="-120"/>
            </a:rPr>
            <a:t>北區五專  </a:t>
          </a:r>
          <a:r>
            <a:rPr lang="en-US" altLang="zh-TW" sz="2400" b="1" u="sng" dirty="0" smtClean="0">
              <a:solidFill>
                <a:srgbClr val="C0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rPr>
            <a:t>22</a:t>
          </a:r>
          <a:r>
            <a:rPr lang="zh-TW" altLang="en-US" sz="2400" b="1" u="sng" dirty="0" smtClean="0">
              <a:solidFill>
                <a:srgbClr val="C00000"/>
              </a:solidFill>
              <a:latin typeface="華康中圓體" panose="020F0509000000000000" pitchFamily="49" charset="-120"/>
              <a:ea typeface="華康中圓體" panose="020F0509000000000000" pitchFamily="49" charset="-120"/>
              <a:cs typeface="Arial Unicode MS" panose="020B0604020202020204" pitchFamily="34" charset="-120"/>
            </a:rPr>
            <a:t>校</a:t>
          </a:r>
          <a:endParaRPr lang="en-US" altLang="zh-TW" sz="2400" b="1" u="sng" dirty="0" smtClean="0">
            <a:solidFill>
              <a:srgbClr val="C00000"/>
            </a:solidFill>
            <a:latin typeface="華康中圓體" panose="020F0509000000000000" pitchFamily="49" charset="-120"/>
            <a:ea typeface="華康中圓體" panose="020F0509000000000000" pitchFamily="49" charset="-120"/>
            <a:cs typeface="Arial Unicode MS" panose="020B0604020202020204" pitchFamily="34" charset="-120"/>
          </a:endParaRPr>
        </a:p>
        <a:p xmlns:a="http://schemas.openxmlformats.org/drawingml/2006/main">
          <a:pPr marL="358775" lvl="2" indent="-274638"/>
          <a:r>
            <a:rPr lang="en-US" altLang="zh-TW" sz="2000" b="1" dirty="0" smtClean="0">
              <a:solidFill>
                <a:srgbClr val="0070C0"/>
              </a:solidFill>
              <a:latin typeface="Aharoni" panose="02010803020104030203" pitchFamily="2" charset="-79"/>
              <a:ea typeface="華康中圓體" panose="020F0509000000000000" pitchFamily="49" charset="-120"/>
              <a:cs typeface="Aharoni" panose="02010803020104030203" pitchFamily="2" charset="-79"/>
            </a:rPr>
            <a:t>•</a:t>
          </a:r>
          <a:r>
            <a:rPr lang="zh-TW" altLang="en-US" sz="2000" b="1" dirty="0" smtClean="0">
              <a:solidFill>
                <a:srgbClr val="0070C0"/>
              </a:solidFill>
              <a:latin typeface="華康中圓體" panose="020F0509000000000000" pitchFamily="49" charset="-120"/>
              <a:ea typeface="華康中圓體" panose="020F0509000000000000" pitchFamily="49" charset="-120"/>
            </a:rPr>
            <a:t>一般生 </a:t>
          </a:r>
          <a:r>
            <a:rPr lang="en-US" altLang="zh-TW" sz="2000" b="1" dirty="0" smtClean="0">
              <a:solidFill>
                <a:srgbClr val="0070C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rPr>
            <a:t>5,686</a:t>
          </a:r>
          <a:r>
            <a:rPr lang="zh-TW" altLang="en-US" sz="2000" b="1" dirty="0" smtClean="0">
              <a:solidFill>
                <a:srgbClr val="0070C0"/>
              </a:solidFill>
              <a:latin typeface="華康中圓體" panose="020F0509000000000000" pitchFamily="49" charset="-120"/>
              <a:ea typeface="華康中圓體" panose="020F0509000000000000" pitchFamily="49" charset="-120"/>
              <a:cs typeface="Arial Unicode MS" panose="020B0604020202020204" pitchFamily="34" charset="-120"/>
            </a:rPr>
            <a:t>名</a:t>
          </a:r>
          <a:endParaRPr lang="en-US" altLang="zh-TW" sz="2000" b="1" dirty="0" smtClean="0">
            <a:solidFill>
              <a:srgbClr val="0070C0"/>
            </a:solidFill>
            <a:latin typeface="華康中圓體" panose="020F0509000000000000" pitchFamily="49" charset="-120"/>
            <a:ea typeface="華康中圓體" panose="020F0509000000000000" pitchFamily="49" charset="-120"/>
            <a:cs typeface="Arial Unicode MS" panose="020B0604020202020204" pitchFamily="34" charset="-120"/>
          </a:endParaRPr>
        </a:p>
        <a:p xmlns:a="http://schemas.openxmlformats.org/drawingml/2006/main">
          <a:pPr marL="358775" lvl="1" indent="-274638"/>
          <a:r>
            <a:rPr lang="en-US" altLang="zh-TW" sz="2000" b="1" dirty="0" smtClean="0">
              <a:solidFill>
                <a:schemeClr val="accent6">
                  <a:lumMod val="75000"/>
                </a:schemeClr>
              </a:solidFill>
              <a:latin typeface="Aharoni" panose="02010803020104030203" pitchFamily="2" charset="-79"/>
              <a:ea typeface="華康中圓體" panose="020F0509000000000000" pitchFamily="49" charset="-120"/>
              <a:cs typeface="Aharoni" panose="02010803020104030203" pitchFamily="2" charset="-79"/>
            </a:rPr>
            <a:t>•</a:t>
          </a:r>
          <a:r>
            <a:rPr lang="zh-TW" altLang="en-US" sz="2000" b="1" dirty="0" smtClean="0">
              <a:solidFill>
                <a:schemeClr val="accent6">
                  <a:lumMod val="75000"/>
                </a:schemeClr>
              </a:solidFill>
              <a:latin typeface="華康中圓體" panose="020F0509000000000000" pitchFamily="49" charset="-120"/>
              <a:ea typeface="華康中圓體" panose="020F0509000000000000" pitchFamily="49" charset="-120"/>
              <a:cs typeface="Arial Unicode MS" panose="020B0604020202020204" pitchFamily="34" charset="-120"/>
            </a:rPr>
            <a:t>大陸長探生 </a:t>
          </a:r>
          <a:r>
            <a:rPr lang="en-US" altLang="zh-TW" sz="2000" b="1" dirty="0" smtClean="0">
              <a:solidFill>
                <a:schemeClr val="accent6">
                  <a:lumMod val="75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rPr>
            <a:t>37</a:t>
          </a:r>
          <a:r>
            <a:rPr lang="zh-TW" altLang="en-US" sz="2000" b="1" dirty="0" smtClean="0">
              <a:solidFill>
                <a:schemeClr val="accent6">
                  <a:lumMod val="75000"/>
                </a:schemeClr>
              </a:solidFill>
              <a:latin typeface="華康中圓體" panose="020F0509000000000000" pitchFamily="49" charset="-120"/>
              <a:ea typeface="華康中圓體" panose="020F0509000000000000" pitchFamily="49" charset="-120"/>
              <a:cs typeface="Arial Unicode MS" panose="020B0604020202020204" pitchFamily="34" charset="-120"/>
            </a:rPr>
            <a:t>名</a:t>
          </a:r>
          <a:endParaRPr lang="en-US" altLang="zh-TW" sz="2000" b="1" dirty="0" smtClean="0">
            <a:solidFill>
              <a:schemeClr val="accent6">
                <a:lumMod val="75000"/>
              </a:schemeClr>
            </a:solidFill>
            <a:latin typeface="華康中圓體" panose="020F0509000000000000" pitchFamily="49" charset="-120"/>
            <a:ea typeface="華康中圓體" panose="020F0509000000000000" pitchFamily="49" charset="-120"/>
            <a:cs typeface="Arial Unicode MS" panose="020B0604020202020204" pitchFamily="34" charset="-120"/>
          </a:endParaRPr>
        </a:p>
        <a:p xmlns:a="http://schemas.openxmlformats.org/drawingml/2006/main">
          <a:pPr marL="358775" lvl="1" indent="-274638"/>
          <a:r>
            <a:rPr lang="en-US" altLang="zh-TW" sz="2000" b="1" dirty="0" smtClean="0">
              <a:solidFill>
                <a:srgbClr val="7030A0"/>
              </a:solidFill>
              <a:latin typeface="Aharoni" panose="02010803020104030203" pitchFamily="2" charset="-79"/>
              <a:ea typeface="華康中圓體" panose="020F0509000000000000" pitchFamily="49" charset="-120"/>
              <a:cs typeface="Aharoni" panose="02010803020104030203" pitchFamily="2" charset="-79"/>
            </a:rPr>
            <a:t>•</a:t>
          </a:r>
          <a:r>
            <a:rPr lang="zh-TW" altLang="en-US" sz="2000" b="1" dirty="0" smtClean="0">
              <a:solidFill>
                <a:srgbClr val="7030A0"/>
              </a:solidFill>
              <a:latin typeface="華康中圓體" panose="020F0509000000000000" pitchFamily="49" charset="-120"/>
              <a:ea typeface="華康中圓體" panose="020F0509000000000000" pitchFamily="49" charset="-120"/>
              <a:cs typeface="Arial Unicode MS" panose="020B0604020202020204" pitchFamily="34" charset="-120"/>
            </a:rPr>
            <a:t>特種生 </a:t>
          </a:r>
          <a:r>
            <a:rPr lang="en-US" altLang="zh-TW" sz="2000" b="1" dirty="0" smtClean="0">
              <a:solidFill>
                <a:srgbClr val="7030A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rPr>
            <a:t>624</a:t>
          </a:r>
          <a:r>
            <a:rPr lang="zh-TW" altLang="en-US" sz="2000" b="1" dirty="0" smtClean="0">
              <a:solidFill>
                <a:srgbClr val="7030A0"/>
              </a:solidFill>
              <a:latin typeface="華康中圓體" panose="020F0509000000000000" pitchFamily="49" charset="-120"/>
              <a:ea typeface="華康中圓體" panose="020F0509000000000000" pitchFamily="49" charset="-120"/>
              <a:cs typeface="Arial Unicode MS" panose="020B0604020202020204" pitchFamily="34" charset="-120"/>
            </a:rPr>
            <a:t>名</a:t>
          </a:r>
          <a:endParaRPr lang="zh-TW" altLang="en-US" sz="2000" b="1" dirty="0">
            <a:solidFill>
              <a:srgbClr val="7030A0"/>
            </a:solidFill>
            <a:latin typeface="華康中圓體" panose="020F0509000000000000" pitchFamily="49" charset="-120"/>
            <a:ea typeface="華康中圓體" panose="020F0509000000000000" pitchFamily="49" charset="-120"/>
            <a:cs typeface="Arial Unicode MS" panose="020B0604020202020204" pitchFamily="34" charset="-120"/>
          </a:endParaRPr>
        </a:p>
      </cdr:txBody>
    </cdr:sp>
  </cdr:relSizeAnchor>
  <cdr:relSizeAnchor xmlns:cdr="http://schemas.openxmlformats.org/drawingml/2006/chartDrawing">
    <cdr:from>
      <cdr:x>0.36913</cdr:x>
      <cdr:y>0.65422</cdr:y>
    </cdr:from>
    <cdr:to>
      <cdr:x>0.69566</cdr:x>
      <cdr:y>0.97512</cdr:y>
    </cdr:to>
    <cdr:sp macro="" textlink="">
      <cdr:nvSpPr>
        <cdr:cNvPr id="3" name="文字方塊 1"/>
        <cdr:cNvSpPr txBox="1"/>
      </cdr:nvSpPr>
      <cdr:spPr>
        <a:xfrm xmlns:a="http://schemas.openxmlformats.org/drawingml/2006/main">
          <a:off x="2870708" y="2789258"/>
          <a:ext cx="2539379" cy="136814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64000"/>
          </a:schemeClr>
        </a:solidFill>
      </cdr:spPr>
      <cdr:txBody>
        <a:bodyPr xmlns:a="http://schemas.openxmlformats.org/drawingml/2006/main" wrap="none" rtlCol="0"/>
        <a:lstStyle xmlns:a="http://schemas.openxmlformats.org/drawingml/2006/main">
          <a:defPPr>
            <a:defRPr lang="zh-TW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+mn-cs"/>
            </a:defRPr>
          </a:lvl5pPr>
          <a:lvl6pPr marL="2286000" algn="l" defTabSz="914400" rtl="0" eaLnBrk="1" latinLnBrk="0" hangingPunct="1">
            <a:defRPr kumimoji="1" kern="12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+mn-cs"/>
            </a:defRPr>
          </a:lvl6pPr>
          <a:lvl7pPr marL="2743200" algn="l" defTabSz="914400" rtl="0" eaLnBrk="1" latinLnBrk="0" hangingPunct="1">
            <a:defRPr kumimoji="1" kern="12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+mn-cs"/>
            </a:defRPr>
          </a:lvl7pPr>
          <a:lvl8pPr marL="3200400" algn="l" defTabSz="914400" rtl="0" eaLnBrk="1" latinLnBrk="0" hangingPunct="1">
            <a:defRPr kumimoji="1" kern="12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+mn-cs"/>
            </a:defRPr>
          </a:lvl8pPr>
          <a:lvl9pPr marL="3657600" algn="l" defTabSz="914400" rtl="0" eaLnBrk="1" latinLnBrk="0" hangingPunct="1">
            <a:defRPr kumimoji="1" kern="12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+mn-cs"/>
            </a:defRPr>
          </a:lvl9pPr>
        </a:lstStyle>
        <a:p xmlns:a="http://schemas.openxmlformats.org/drawingml/2006/main">
          <a:r>
            <a:rPr lang="zh-TW" altLang="en-US" sz="2400" b="1" u="sng" dirty="0" smtClean="0">
              <a:solidFill>
                <a:srgbClr val="C00000"/>
              </a:solidFill>
              <a:latin typeface="華康中圓體" panose="020F0509000000000000" pitchFamily="49" charset="-120"/>
              <a:ea typeface="華康中圓體" panose="020F0509000000000000" pitchFamily="49" charset="-120"/>
            </a:rPr>
            <a:t>中區五專 </a:t>
          </a:r>
          <a:r>
            <a:rPr lang="en-US" altLang="zh-TW" sz="2400" b="1" u="sng" dirty="0">
              <a:solidFill>
                <a:srgbClr val="C0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rPr>
            <a:t>5</a:t>
          </a:r>
          <a:r>
            <a:rPr lang="zh-TW" altLang="en-US" sz="2400" b="1" u="sng" dirty="0" smtClean="0">
              <a:solidFill>
                <a:srgbClr val="C00000"/>
              </a:solidFill>
              <a:latin typeface="華康中圓體" panose="020F0509000000000000" pitchFamily="49" charset="-120"/>
              <a:ea typeface="華康中圓體" panose="020F0509000000000000" pitchFamily="49" charset="-120"/>
              <a:cs typeface="Arial Unicode MS" panose="020B0604020202020204" pitchFamily="34" charset="-120"/>
            </a:rPr>
            <a:t>校</a:t>
          </a:r>
          <a:endParaRPr lang="en-US" altLang="zh-TW" sz="2400" b="1" u="sng" dirty="0" smtClean="0">
            <a:solidFill>
              <a:srgbClr val="C00000"/>
            </a:solidFill>
            <a:latin typeface="華康中圓體" panose="020F0509000000000000" pitchFamily="49" charset="-120"/>
            <a:ea typeface="華康中圓體" panose="020F0509000000000000" pitchFamily="49" charset="-120"/>
            <a:cs typeface="Arial Unicode MS" panose="020B0604020202020204" pitchFamily="34" charset="-120"/>
          </a:endParaRPr>
        </a:p>
        <a:p xmlns:a="http://schemas.openxmlformats.org/drawingml/2006/main">
          <a:pPr indent="84138"/>
          <a:r>
            <a:rPr lang="en-US" altLang="zh-TW" sz="2000" b="1" dirty="0" smtClean="0">
              <a:solidFill>
                <a:srgbClr val="0070C0"/>
              </a:solidFill>
              <a:latin typeface="Aharoni" panose="02010803020104030203" pitchFamily="2" charset="-79"/>
              <a:ea typeface="華康中圓體" panose="020F0509000000000000" pitchFamily="49" charset="-120"/>
              <a:cs typeface="Aharoni" panose="02010803020104030203" pitchFamily="2" charset="-79"/>
            </a:rPr>
            <a:t>•</a:t>
          </a:r>
          <a:r>
            <a:rPr lang="zh-TW" altLang="en-US" sz="2000" b="1" dirty="0" smtClean="0">
              <a:solidFill>
                <a:srgbClr val="0070C0"/>
              </a:solidFill>
              <a:latin typeface="華康中圓體" panose="020F0509000000000000" pitchFamily="49" charset="-120"/>
              <a:ea typeface="華康中圓體" panose="020F0509000000000000" pitchFamily="49" charset="-120"/>
            </a:rPr>
            <a:t>一般生 </a:t>
          </a:r>
          <a:r>
            <a:rPr lang="en-US" altLang="zh-TW" sz="2000" b="1" dirty="0" smtClean="0">
              <a:solidFill>
                <a:srgbClr val="0070C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rPr>
            <a:t>1,592</a:t>
          </a:r>
          <a:r>
            <a:rPr lang="zh-TW" altLang="en-US" sz="2000" b="1" dirty="0" smtClean="0">
              <a:solidFill>
                <a:srgbClr val="0070C0"/>
              </a:solidFill>
              <a:latin typeface="華康中圓體" panose="020F0509000000000000" pitchFamily="49" charset="-120"/>
              <a:ea typeface="華康中圓體" panose="020F0509000000000000" pitchFamily="49" charset="-120"/>
              <a:cs typeface="Arial Unicode MS" panose="020B0604020202020204" pitchFamily="34" charset="-120"/>
            </a:rPr>
            <a:t>名</a:t>
          </a:r>
          <a:endParaRPr lang="en-US" altLang="zh-TW" sz="2000" b="1" dirty="0" smtClean="0">
            <a:solidFill>
              <a:srgbClr val="0070C0"/>
            </a:solidFill>
            <a:latin typeface="華康中圓體" panose="020F0509000000000000" pitchFamily="49" charset="-120"/>
            <a:ea typeface="華康中圓體" panose="020F0509000000000000" pitchFamily="49" charset="-120"/>
            <a:cs typeface="Arial Unicode MS" panose="020B0604020202020204" pitchFamily="34" charset="-120"/>
          </a:endParaRPr>
        </a:p>
        <a:p xmlns:a="http://schemas.openxmlformats.org/drawingml/2006/main">
          <a:pPr indent="84138"/>
          <a:r>
            <a:rPr lang="en-US" altLang="zh-TW" sz="2000" b="1" dirty="0" smtClean="0">
              <a:solidFill>
                <a:schemeClr val="accent6">
                  <a:lumMod val="75000"/>
                </a:schemeClr>
              </a:solidFill>
              <a:latin typeface="Aharoni" panose="02010803020104030203" pitchFamily="2" charset="-79"/>
              <a:ea typeface="華康中圓體" panose="020F0509000000000000" pitchFamily="49" charset="-120"/>
              <a:cs typeface="Aharoni" panose="02010803020104030203" pitchFamily="2" charset="-79"/>
            </a:rPr>
            <a:t>•</a:t>
          </a:r>
          <a:r>
            <a:rPr lang="zh-TW" altLang="en-US" sz="2000" b="1" dirty="0" smtClean="0">
              <a:solidFill>
                <a:schemeClr val="accent6">
                  <a:lumMod val="75000"/>
                </a:schemeClr>
              </a:solidFill>
              <a:latin typeface="華康中圓體" panose="020F0509000000000000" pitchFamily="49" charset="-120"/>
              <a:ea typeface="華康中圓體" panose="020F0509000000000000" pitchFamily="49" charset="-120"/>
              <a:cs typeface="Arial Unicode MS" panose="020B0604020202020204" pitchFamily="34" charset="-120"/>
            </a:rPr>
            <a:t>大陸長探生 </a:t>
          </a:r>
          <a:r>
            <a:rPr lang="en-US" altLang="zh-TW" sz="2000" b="1" dirty="0" smtClean="0">
              <a:solidFill>
                <a:schemeClr val="accent6">
                  <a:lumMod val="75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rPr>
            <a:t>15</a:t>
          </a:r>
          <a:r>
            <a:rPr lang="zh-TW" altLang="en-US" sz="2000" b="1" dirty="0" smtClean="0">
              <a:solidFill>
                <a:schemeClr val="accent6">
                  <a:lumMod val="75000"/>
                </a:schemeClr>
              </a:solidFill>
              <a:latin typeface="華康中圓體" panose="020F0509000000000000" pitchFamily="49" charset="-120"/>
              <a:ea typeface="華康中圓體" panose="020F0509000000000000" pitchFamily="49" charset="-120"/>
              <a:cs typeface="Arial Unicode MS" panose="020B0604020202020204" pitchFamily="34" charset="-120"/>
            </a:rPr>
            <a:t>名</a:t>
          </a:r>
          <a:endParaRPr lang="en-US" altLang="zh-TW" sz="2000" b="1" dirty="0" smtClean="0">
            <a:solidFill>
              <a:schemeClr val="accent6">
                <a:lumMod val="75000"/>
              </a:schemeClr>
            </a:solidFill>
            <a:latin typeface="華康中圓體" panose="020F0509000000000000" pitchFamily="49" charset="-120"/>
            <a:ea typeface="華康中圓體" panose="020F0509000000000000" pitchFamily="49" charset="-120"/>
            <a:cs typeface="Arial Unicode MS" panose="020B0604020202020204" pitchFamily="34" charset="-120"/>
          </a:endParaRPr>
        </a:p>
        <a:p xmlns:a="http://schemas.openxmlformats.org/drawingml/2006/main">
          <a:pPr indent="84138"/>
          <a:r>
            <a:rPr lang="en-US" altLang="zh-TW" sz="2000" b="1" dirty="0" smtClean="0">
              <a:solidFill>
                <a:srgbClr val="7030A0"/>
              </a:solidFill>
              <a:latin typeface="Aharoni" panose="02010803020104030203" pitchFamily="2" charset="-79"/>
              <a:ea typeface="華康中圓體" panose="020F0509000000000000" pitchFamily="49" charset="-120"/>
              <a:cs typeface="Aharoni" panose="02010803020104030203" pitchFamily="2" charset="-79"/>
            </a:rPr>
            <a:t>•</a:t>
          </a:r>
          <a:r>
            <a:rPr lang="zh-TW" altLang="en-US" sz="2000" b="1" dirty="0" smtClean="0">
              <a:solidFill>
                <a:srgbClr val="7030A0"/>
              </a:solidFill>
              <a:latin typeface="華康中圓體" panose="020F0509000000000000" pitchFamily="49" charset="-120"/>
              <a:ea typeface="華康中圓體" panose="020F0509000000000000" pitchFamily="49" charset="-120"/>
              <a:cs typeface="Arial Unicode MS" panose="020B0604020202020204" pitchFamily="34" charset="-120"/>
            </a:rPr>
            <a:t>特種生 </a:t>
          </a:r>
          <a:r>
            <a:rPr lang="en-US" altLang="zh-TW" sz="2000" b="1" dirty="0" smtClean="0">
              <a:solidFill>
                <a:srgbClr val="7030A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rPr>
            <a:t>216</a:t>
          </a:r>
          <a:r>
            <a:rPr lang="zh-TW" altLang="en-US" sz="2000" b="1" dirty="0" smtClean="0">
              <a:solidFill>
                <a:srgbClr val="7030A0"/>
              </a:solidFill>
              <a:latin typeface="華康中圓體" panose="020F0509000000000000" pitchFamily="49" charset="-120"/>
              <a:ea typeface="華康中圓體" panose="020F0509000000000000" pitchFamily="49" charset="-120"/>
              <a:cs typeface="Arial Unicode MS" panose="020B0604020202020204" pitchFamily="34" charset="-120"/>
            </a:rPr>
            <a:t>名</a:t>
          </a:r>
          <a:endParaRPr lang="zh-TW" altLang="en-US" sz="2000" b="1" dirty="0">
            <a:solidFill>
              <a:srgbClr val="7030A0"/>
            </a:solidFill>
            <a:latin typeface="華康中圓體" panose="020F0509000000000000" pitchFamily="49" charset="-120"/>
            <a:ea typeface="華康中圓體" panose="020F0509000000000000" pitchFamily="49" charset="-120"/>
            <a:cs typeface="Arial Unicode MS" panose="020B0604020202020204" pitchFamily="34" charset="-12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8475"/>
          </a:xfrm>
          <a:prstGeom prst="rect">
            <a:avLst/>
          </a:prstGeom>
        </p:spPr>
        <p:txBody>
          <a:bodyPr vert="horz" lIns="91404" tIns="45702" rIns="91404" bIns="45702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8475"/>
          </a:xfrm>
          <a:prstGeom prst="rect">
            <a:avLst/>
          </a:prstGeom>
        </p:spPr>
        <p:txBody>
          <a:bodyPr vert="horz" lIns="91404" tIns="45702" rIns="91404" bIns="45702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143DE3DD-2621-4C2E-8936-199F3C54B6B8}" type="datetimeFigureOut">
              <a:rPr lang="zh-TW" altLang="en-US"/>
              <a:pPr>
                <a:defRPr/>
              </a:pPr>
              <a:t>2018/5/3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4" tIns="45702" rIns="91404" bIns="45702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5600" cy="3908425"/>
          </a:xfrm>
          <a:prstGeom prst="rect">
            <a:avLst/>
          </a:prstGeom>
        </p:spPr>
        <p:txBody>
          <a:bodyPr vert="horz" lIns="91404" tIns="45702" rIns="91404" bIns="45702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6575"/>
            <a:ext cx="2944813" cy="498475"/>
          </a:xfrm>
          <a:prstGeom prst="rect">
            <a:avLst/>
          </a:prstGeom>
        </p:spPr>
        <p:txBody>
          <a:bodyPr vert="horz" lIns="91404" tIns="45702" rIns="91404" bIns="45702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8100" y="9426575"/>
            <a:ext cx="2944813" cy="498475"/>
          </a:xfrm>
          <a:prstGeom prst="rect">
            <a:avLst/>
          </a:prstGeom>
        </p:spPr>
        <p:txBody>
          <a:bodyPr vert="horz" lIns="91404" tIns="45702" rIns="91404" bIns="45702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C91063EF-9280-4103-8ED1-2972346B8BB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63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1363" indent="-284163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39825" indent="-227013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598613" indent="-227013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4225" indent="-227013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1425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68625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5825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3025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870FFC-FC8F-4519-AE04-135876D78F79}" type="slidenum">
              <a:rPr kumimoji="1" lang="zh-TW" alt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kumimoji="1" lang="zh-TW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1363" indent="-284163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1413" indent="-227013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7013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7013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F99B68-FA2C-4605-B850-2A3CA5B42E3D}" type="slidenum">
              <a:rPr kumimoji="1" lang="zh-TW" alt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kumimoji="1" lang="zh-TW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656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69984F2-7B0E-418C-95E9-81885647994C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2209F-506A-44AE-B765-0D17939CA915}" type="datetime1">
              <a:rPr lang="zh-TW" altLang="en-US"/>
              <a:pPr>
                <a:defRPr/>
              </a:pPr>
              <a:t>2018/5/3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0304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79CBA-6553-40DC-BCC2-9266DFF9593A}" type="datetime1">
              <a:rPr lang="zh-TW" altLang="en-US"/>
              <a:pPr>
                <a:defRPr/>
              </a:pPr>
              <a:t>2018/5/3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DB3DC-02A6-4BDD-9766-0F2DE42FA8C3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81254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20267-55BC-4174-A1C4-9616F0EFFCA0}" type="datetime1">
              <a:rPr lang="zh-TW" altLang="en-US"/>
              <a:pPr>
                <a:defRPr/>
              </a:pPr>
              <a:t>2018/5/3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E8B7B-B4F9-49E2-8F6E-985BF87D3E40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26879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3CED8-1911-4201-BC4C-71E5C52B1FA5}" type="datetime1">
              <a:rPr lang="zh-TW" altLang="en-US"/>
              <a:pPr>
                <a:defRPr/>
              </a:pPr>
              <a:t>2018/5/3</a:t>
            </a:fld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 sz="1800" b="1" u="sng" smtClean="0"/>
            </a:lvl1pPr>
          </a:lstStyle>
          <a:p>
            <a:pPr>
              <a:defRPr/>
            </a:pPr>
            <a:fld id="{86B50AAE-EF00-4FF8-BDA5-48ECC6479ACC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31292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152E2-BD5E-491E-BF6F-15E9FFAD8EDF}" type="datetime1">
              <a:rPr lang="zh-TW" altLang="en-US"/>
              <a:pPr>
                <a:defRPr/>
              </a:pPr>
              <a:t>2018/5/3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900BE-8BFF-4800-8C8C-B52D742F015F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31617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A61D1-17D5-41CE-970E-A22EE0C5E3BB}" type="datetime1">
              <a:rPr lang="zh-TW" altLang="en-US"/>
              <a:pPr>
                <a:defRPr/>
              </a:pPr>
              <a:t>2018/5/3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59AAF-BE65-42C1-9D6F-699428663CAC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84809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D0C22-F958-40BB-BC5D-9233DECB2E88}" type="datetime1">
              <a:rPr lang="zh-TW" altLang="en-US"/>
              <a:pPr>
                <a:defRPr/>
              </a:pPr>
              <a:t>2018/5/3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F34A6-C0CC-41D0-8195-F661ABF6E0D2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00723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A568E-6F18-4FCE-8473-C54573D64C1A}" type="datetime1">
              <a:rPr lang="zh-TW" altLang="en-US"/>
              <a:pPr>
                <a:defRPr/>
              </a:pPr>
              <a:t>2018/5/3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338C4-CEFD-4113-8B49-34E84066A3F3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20691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A1422-97E2-4E95-91AB-8DBA4800DA8B}" type="datetime1">
              <a:rPr lang="zh-TW" altLang="en-US"/>
              <a:pPr>
                <a:defRPr/>
              </a:pPr>
              <a:t>2018/5/3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18FC4-A26C-4F98-A827-A50D47CE7B80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55876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12197-2E59-4714-B239-0A8E482FF351}" type="datetime1">
              <a:rPr lang="zh-TW" altLang="en-US"/>
              <a:pPr>
                <a:defRPr/>
              </a:pPr>
              <a:t>2018/5/3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E9F8E-A3F0-48E3-8E99-7C52C4FF84D4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5121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33E75-83AA-41CA-B419-62D4B64609CB}" type="datetime1">
              <a:rPr lang="zh-TW" altLang="en-US"/>
              <a:pPr>
                <a:defRPr/>
              </a:pPr>
              <a:t>2018/5/3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E723B-F452-4475-BC6E-7CF32C03F054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08551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41A5D5D-CDDF-4985-934C-17F50D3B2D62}" type="datetime1">
              <a:rPr lang="zh-TW" altLang="en-US"/>
              <a:pPr>
                <a:defRPr/>
              </a:pPr>
              <a:t>2018/5/3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8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26D6875-45C4-4727-AA50-9DEA0F37FBD9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9.jpe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1523999" y="1122363"/>
            <a:ext cx="10281719" cy="2387600"/>
          </a:xfrm>
        </p:spPr>
        <p:txBody>
          <a:bodyPr/>
          <a:lstStyle/>
          <a:p>
            <a:pPr algn="just"/>
            <a:r>
              <a:rPr lang="zh-TW" altLang="en-US" sz="7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五專聯合免試入學說明會</a:t>
            </a:r>
            <a:endParaRPr lang="zh-TW" altLang="en-US" sz="7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/>
              <a:t>桃園市立龜山國民中學</a:t>
            </a:r>
            <a:endParaRPr lang="en-US" altLang="zh-TW" dirty="0" smtClean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>
              <a:defRPr/>
            </a:pPr>
            <a:fld id="{66D18FC4-A26C-4F98-A827-A50D47CE7B80}" type="slidenum">
              <a:rPr lang="zh-TW" altLang="en-US" smtClean="0"/>
              <a:pPr>
                <a:defRPr/>
              </a:pPr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36046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173038" y="838200"/>
          <a:ext cx="11726862" cy="5822949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808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3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8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20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主項目</a:t>
                      </a:r>
                      <a:endParaRPr lang="zh-TW" altLang="en-US" sz="2000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8" marR="91438" marT="45729" marB="45729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分項目（積分上限）</a:t>
                      </a:r>
                      <a:endParaRPr lang="zh-TW" altLang="en-US" sz="2000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8" marR="91438" marT="45729" marB="45729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主項目</a:t>
                      </a:r>
                      <a:r>
                        <a:rPr lang="en-US" altLang="zh-TW" sz="18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/>
                      </a:r>
                      <a:br>
                        <a:rPr lang="en-US" altLang="zh-TW" sz="18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18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積分上限</a:t>
                      </a:r>
                      <a:endParaRPr lang="zh-TW" altLang="en-US" sz="1800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8" marR="91438" marT="45729" marB="45729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138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22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多元學習表現 </a:t>
                      </a:r>
                      <a:endParaRPr lang="en-US" altLang="zh-TW" sz="2200" b="1" dirty="0" smtClean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8" marR="91438" marT="45729" marB="45729" anchor="ctr">
                    <a:solidFill>
                      <a:srgbClr val="FFFF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18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競       賽         （</a:t>
                      </a:r>
                      <a:r>
                        <a:rPr lang="en-US" altLang="zh-TW" sz="18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7</a:t>
                      </a:r>
                      <a:r>
                        <a:rPr lang="zh-TW" altLang="en-US" sz="18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分）</a:t>
                      </a:r>
                      <a:endParaRPr lang="en-US" altLang="zh-TW" sz="1800" b="1" dirty="0" smtClean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服務學習        （</a:t>
                      </a:r>
                      <a:r>
                        <a:rPr lang="en-US" altLang="zh-TW" sz="18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7</a:t>
                      </a:r>
                      <a:r>
                        <a:rPr lang="zh-TW" altLang="en-US" sz="18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分）　　  </a:t>
                      </a:r>
                      <a:r>
                        <a:rPr lang="zh-TW" altLang="en-US" sz="2200" b="1" kern="1200" dirty="0" smtClean="0">
                          <a:solidFill>
                            <a:srgbClr val="0033CC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積分採計至</a:t>
                      </a:r>
                      <a:r>
                        <a:rPr lang="en-US" altLang="zh-TW" sz="2200" b="1" kern="1200" dirty="0" smtClean="0">
                          <a:solidFill>
                            <a:srgbClr val="0033CC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107</a:t>
                      </a:r>
                      <a:r>
                        <a:rPr lang="zh-TW" altLang="en-US" sz="2200" b="1" kern="1200" dirty="0" smtClean="0">
                          <a:solidFill>
                            <a:srgbClr val="0033CC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2200" b="1" kern="1200" dirty="0" smtClean="0">
                          <a:solidFill>
                            <a:srgbClr val="0033CC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</a:t>
                      </a:r>
                      <a:r>
                        <a:rPr lang="zh-TW" altLang="en-US" sz="2200" b="1" kern="1200" dirty="0" smtClean="0">
                          <a:solidFill>
                            <a:srgbClr val="0033CC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月</a:t>
                      </a:r>
                      <a:r>
                        <a:rPr lang="en-US" altLang="zh-TW" sz="2200" b="1" kern="1200" dirty="0" smtClean="0">
                          <a:solidFill>
                            <a:srgbClr val="0033CC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14</a:t>
                      </a:r>
                      <a:r>
                        <a:rPr lang="zh-TW" altLang="en-US" sz="2200" b="1" kern="1200" dirty="0" smtClean="0">
                          <a:solidFill>
                            <a:srgbClr val="0033CC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日</a:t>
                      </a:r>
                      <a:endParaRPr lang="en-US" altLang="zh-TW" sz="2200" b="1" kern="1200" dirty="0" smtClean="0">
                        <a:solidFill>
                          <a:srgbClr val="0033CC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日常生活表現（</a:t>
                      </a:r>
                      <a:r>
                        <a:rPr lang="en-US" altLang="zh-TW" sz="18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r>
                        <a:rPr lang="zh-TW" altLang="en-US" sz="18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分）                                  </a:t>
                      </a:r>
                      <a:r>
                        <a:rPr lang="zh-TW" altLang="en-US" sz="2400" b="1" dirty="0" smtClean="0">
                          <a:solidFill>
                            <a:srgbClr val="0033CC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（含）前取得</a:t>
                      </a:r>
                      <a:r>
                        <a:rPr lang="en-US" altLang="zh-TW" sz="1800" b="1" kern="1200" dirty="0" smtClean="0">
                          <a:solidFill>
                            <a:srgbClr val="0033CC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            </a:t>
                      </a:r>
                    </a:p>
                    <a:p>
                      <a:pPr lvl="0" algn="l">
                        <a:buNone/>
                      </a:pPr>
                      <a:r>
                        <a:rPr lang="zh-TW" altLang="en-US" sz="18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體 適  能         （</a:t>
                      </a:r>
                      <a:r>
                        <a:rPr lang="en-US" altLang="zh-TW" sz="18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r>
                        <a:rPr lang="zh-TW" altLang="en-US" sz="18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分）</a:t>
                      </a:r>
                      <a:endParaRPr lang="zh-TW" altLang="en-US" sz="1800" b="1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8" marR="91438" marT="45729" marB="45729">
                    <a:solidFill>
                      <a:srgbClr val="FFFF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 algn="ctr" defTabSz="914400" rtl="0" eaLnBrk="0" fontAlgn="base" latinLnBrk="0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kumimoji="1" lang="en-US" altLang="zh-TW" sz="3000" b="1" kern="1200" spc="150" dirty="0" smtClean="0">
                          <a:ln w="11430"/>
                          <a:solidFill>
                            <a:srgbClr val="FF0000"/>
                          </a:solidFill>
                          <a:effectLst>
                            <a:glow rad="101600">
                              <a:srgbClr val="FFFFFF"/>
                            </a:glow>
                            <a:outerShdw blurRad="254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charset="0"/>
                          <a:ea typeface="標楷體" pitchFamily="65" charset="-120"/>
                          <a:cs typeface="+mn-cs"/>
                        </a:rPr>
                        <a:t>16</a:t>
                      </a:r>
                      <a:endParaRPr kumimoji="1" lang="zh-TW" altLang="en-US" sz="3000" b="1" kern="1200" spc="150" dirty="0" smtClean="0">
                        <a:ln w="11430"/>
                        <a:solidFill>
                          <a:srgbClr val="FF0000"/>
                        </a:solidFill>
                        <a:effectLst>
                          <a:glow rad="101600">
                            <a:srgbClr val="FFFFFF"/>
                          </a:glow>
                          <a:outerShdw blurRad="254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 charset="0"/>
                        <a:ea typeface="標楷體" pitchFamily="65" charset="-120"/>
                        <a:cs typeface="+mn-cs"/>
                      </a:endParaRPr>
                    </a:p>
                  </a:txBody>
                  <a:tcPr marL="91439" marR="91439" marT="45737" marB="45737" anchor="ctr">
                    <a:solidFill>
                      <a:srgbClr val="FFFF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765">
                <a:tc gridSpan="2"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2200" b="1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技藝優良</a:t>
                      </a:r>
                      <a:r>
                        <a:rPr lang="zh-TW" altLang="en-US" sz="2200" b="1" kern="12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（</a:t>
                      </a:r>
                      <a:r>
                        <a:rPr lang="zh-TW" altLang="en-US" sz="2200" b="1" kern="1200" baseline="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技藝課程平均分數</a:t>
                      </a:r>
                      <a:r>
                        <a:rPr lang="zh-TW" altLang="en-US" sz="2200" b="1" kern="12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）</a:t>
                      </a:r>
                      <a:r>
                        <a:rPr lang="zh-TW" altLang="en-US" sz="2200" b="1" kern="1200" dirty="0" smtClean="0">
                          <a:solidFill>
                            <a:srgbClr val="0033CC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積分採計至</a:t>
                      </a:r>
                      <a:r>
                        <a:rPr lang="en-US" altLang="zh-TW" sz="2200" b="1" kern="1200" dirty="0" smtClean="0">
                          <a:solidFill>
                            <a:srgbClr val="0033CC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10</a:t>
                      </a:r>
                      <a:r>
                        <a:rPr lang="zh-TW" altLang="en-US" sz="2200" b="1" kern="1200" dirty="0" smtClean="0">
                          <a:solidFill>
                            <a:srgbClr val="0033CC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７年</a:t>
                      </a:r>
                      <a:r>
                        <a:rPr lang="en-US" altLang="zh-TW" sz="2200" b="1" kern="1200" dirty="0" smtClean="0">
                          <a:solidFill>
                            <a:srgbClr val="0033CC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</a:t>
                      </a:r>
                      <a:r>
                        <a:rPr lang="zh-TW" altLang="en-US" sz="2200" b="1" kern="1200" dirty="0" smtClean="0">
                          <a:solidFill>
                            <a:srgbClr val="0033CC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月</a:t>
                      </a:r>
                      <a:r>
                        <a:rPr lang="en-US" altLang="zh-TW" sz="2200" b="1" kern="1200" dirty="0" smtClean="0">
                          <a:solidFill>
                            <a:srgbClr val="0033CC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</a:t>
                      </a:r>
                      <a:r>
                        <a:rPr lang="zh-TW" altLang="en-US" sz="2200" b="1" kern="1200" dirty="0" smtClean="0">
                          <a:solidFill>
                            <a:srgbClr val="0033CC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４日（含）前取得</a:t>
                      </a:r>
                      <a:endParaRPr lang="en-US" altLang="zh-TW" sz="2200" b="1" kern="1200" dirty="0" smtClean="0">
                        <a:solidFill>
                          <a:srgbClr val="0033CC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91438" marR="91438" marT="45729" marB="45729"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algn="ctr" defTabSz="914400" rtl="0" eaLnBrk="0" fontAlgn="base" latinLnBrk="0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zh-TW" altLang="en-US" sz="28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kumimoji="1" lang="en-US" altLang="zh-TW" sz="3000" b="1" kern="1200" spc="150" dirty="0" smtClean="0">
                          <a:ln w="11430"/>
                          <a:solidFill>
                            <a:srgbClr val="FF0000"/>
                          </a:solidFill>
                          <a:effectLst>
                            <a:glow rad="101600">
                              <a:srgbClr val="FFFFFF"/>
                            </a:glow>
                            <a:outerShdw blurRad="254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charset="0"/>
                          <a:ea typeface="標楷體" pitchFamily="65" charset="-120"/>
                          <a:cs typeface="+mn-cs"/>
                        </a:rPr>
                        <a:t>3</a:t>
                      </a:r>
                      <a:endParaRPr kumimoji="1" lang="zh-TW" altLang="en-US" sz="3000" b="1" kern="1200" spc="150" dirty="0">
                        <a:ln w="11430"/>
                        <a:solidFill>
                          <a:srgbClr val="FF0000"/>
                        </a:solidFill>
                        <a:effectLst>
                          <a:glow rad="101600">
                            <a:srgbClr val="FFFFFF"/>
                          </a:glow>
                          <a:outerShdw blurRad="254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 charset="0"/>
                        <a:ea typeface="標楷體" pitchFamily="65" charset="-120"/>
                        <a:cs typeface="+mn-cs"/>
                      </a:endParaRPr>
                    </a:p>
                  </a:txBody>
                  <a:tcPr marL="91439" marR="91439" marT="45737" marB="4573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76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弱勢身分</a:t>
                      </a:r>
                      <a:r>
                        <a:rPr lang="zh-TW" altLang="en-US" sz="2200" b="1" kern="12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（</a:t>
                      </a:r>
                      <a:r>
                        <a:rPr lang="zh-TW" altLang="en-US" sz="2200" b="1" kern="1200" baseline="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低收、中低收、失業戶子女及特殊境遇家庭</a:t>
                      </a:r>
                      <a:r>
                        <a:rPr lang="zh-TW" altLang="en-US" sz="2200" b="1" kern="12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）</a:t>
                      </a:r>
                      <a:endParaRPr lang="zh-TW" altLang="en-US" sz="2200" b="1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8" marR="91438" marT="45729" marB="45729" anchor="ctr">
                    <a:solidFill>
                      <a:srgbClr val="FFFF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kumimoji="1" lang="en-US" altLang="zh-TW" sz="3000" b="1" kern="1200" spc="150" dirty="0" smtClean="0">
                          <a:ln w="11430"/>
                          <a:solidFill>
                            <a:srgbClr val="FF0000"/>
                          </a:solidFill>
                          <a:effectLst>
                            <a:glow rad="101600">
                              <a:srgbClr val="FFFFFF"/>
                            </a:glow>
                            <a:outerShdw blurRad="254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charset="0"/>
                          <a:ea typeface="標楷體" pitchFamily="65" charset="-120"/>
                          <a:cs typeface="+mn-cs"/>
                        </a:rPr>
                        <a:t>2</a:t>
                      </a:r>
                      <a:endParaRPr kumimoji="1" lang="zh-TW" altLang="en-US" sz="3000" b="1" kern="1200" spc="150" dirty="0">
                        <a:ln w="11430"/>
                        <a:solidFill>
                          <a:srgbClr val="FF0000"/>
                        </a:solidFill>
                        <a:effectLst>
                          <a:glow rad="101600">
                            <a:srgbClr val="FFFFFF"/>
                          </a:glow>
                          <a:outerShdw blurRad="254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 charset="0"/>
                        <a:ea typeface="標楷體" pitchFamily="65" charset="-120"/>
                        <a:cs typeface="+mn-cs"/>
                      </a:endParaRPr>
                    </a:p>
                  </a:txBody>
                  <a:tcPr marL="91439" marR="91439" marT="45737" marB="45737" anchor="ctr">
                    <a:solidFill>
                      <a:srgbClr val="FFFF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76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均衡學習</a:t>
                      </a:r>
                      <a:r>
                        <a:rPr lang="zh-TW" altLang="en-US" sz="2200" b="1" kern="12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（健康教育與體育、藝術與人文、綜合活動五學期平均）</a:t>
                      </a:r>
                      <a:endParaRPr lang="zh-TW" altLang="en-US" sz="2200" b="1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8" marR="91438" marT="45729" marB="45729"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kumimoji="1" lang="en-US" altLang="zh-TW" sz="3000" b="1" kern="1200" spc="150" dirty="0" smtClean="0">
                          <a:ln w="11430"/>
                          <a:solidFill>
                            <a:srgbClr val="FF0000"/>
                          </a:solidFill>
                          <a:effectLst>
                            <a:glow rad="101600">
                              <a:srgbClr val="FFFFFF"/>
                            </a:glow>
                            <a:outerShdw blurRad="254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charset="0"/>
                          <a:ea typeface="標楷體" pitchFamily="65" charset="-120"/>
                          <a:cs typeface="+mn-cs"/>
                        </a:rPr>
                        <a:t>6</a:t>
                      </a:r>
                      <a:endParaRPr kumimoji="1" lang="zh-TW" altLang="en-US" sz="3000" b="1" kern="1200" spc="150" dirty="0">
                        <a:ln w="11430"/>
                        <a:solidFill>
                          <a:srgbClr val="FF0000"/>
                        </a:solidFill>
                        <a:effectLst>
                          <a:glow rad="101600">
                            <a:srgbClr val="FFFFFF"/>
                          </a:glow>
                          <a:outerShdw blurRad="254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 charset="0"/>
                        <a:ea typeface="標楷體" pitchFamily="65" charset="-120"/>
                        <a:cs typeface="+mn-cs"/>
                      </a:endParaRPr>
                    </a:p>
                  </a:txBody>
                  <a:tcPr marL="91439" marR="91439" marT="45737" marB="4573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76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適性輔導</a:t>
                      </a:r>
                      <a:r>
                        <a:rPr lang="zh-TW" altLang="en-US" sz="2200" b="1" kern="12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（導師、老師、家長生涯發展規劃書勾選「五專」項目）</a:t>
                      </a:r>
                      <a:endParaRPr lang="zh-TW" altLang="en-US" sz="2200" b="1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8" marR="91438" marT="45729" marB="45729" anchor="ctr">
                    <a:solidFill>
                      <a:srgbClr val="FFFF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algn="ctr" defTabSz="914400" rtl="0" eaLnBrk="0" fontAlgn="base" latinLnBrk="0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zh-TW" altLang="en-US" sz="28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kumimoji="1" lang="en-US" altLang="zh-TW" sz="3000" b="1" kern="1200" spc="150" dirty="0" smtClean="0">
                          <a:ln w="11430"/>
                          <a:solidFill>
                            <a:srgbClr val="FF0000"/>
                          </a:solidFill>
                          <a:effectLst>
                            <a:glow rad="101600">
                              <a:srgbClr val="FFFFFF"/>
                            </a:glow>
                            <a:outerShdw blurRad="254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charset="0"/>
                          <a:ea typeface="標楷體" pitchFamily="65" charset="-120"/>
                          <a:cs typeface="+mn-cs"/>
                        </a:rPr>
                        <a:t>3</a:t>
                      </a:r>
                      <a:endParaRPr kumimoji="1" lang="zh-TW" altLang="en-US" sz="3000" b="1" kern="1200" spc="150" dirty="0">
                        <a:ln w="11430"/>
                        <a:solidFill>
                          <a:srgbClr val="FF0000"/>
                        </a:solidFill>
                        <a:effectLst>
                          <a:glow rad="101600">
                            <a:srgbClr val="FFFFFF"/>
                          </a:glow>
                          <a:outerShdw blurRad="254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 charset="0"/>
                        <a:ea typeface="標楷體" pitchFamily="65" charset="-120"/>
                        <a:cs typeface="+mn-cs"/>
                      </a:endParaRPr>
                    </a:p>
                  </a:txBody>
                  <a:tcPr marL="91439" marR="91439" marT="45737" marB="45737" anchor="ctr">
                    <a:solidFill>
                      <a:srgbClr val="FFFF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765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國中教育會考</a:t>
                      </a:r>
                      <a:r>
                        <a:rPr lang="zh-TW" altLang="en-US" sz="2200" b="1" kern="12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－國文、英語、數學、社會、自然</a:t>
                      </a:r>
                      <a:r>
                        <a:rPr lang="zh-TW" altLang="en-US" sz="2000" b="1" kern="1200" dirty="0" smtClean="0">
                          <a:solidFill>
                            <a:srgbClr val="0033CC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（精熟</a:t>
                      </a:r>
                      <a:r>
                        <a:rPr lang="en-US" altLang="zh-TW" sz="2000" b="1" kern="1200" dirty="0" smtClean="0">
                          <a:solidFill>
                            <a:srgbClr val="0033CC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3</a:t>
                      </a:r>
                      <a:r>
                        <a:rPr lang="zh-TW" altLang="en-US" sz="2000" b="1" kern="1200" dirty="0" smtClean="0">
                          <a:solidFill>
                            <a:srgbClr val="0033CC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分、基礎</a:t>
                      </a:r>
                      <a:r>
                        <a:rPr lang="en-US" altLang="zh-TW" sz="2000" b="1" kern="1200" dirty="0" smtClean="0">
                          <a:solidFill>
                            <a:srgbClr val="0033CC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</a:t>
                      </a:r>
                      <a:r>
                        <a:rPr lang="zh-TW" altLang="en-US" sz="2000" b="1" kern="1200" dirty="0" smtClean="0">
                          <a:solidFill>
                            <a:srgbClr val="0033CC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分、待加強</a:t>
                      </a:r>
                      <a:r>
                        <a:rPr lang="en-US" altLang="zh-TW" sz="2000" b="1" kern="1200" dirty="0" smtClean="0">
                          <a:solidFill>
                            <a:srgbClr val="0033CC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</a:t>
                      </a:r>
                      <a:r>
                        <a:rPr lang="zh-TW" altLang="en-US" sz="2000" b="1" kern="1200" dirty="0" smtClean="0">
                          <a:solidFill>
                            <a:srgbClr val="0033CC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分）</a:t>
                      </a:r>
                    </a:p>
                  </a:txBody>
                  <a:tcPr marL="91438" marR="91438" marT="45729" marB="45729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TW" sz="3000" b="1" kern="1200" spc="150" dirty="0" smtClean="0">
                          <a:ln w="11430"/>
                          <a:solidFill>
                            <a:srgbClr val="FF0000"/>
                          </a:solidFill>
                          <a:effectLst>
                            <a:glow rad="101600">
                              <a:srgbClr val="FFFFFF"/>
                            </a:glow>
                            <a:outerShdw blurRad="254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charset="0"/>
                          <a:ea typeface="標楷體" pitchFamily="65" charset="-120"/>
                          <a:cs typeface="+mn-cs"/>
                        </a:rPr>
                        <a:t>15</a:t>
                      </a:r>
                      <a:endParaRPr kumimoji="1" lang="zh-TW" altLang="en-US" sz="3000" b="1" kern="1200" spc="150" dirty="0">
                        <a:ln w="11430"/>
                        <a:solidFill>
                          <a:srgbClr val="FF0000"/>
                        </a:solidFill>
                        <a:effectLst>
                          <a:glow rad="101600">
                            <a:srgbClr val="FFFFFF"/>
                          </a:glow>
                          <a:outerShdw blurRad="254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 charset="0"/>
                        <a:ea typeface="標楷體" pitchFamily="65" charset="-120"/>
                        <a:cs typeface="+mn-cs"/>
                      </a:endParaRPr>
                    </a:p>
                  </a:txBody>
                  <a:tcPr marL="91439" marR="91439" marT="45737" marB="45737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765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學校自訂其他項目 </a:t>
                      </a:r>
                      <a:r>
                        <a:rPr lang="zh-TW" altLang="en-US" sz="1800" b="1" kern="1200" dirty="0" smtClean="0">
                          <a:solidFill>
                            <a:srgbClr val="0033CC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（採計自國中就學期間至</a:t>
                      </a:r>
                      <a:r>
                        <a:rPr lang="en-US" altLang="zh-TW" sz="1800" b="1" kern="1200" dirty="0" smtClean="0">
                          <a:solidFill>
                            <a:srgbClr val="0033CC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r>
                        <a:rPr lang="zh-TW" altLang="en-US" sz="1800" b="1" kern="1200" dirty="0" smtClean="0">
                          <a:solidFill>
                            <a:srgbClr val="0033CC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７年</a:t>
                      </a:r>
                      <a:r>
                        <a:rPr lang="en-US" altLang="zh-TW" sz="1800" b="1" kern="1200" dirty="0" smtClean="0">
                          <a:solidFill>
                            <a:srgbClr val="0033CC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  <a:r>
                        <a:rPr lang="zh-TW" altLang="en-US" sz="1800" b="1" kern="1200" dirty="0" smtClean="0">
                          <a:solidFill>
                            <a:srgbClr val="0033CC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月</a:t>
                      </a:r>
                      <a:r>
                        <a:rPr lang="en-US" altLang="zh-TW" sz="1800" b="1" kern="1200" dirty="0" smtClean="0">
                          <a:solidFill>
                            <a:srgbClr val="0033CC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zh-TW" altLang="en-US" sz="1800" b="1" kern="1200" dirty="0" smtClean="0">
                          <a:solidFill>
                            <a:srgbClr val="0033CC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４日</a:t>
                      </a:r>
                      <a:r>
                        <a:rPr lang="zh-TW" altLang="en-US" sz="1800" b="1" dirty="0" smtClean="0">
                          <a:solidFill>
                            <a:srgbClr val="0033CC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（含）前取得</a:t>
                      </a:r>
                      <a:r>
                        <a:rPr lang="zh-TW" altLang="en-US" sz="1800" b="1" kern="1200" dirty="0" smtClean="0">
                          <a:solidFill>
                            <a:srgbClr val="0033CC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之證明文件為準）</a:t>
                      </a:r>
                      <a:endParaRPr lang="zh-TW" altLang="en-US" sz="1800" b="1" kern="1200" dirty="0" smtClean="0">
                        <a:solidFill>
                          <a:srgbClr val="0033CC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91438" marR="91438" marT="45729" marB="45729" anchor="ctr">
                    <a:solidFill>
                      <a:srgbClr val="FFFF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algn="ctr" defTabSz="914400" rtl="0" eaLnBrk="0" fontAlgn="base" latinLnBrk="0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zh-TW" altLang="en-US" sz="28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kumimoji="1" lang="en-US" altLang="zh-TW" sz="3000" b="1" kern="1200" spc="150" dirty="0" smtClean="0">
                          <a:ln w="11430"/>
                          <a:solidFill>
                            <a:srgbClr val="FF0000"/>
                          </a:solidFill>
                          <a:effectLst>
                            <a:glow rad="101600">
                              <a:srgbClr val="FFFFFF"/>
                            </a:glow>
                            <a:outerShdw blurRad="254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charset="0"/>
                          <a:ea typeface="標楷體" pitchFamily="65" charset="-120"/>
                          <a:cs typeface="+mn-cs"/>
                        </a:rPr>
                        <a:t>5</a:t>
                      </a:r>
                      <a:endParaRPr kumimoji="1" lang="zh-TW" altLang="en-US" sz="3000" b="1" kern="1200" spc="150" dirty="0">
                        <a:ln w="11430"/>
                        <a:solidFill>
                          <a:srgbClr val="FF0000"/>
                        </a:solidFill>
                        <a:effectLst>
                          <a:glow rad="101600">
                            <a:srgbClr val="FFFFFF"/>
                          </a:glow>
                          <a:outerShdw blurRad="254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 charset="0"/>
                        <a:ea typeface="標楷體" pitchFamily="65" charset="-120"/>
                        <a:cs typeface="+mn-cs"/>
                      </a:endParaRPr>
                    </a:p>
                  </a:txBody>
                  <a:tcPr marL="91439" marR="91439" marT="45737" marB="45737" anchor="ctr">
                    <a:solidFill>
                      <a:srgbClr val="FFFF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876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合                                           計</a:t>
                      </a:r>
                    </a:p>
                  </a:txBody>
                  <a:tcPr marL="91438" marR="91438" marT="45729" marB="45729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kumimoji="1" lang="en-US" altLang="zh-TW" sz="3000" b="1" kern="1200" spc="150" dirty="0" smtClean="0">
                          <a:ln w="11430"/>
                          <a:solidFill>
                            <a:srgbClr val="FF0000"/>
                          </a:solidFill>
                          <a:effectLst>
                            <a:glow rad="101600">
                              <a:srgbClr val="FFFFFF"/>
                            </a:glow>
                            <a:outerShdw blurRad="254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 charset="0"/>
                          <a:ea typeface="標楷體" pitchFamily="65" charset="-120"/>
                          <a:cs typeface="+mn-cs"/>
                        </a:rPr>
                        <a:t>50</a:t>
                      </a:r>
                      <a:endParaRPr kumimoji="1" lang="zh-TW" altLang="en-US" sz="3000" b="1" kern="1200" spc="150" dirty="0">
                        <a:ln w="11430"/>
                        <a:solidFill>
                          <a:srgbClr val="FF0000"/>
                        </a:solidFill>
                        <a:effectLst>
                          <a:glow rad="101600">
                            <a:srgbClr val="FFFFFF"/>
                          </a:glow>
                          <a:outerShdw blurRad="254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 charset="0"/>
                        <a:ea typeface="標楷體" pitchFamily="65" charset="-120"/>
                        <a:cs typeface="+mn-cs"/>
                      </a:endParaRPr>
                    </a:p>
                  </a:txBody>
                  <a:tcPr marL="91439" marR="91439" marT="45737" marB="45737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標題 1"/>
          <p:cNvSpPr txBox="1">
            <a:spLocks/>
          </p:cNvSpPr>
          <p:nvPr/>
        </p:nvSpPr>
        <p:spPr>
          <a:xfrm>
            <a:off x="800100" y="0"/>
            <a:ext cx="10414000" cy="8636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zh-TW" altLang="en-US" sz="39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成績</a:t>
            </a:r>
            <a:r>
              <a:rPr lang="zh-TW" altLang="en-US" sz="39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採計與</a:t>
            </a:r>
            <a:r>
              <a:rPr lang="zh-TW" altLang="en-US" sz="39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計算</a:t>
            </a:r>
            <a:endParaRPr lang="zh-TW" altLang="en-US" sz="37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0987" name="矩形 12"/>
          <p:cNvSpPr>
            <a:spLocks noChangeArrowheads="1"/>
          </p:cNvSpPr>
          <p:nvPr/>
        </p:nvSpPr>
        <p:spPr bwMode="auto">
          <a:xfrm>
            <a:off x="387350" y="6234113"/>
            <a:ext cx="2663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（招生簡章第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11-13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頁）</a:t>
            </a:r>
          </a:p>
        </p:txBody>
      </p:sp>
      <p:sp>
        <p:nvSpPr>
          <p:cNvPr id="15" name="右中括弧 14"/>
          <p:cNvSpPr/>
          <p:nvPr/>
        </p:nvSpPr>
        <p:spPr>
          <a:xfrm>
            <a:off x="6553200" y="1701800"/>
            <a:ext cx="165100" cy="990600"/>
          </a:xfrm>
          <a:prstGeom prst="rightBracket">
            <a:avLst/>
          </a:prstGeom>
          <a:ln w="190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3846513" y="863600"/>
            <a:ext cx="8053387" cy="196215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40990" name="投影片編號版面配置區 1"/>
          <p:cNvSpPr>
            <a:spLocks noGrp="1"/>
          </p:cNvSpPr>
          <p:nvPr>
            <p:ph type="sldNum" sz="quarter" idx="11"/>
          </p:nvPr>
        </p:nvSpPr>
        <p:spPr bwMode="auto">
          <a:xfrm>
            <a:off x="9372600" y="6321425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C2C0E9-7CF7-4A0D-93AB-F61F3D56458E}" type="slidenum">
              <a:rPr lang="zh-TW" altLang="en-US" sz="2600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zh-TW" altLang="en-US" sz="2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417638" y="4440238"/>
            <a:ext cx="9834562" cy="2173287"/>
          </a:xfrm>
          <a:prstGeom prst="rect">
            <a:avLst/>
          </a:prstGeom>
          <a:solidFill>
            <a:srgbClr val="EB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1417638" y="2860675"/>
            <a:ext cx="9834562" cy="1120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779588" y="1581150"/>
            <a:ext cx="1879600" cy="6810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zh-TW" sz="24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競</a:t>
            </a:r>
            <a:r>
              <a:rPr lang="zh-TW" altLang="en-US" sz="24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zh-TW" altLang="zh-TW" sz="24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賽</a:t>
            </a:r>
            <a:endParaRPr lang="zh-TW" alt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659188" y="1581150"/>
            <a:ext cx="1924050" cy="6810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zh-TW" sz="24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服務學習</a:t>
            </a:r>
            <a:endParaRPr lang="zh-TW" alt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538788" y="1581150"/>
            <a:ext cx="2060575" cy="6810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zh-TW" sz="24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日常生活</a:t>
            </a:r>
            <a:r>
              <a:rPr lang="en-US" altLang="zh-TW" sz="24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24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表現評量</a:t>
            </a:r>
            <a:endParaRPr lang="zh-TW" alt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599363" y="1581150"/>
            <a:ext cx="2016125" cy="6810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zh-TW" sz="2400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體適能</a:t>
            </a:r>
            <a:endParaRPr lang="zh-TW" altLang="en-US" sz="24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982663"/>
            <a:ext cx="10612438" cy="5614987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zh-TW" sz="3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</a:t>
            </a:r>
            <a:r>
              <a:rPr lang="zh-TW" altLang="zh-TW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zh-TW" sz="3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表現</a:t>
            </a:r>
            <a:r>
              <a:rPr lang="zh-TW" altLang="en-US" sz="3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zh-TW" altLang="zh-TW" sz="3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積分</a:t>
            </a:r>
            <a:r>
              <a:rPr lang="zh-TW" altLang="zh-TW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上限為</a:t>
            </a:r>
            <a:r>
              <a:rPr lang="en-US" altLang="zh-TW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lang="zh-TW" altLang="zh-TW" sz="3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zh-TW" altLang="en-US" sz="3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，分項目為四大項</a:t>
            </a:r>
            <a:endParaRPr lang="en-US" altLang="zh-TW" sz="3000" b="1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spcAft>
                <a:spcPts val="0"/>
              </a:spcAft>
              <a:defRPr/>
            </a:pPr>
            <a:endParaRPr lang="en-US" altLang="zh-TW" sz="6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spcAft>
                <a:spcPts val="600"/>
              </a:spcAft>
              <a:buFont typeface="Wingdings" panose="05000000000000000000" pitchFamily="2" charset="2"/>
              <a:buChar char="l"/>
              <a:defRPr/>
            </a:pPr>
            <a:r>
              <a:rPr lang="zh-TW" altLang="zh-TW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競賽</a:t>
            </a:r>
            <a:r>
              <a:rPr lang="zh-TW" altLang="en-US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（上限７分）</a:t>
            </a:r>
            <a:endParaRPr lang="en-US" altLang="zh-TW" b="1" dirty="0" smtClean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TW" altLang="zh-TW" sz="18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競賽</a:t>
            </a:r>
            <a:r>
              <a:rPr lang="zh-TW" altLang="zh-TW" sz="1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得獎應於</a:t>
            </a:r>
            <a:r>
              <a:rPr lang="zh-TW" altLang="zh-TW" sz="18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</a:t>
            </a:r>
            <a:r>
              <a:rPr lang="zh-TW" altLang="en-US" sz="18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</a:t>
            </a:r>
            <a:r>
              <a:rPr lang="zh-TW" altLang="zh-TW" sz="18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學期</a:t>
            </a:r>
            <a:r>
              <a:rPr lang="zh-TW" altLang="zh-TW" sz="1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間且至</a:t>
            </a:r>
            <a:r>
              <a:rPr lang="en-US" altLang="zh-TW" sz="1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1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７</a:t>
            </a:r>
            <a:r>
              <a:rPr lang="zh-TW" altLang="zh-TW" sz="1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zh-TW" sz="1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４</a:t>
            </a:r>
            <a:r>
              <a:rPr lang="zh-TW" altLang="zh-TW" sz="1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zh-TW" altLang="zh-TW" sz="1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TW" altLang="zh-TW" sz="1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星期</a:t>
            </a:r>
            <a:r>
              <a:rPr lang="zh-TW" altLang="en-US" sz="1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zh-TW" altLang="zh-TW" sz="1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zh-TW" altLang="en-US" sz="1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（含）前</a:t>
            </a:r>
            <a:r>
              <a:rPr lang="zh-TW" altLang="zh-TW" sz="1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取得</a:t>
            </a:r>
            <a:r>
              <a:rPr lang="zh-TW" altLang="zh-TW" sz="1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為限</a:t>
            </a:r>
            <a:r>
              <a:rPr lang="zh-TW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lvl="2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TW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國際性及全國性競賽項目以附錄七（簡章</a:t>
            </a:r>
            <a:r>
              <a:rPr lang="zh-TW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97</a:t>
            </a:r>
            <a:r>
              <a:rPr lang="zh-TW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至</a:t>
            </a:r>
            <a:r>
              <a:rPr lang="en-US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98</a:t>
            </a:r>
            <a:r>
              <a:rPr lang="zh-TW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頁</a:t>
            </a:r>
            <a:r>
              <a:rPr lang="zh-TW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）所</a:t>
            </a:r>
            <a:r>
              <a:rPr lang="zh-TW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列項目</a:t>
            </a:r>
            <a:r>
              <a:rPr lang="zh-TW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為限。</a:t>
            </a:r>
          </a:p>
          <a:p>
            <a:pPr lvl="2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TW" altLang="zh-TW" sz="1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區域及縣（市）競賽以地方政府機關主辦者為限</a:t>
            </a:r>
            <a:r>
              <a:rPr lang="zh-TW" altLang="zh-TW" sz="18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8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TW" altLang="zh-TW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服務學習</a:t>
            </a:r>
            <a:r>
              <a:rPr lang="zh-TW" altLang="en-US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（上限７分）</a:t>
            </a:r>
            <a:endParaRPr lang="en-US" altLang="zh-TW" b="1" dirty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 fontAlgn="auto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TW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採</a:t>
            </a:r>
            <a:r>
              <a:rPr lang="zh-TW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計學校服務</a:t>
            </a:r>
            <a:r>
              <a:rPr lang="zh-TW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表現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擔任</a:t>
            </a:r>
            <a:r>
              <a:rPr lang="zh-TW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班級幹部、小老師或社團幹部任滿一學期得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zh-TW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18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同一</a:t>
            </a:r>
            <a:r>
              <a:rPr lang="zh-TW" altLang="zh-TW" sz="1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學期同時擔任班級幹部、小老師或社團幹部，仍以</a:t>
            </a:r>
            <a:r>
              <a:rPr lang="en-US" altLang="zh-TW" sz="1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zh-TW" sz="1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分採計</a:t>
            </a:r>
            <a:r>
              <a:rPr lang="zh-TW" altLang="zh-TW" sz="18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。除</a:t>
            </a:r>
            <a:r>
              <a:rPr lang="zh-TW" altLang="zh-TW" sz="1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副班長、副社長</a:t>
            </a:r>
            <a:r>
              <a:rPr lang="zh-TW" altLang="zh-TW" sz="18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18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8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18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其餘</a:t>
            </a:r>
            <a:r>
              <a:rPr lang="zh-TW" altLang="zh-TW" sz="1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副級幹部皆不採計。</a:t>
            </a:r>
          </a:p>
          <a:p>
            <a:pPr lvl="2" fontAlgn="auto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TW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校外</a:t>
            </a:r>
            <a:r>
              <a:rPr lang="zh-TW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服務學習時</a:t>
            </a:r>
            <a:r>
              <a:rPr lang="zh-TW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參加</a:t>
            </a:r>
            <a:r>
              <a:rPr lang="zh-TW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校內服務學習課程及活動，或於校外參加志工服務或社區</a:t>
            </a:r>
            <a:r>
              <a:rPr lang="zh-TW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</a:t>
            </a:r>
            <a:r>
              <a:rPr lang="en-US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18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滿</a:t>
            </a:r>
            <a:r>
              <a:rPr lang="en-US" altLang="zh-TW" sz="1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zh-TW" sz="1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小時得</a:t>
            </a:r>
            <a:r>
              <a:rPr lang="en-US" altLang="zh-TW" sz="1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zh-TW" sz="1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分。</a:t>
            </a:r>
          </a:p>
          <a:p>
            <a:pPr lvl="2" fontAlgn="auto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TW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zh-TW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同等學力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項身分別報名者，採</a:t>
            </a:r>
            <a:r>
              <a:rPr lang="zh-TW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計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期間為</a:t>
            </a:r>
            <a:r>
              <a:rPr lang="en-US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106</a:t>
            </a:r>
            <a:r>
              <a:rPr lang="zh-TW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日（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zh-TW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zh-TW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至</a:t>
            </a:r>
            <a:r>
              <a:rPr lang="en-US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107</a:t>
            </a:r>
            <a:r>
              <a:rPr lang="zh-TW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TW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日（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zh-TW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 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（含）前</a:t>
            </a:r>
            <a:r>
              <a:rPr lang="zh-TW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取得</a:t>
            </a:r>
            <a:r>
              <a:rPr lang="zh-TW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之服務</a:t>
            </a:r>
            <a:r>
              <a:rPr lang="zh-TW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學習積分。</a:t>
            </a:r>
            <a:endPara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838200" y="53975"/>
            <a:ext cx="10414000" cy="8636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zh-TW" altLang="en-US" sz="39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成績</a:t>
            </a:r>
            <a:r>
              <a:rPr lang="zh-TW" altLang="en-US" sz="39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採計與計算</a:t>
            </a:r>
            <a:r>
              <a:rPr lang="en-US" altLang="zh-TW" sz="39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-</a:t>
            </a:r>
            <a:r>
              <a:rPr lang="zh-TW" altLang="en-US" sz="3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多元學習</a:t>
            </a:r>
            <a:r>
              <a:rPr lang="zh-TW" altLang="en-US" sz="37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表現</a:t>
            </a:r>
            <a:endParaRPr lang="zh-TW" altLang="en-US" sz="37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41994" name="矩形 12"/>
          <p:cNvSpPr>
            <a:spLocks noChangeArrowheads="1"/>
          </p:cNvSpPr>
          <p:nvPr/>
        </p:nvSpPr>
        <p:spPr bwMode="auto">
          <a:xfrm>
            <a:off x="9355138" y="6488113"/>
            <a:ext cx="2662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（招生簡章第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11-12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頁）</a:t>
            </a:r>
          </a:p>
        </p:txBody>
      </p:sp>
      <p:sp>
        <p:nvSpPr>
          <p:cNvPr id="41995" name="投影片編號版面配置區 1"/>
          <p:cNvSpPr>
            <a:spLocks noGrp="1"/>
          </p:cNvSpPr>
          <p:nvPr>
            <p:ph type="sldNum" sz="quarter" idx="11"/>
          </p:nvPr>
        </p:nvSpPr>
        <p:spPr bwMode="auto">
          <a:xfrm>
            <a:off x="9448800" y="6354763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490B0B-FFA1-47DF-8DF4-F4D47588C9E0}" type="slidenum">
              <a:rPr lang="zh-TW" altLang="en-US" sz="2600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zh-TW" altLang="en-US" sz="2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239838" y="1647825"/>
            <a:ext cx="9915525" cy="3424238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43011" name="內容版面配置區 2"/>
          <p:cNvSpPr>
            <a:spLocks noGrp="1"/>
          </p:cNvSpPr>
          <p:nvPr>
            <p:ph idx="1"/>
          </p:nvPr>
        </p:nvSpPr>
        <p:spPr>
          <a:xfrm>
            <a:off x="838200" y="1193800"/>
            <a:ext cx="10515600" cy="4983163"/>
          </a:xfrm>
        </p:spPr>
        <p:txBody>
          <a:bodyPr/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zh-TW" b="1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日常生活表現評量</a:t>
            </a:r>
            <a:r>
              <a:rPr lang="zh-TW" altLang="en-US" b="1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（上限</a:t>
            </a:r>
            <a:r>
              <a:rPr lang="en-US" altLang="zh-TW" b="1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b="1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分）</a:t>
            </a:r>
            <a:endParaRPr lang="en-US" altLang="zh-TW" b="1" smtClean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zh-TW" b="1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獎懲相抵後無任何懲處紀錄者得</a:t>
            </a:r>
            <a:r>
              <a:rPr lang="en-US" altLang="zh-TW" b="1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zh-TW" b="1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zh-TW" b="1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記功嘉獎累進原則：</a:t>
            </a:r>
            <a:endParaRPr lang="en-US" altLang="zh-TW" b="1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TW" b="1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zh-TW" b="1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嘉獎折算為</a:t>
            </a:r>
            <a:r>
              <a:rPr lang="en-US" altLang="zh-TW" b="1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zh-TW" b="1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小功</a:t>
            </a:r>
            <a:endParaRPr lang="en-US" altLang="zh-TW" b="1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TW" b="1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zh-TW" b="1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小功折算為</a:t>
            </a:r>
            <a:r>
              <a:rPr lang="en-US" altLang="zh-TW" b="1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zh-TW" b="1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大功</a:t>
            </a:r>
            <a:endParaRPr lang="en-US" altLang="zh-TW" b="1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zh-TW" b="1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獎懲相抵原則：</a:t>
            </a:r>
            <a:endParaRPr lang="en-US" altLang="zh-TW" b="1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zh-TW" altLang="zh-TW" b="1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嘉獎（警告）累計</a:t>
            </a:r>
            <a:r>
              <a:rPr lang="en-US" altLang="zh-TW" b="1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zh-TW" b="1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次，以</a:t>
            </a:r>
            <a:r>
              <a:rPr lang="en-US" altLang="zh-TW" b="1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zh-TW" b="1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次小功（過）計</a:t>
            </a:r>
            <a:endParaRPr lang="en-US" altLang="zh-TW" b="1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zh-TW" altLang="zh-TW" b="1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小功（過）累計</a:t>
            </a:r>
            <a:r>
              <a:rPr lang="en-US" altLang="zh-TW" b="1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zh-TW" b="1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次，以</a:t>
            </a:r>
            <a:r>
              <a:rPr lang="en-US" altLang="zh-TW" b="1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zh-TW" b="1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次大功（過）計</a:t>
            </a:r>
            <a:endParaRPr lang="en-US" altLang="zh-TW" b="1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850900" y="330200"/>
            <a:ext cx="10414000" cy="8636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zh-TW" altLang="en-US" sz="39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成績</a:t>
            </a:r>
            <a:r>
              <a:rPr lang="zh-TW" altLang="en-US" sz="39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採計與計算</a:t>
            </a:r>
            <a:r>
              <a:rPr lang="en-US" altLang="zh-TW" sz="39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多元學習</a:t>
            </a:r>
            <a:r>
              <a:rPr lang="zh-TW" altLang="en-US" sz="37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表現</a:t>
            </a:r>
            <a:endParaRPr lang="zh-TW" altLang="en-US" sz="37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1239838" y="5118100"/>
          <a:ext cx="9915524" cy="131044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406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2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9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24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45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05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54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005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7102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28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656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1316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17041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65494">
                <a:tc rowSpan="3"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日常生活</a:t>
                      </a:r>
                      <a:r>
                        <a:rPr lang="en-US" altLang="zh-TW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/>
                      </a:r>
                      <a:br>
                        <a:rPr lang="en-US" altLang="zh-TW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表現</a:t>
                      </a:r>
                      <a:endParaRPr lang="zh-TW" altLang="en-US"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4" marR="91434" marT="45687" marB="45687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無記小過以上處分紀錄，並經獎懲相抵後</a:t>
                      </a:r>
                      <a:endParaRPr lang="zh-TW" altLang="en-US"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4" marR="91434" marT="45687" marB="45687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699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尚有</a:t>
                      </a:r>
                      <a:r>
                        <a:rPr lang="en-US" altLang="zh-TW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zh-TW" altLang="en-US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次大功</a:t>
                      </a:r>
                      <a:r>
                        <a:rPr lang="en-US" altLang="zh-TW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/>
                      </a:r>
                      <a:br>
                        <a:rPr lang="en-US" altLang="zh-TW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（含以上）</a:t>
                      </a:r>
                      <a:endParaRPr lang="zh-TW" altLang="en-US" sz="16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4" marR="91434" marT="45687" marB="45687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尚有</a:t>
                      </a:r>
                      <a:r>
                        <a:rPr lang="en-US" altLang="zh-TW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zh-TW" altLang="en-US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次小功</a:t>
                      </a:r>
                      <a:r>
                        <a:rPr lang="en-US" altLang="zh-TW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/>
                      </a:r>
                      <a:br>
                        <a:rPr lang="en-US" altLang="zh-TW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（含以上）</a:t>
                      </a:r>
                      <a:endParaRPr lang="zh-TW" altLang="en-US" sz="16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4" marR="91434" marT="45687" marB="45687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尚有</a:t>
                      </a:r>
                      <a:r>
                        <a:rPr lang="en-US" altLang="zh-TW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zh-TW" altLang="en-US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次嘉獎</a:t>
                      </a:r>
                      <a:r>
                        <a:rPr lang="en-US" altLang="zh-TW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/>
                      </a:r>
                      <a:br>
                        <a:rPr lang="en-US" altLang="zh-TW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（含以上）</a:t>
                      </a:r>
                      <a:endParaRPr lang="zh-TW" altLang="en-US" sz="16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4" marR="91434" marT="45687" marB="45687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無任何獎懲處紀錄</a:t>
                      </a:r>
                      <a:endParaRPr lang="zh-TW" altLang="en-US" sz="16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4" marR="91434" marT="45687" marB="45687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49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r>
                        <a:rPr lang="zh-TW" altLang="en-US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4" marR="91434" marT="45687" marB="45687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r>
                        <a:rPr lang="zh-TW" altLang="en-US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4" marR="91434" marT="45687" marB="45687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r>
                        <a:rPr lang="zh-TW" altLang="en-US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4" marR="91434" marT="45687" marB="45687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zh-TW" altLang="en-US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4" marR="91434" marT="45687" marB="45687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3036" name="Picture 7" descr="卡通可爱素材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10" r="47424"/>
          <a:stretch>
            <a:fillRect/>
          </a:stretch>
        </p:blipFill>
        <p:spPr bwMode="auto">
          <a:xfrm>
            <a:off x="7905750" y="1647825"/>
            <a:ext cx="2784475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7" name="矩形 7"/>
          <p:cNvSpPr>
            <a:spLocks noChangeArrowheads="1"/>
          </p:cNvSpPr>
          <p:nvPr/>
        </p:nvSpPr>
        <p:spPr bwMode="auto">
          <a:xfrm>
            <a:off x="90488" y="6427788"/>
            <a:ext cx="2297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（招生簡章第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頁）</a:t>
            </a:r>
          </a:p>
        </p:txBody>
      </p:sp>
      <p:sp>
        <p:nvSpPr>
          <p:cNvPr id="43038" name="投影片編號版面配置區 1"/>
          <p:cNvSpPr>
            <a:spLocks noGrp="1"/>
          </p:cNvSpPr>
          <p:nvPr>
            <p:ph type="sldNum" sz="quarter" idx="11"/>
          </p:nvPr>
        </p:nvSpPr>
        <p:spPr bwMode="auto">
          <a:xfrm>
            <a:off x="9448800" y="6354763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B2D969-C1EE-4337-8E66-2996AAD82E9A}" type="slidenum">
              <a:rPr lang="zh-TW" altLang="en-US" sz="2600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zh-TW" altLang="en-US" sz="26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68325" y="3265488"/>
            <a:ext cx="10780713" cy="5000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568325" y="1624013"/>
            <a:ext cx="10625138" cy="1076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4938" y="1193800"/>
            <a:ext cx="11285537" cy="4684713"/>
          </a:xfrm>
        </p:spPr>
        <p:txBody>
          <a:bodyPr rtlCol="0">
            <a:noAutofit/>
          </a:bodyPr>
          <a:lstStyle/>
          <a:p>
            <a:pPr fontAlgn="auto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  <a:defRPr/>
            </a:pPr>
            <a:r>
              <a:rPr lang="zh-TW" altLang="zh-TW" sz="32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體適能</a:t>
            </a:r>
            <a:r>
              <a:rPr lang="zh-TW" altLang="en-US" sz="32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TW" altLang="en-US" sz="32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上限</a:t>
            </a:r>
            <a:r>
              <a:rPr lang="en-US" altLang="zh-TW" sz="32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32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zh-TW" altLang="en-US" sz="32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sz="3200" b="1" dirty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1" indent="0" fontAlgn="auto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、肌耐力（一分鐘屈膝仰臥起坐）　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二</a:t>
            </a: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、柔軟度（坐姿體前彎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1" indent="0" fontAlgn="auto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、瞬發力（立定跳遠）　　                    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、心肺耐力（</a:t>
            </a:r>
            <a:r>
              <a:rPr lang="en-US" altLang="zh-TW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800/1600</a:t>
            </a: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公尺跑走）</a:t>
            </a:r>
          </a:p>
          <a:p>
            <a:pPr lvl="1" fontAlgn="auto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zh-TW" altLang="en-US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體適能檢測</a:t>
            </a:r>
            <a:r>
              <a:rPr lang="zh-TW" altLang="en-US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成績：</a:t>
            </a:r>
            <a:endParaRPr lang="en-US" altLang="zh-TW" b="1" dirty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1" indent="0" algn="ctr" fontAlgn="auto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en-US" altLang="zh-TW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項達門檻標準者得</a:t>
            </a:r>
            <a: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    </a:t>
            </a:r>
            <a:r>
              <a:rPr lang="en-US" altLang="zh-TW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項達門檻標準者得</a:t>
            </a:r>
            <a: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    </a:t>
            </a:r>
            <a:r>
              <a:rPr lang="en-US" altLang="zh-TW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項達門檻標準者得</a:t>
            </a:r>
            <a: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endParaRPr lang="zh-TW" altLang="en-US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fontAlgn="auto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持有各級主管機關特殊教育學生鑑定及就學輔導會鑑定為</a:t>
            </a:r>
            <a:r>
              <a:rPr lang="zh-TW" altLang="en-US" sz="2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身心障礙學生之證明，或領有身心障礙手冊（證明）者，或持有公立醫院證明為重大傷病、體弱學生，考量學生身心發展差異及就學權益，比照</a:t>
            </a:r>
            <a:r>
              <a:rPr lang="en-US" altLang="zh-TW" sz="2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項達門檻標準者得</a:t>
            </a:r>
            <a:r>
              <a:rPr lang="en-US" altLang="zh-TW" sz="2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2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lvl="1" fontAlgn="auto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體適能檢測門檻之</a:t>
            </a:r>
            <a:r>
              <a:rPr lang="zh-TW" altLang="en-US" sz="21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標準（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即</a:t>
            </a:r>
            <a:r>
              <a:rPr lang="en-US" altLang="zh-TW" sz="21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PR</a:t>
            </a:r>
            <a:r>
              <a:rPr lang="zh-TW" altLang="en-US" sz="21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值</a:t>
            </a:r>
            <a:r>
              <a:rPr lang="en-US" altLang="zh-TW" sz="21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25%</a:t>
            </a:r>
            <a:r>
              <a:rPr lang="zh-TW" altLang="en-US" sz="21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以上），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請參考教育部體育署體適能網站說明。（</a:t>
            </a:r>
            <a:r>
              <a:rPr lang="en-US" altLang="zh-TW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http://www.fitness.org.tw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</a:p>
          <a:p>
            <a:pPr lvl="1" fontAlgn="auto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體適能檢測成績採計體適能檢測護照或體適能檢測站成績</a:t>
            </a:r>
            <a:r>
              <a:rPr lang="zh-TW" altLang="en-US" sz="21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1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</a:t>
            </a:r>
            <a:r>
              <a:rPr lang="zh-TW" altLang="en-US" sz="21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擇一次檢測成績完整使用。</a:t>
            </a:r>
          </a:p>
          <a:p>
            <a:pPr fontAlgn="auto">
              <a:spcAft>
                <a:spcPts val="0"/>
              </a:spcAft>
              <a:defRPr/>
            </a:pPr>
            <a:endParaRPr lang="zh-TW" altLang="en-US" dirty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568325" y="146050"/>
            <a:ext cx="10414000" cy="8636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zh-TW" altLang="en-US" sz="39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成績</a:t>
            </a:r>
            <a:r>
              <a:rPr lang="zh-TW" altLang="en-US" sz="39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採計與計算</a:t>
            </a:r>
            <a:r>
              <a:rPr lang="en-US" altLang="zh-TW" sz="39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多元學習</a:t>
            </a:r>
            <a:r>
              <a:rPr lang="zh-TW" altLang="en-US" sz="37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表現</a:t>
            </a:r>
            <a:endParaRPr lang="zh-TW" altLang="en-US" sz="37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44038" name="矩形 7"/>
          <p:cNvSpPr>
            <a:spLocks noChangeArrowheads="1"/>
          </p:cNvSpPr>
          <p:nvPr/>
        </p:nvSpPr>
        <p:spPr bwMode="auto">
          <a:xfrm>
            <a:off x="9448800" y="6462713"/>
            <a:ext cx="2297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（招生簡章第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頁）</a:t>
            </a:r>
          </a:p>
        </p:txBody>
      </p:sp>
      <p:sp>
        <p:nvSpPr>
          <p:cNvPr id="44039" name="投影片編號版面配置區 1"/>
          <p:cNvSpPr>
            <a:spLocks noGrp="1"/>
          </p:cNvSpPr>
          <p:nvPr>
            <p:ph type="sldNum" sz="quarter" idx="11"/>
          </p:nvPr>
        </p:nvSpPr>
        <p:spPr bwMode="auto">
          <a:xfrm>
            <a:off x="9447213" y="6372225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7118A86-2216-42B1-A1FE-951F2002E6B9}" type="slidenum">
              <a:rPr lang="zh-TW" altLang="en-US" sz="2600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zh-TW" altLang="en-US" sz="2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>
          <a:xfrm>
            <a:off x="749300" y="0"/>
            <a:ext cx="10414000" cy="8636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zh-TW" altLang="en-US" sz="39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成績</a:t>
            </a:r>
            <a:r>
              <a:rPr lang="zh-TW" altLang="en-US" sz="39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採計與計算</a:t>
            </a:r>
            <a:r>
              <a:rPr lang="en-US" altLang="zh-TW" sz="39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多元學習</a:t>
            </a:r>
            <a:r>
              <a:rPr lang="zh-TW" altLang="en-US" sz="37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表現</a:t>
            </a:r>
            <a:endParaRPr lang="zh-TW" altLang="en-US" sz="37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33338" y="723900"/>
          <a:ext cx="12117386" cy="58039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372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45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1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37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64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79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58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37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474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983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3569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15494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72801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43030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分項目</a:t>
                      </a:r>
                      <a:endParaRPr lang="zh-TW" altLang="en-US" sz="22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zh-TW" altLang="en-US" sz="22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積分採計原則</a:t>
                      </a:r>
                      <a:endParaRPr lang="zh-TW" altLang="en-US" sz="22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832">
                <a:tc rowSpan="6"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競　　賽</a:t>
                      </a:r>
                      <a:endParaRPr lang="zh-TW" altLang="en-US"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國內競賽（簡章第</a:t>
                      </a:r>
                      <a:r>
                        <a:rPr lang="en-US" altLang="zh-TW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98</a:t>
                      </a:r>
                      <a:r>
                        <a:rPr lang="zh-TW" altLang="en-US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頁）</a:t>
                      </a:r>
                      <a:endParaRPr lang="zh-TW" altLang="en-US"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區域及縣市競賽</a:t>
                      </a:r>
                      <a:endParaRPr lang="zh-TW" altLang="en-US"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marL="177800" marR="0" indent="-177800" algn="just" defTabSz="914400" rtl="0" eaLnBrk="1" fontAlgn="auto" latinLnBrk="0" hangingPunct="1">
                        <a:lnSpc>
                          <a:spcPts val="21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同學年度同項競賽擇優</a:t>
                      </a:r>
                      <a:r>
                        <a:rPr lang="en-US" altLang="zh-TW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zh-TW" altLang="en-US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次採計。</a:t>
                      </a:r>
                      <a:endParaRPr lang="en-US" altLang="zh-TW" sz="16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177800" marR="0" indent="-177800" algn="just" defTabSz="914400" rtl="0" eaLnBrk="1" fontAlgn="auto" latinLnBrk="0" hangingPunct="1">
                        <a:lnSpc>
                          <a:spcPts val="21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參賽者</a:t>
                      </a:r>
                      <a:r>
                        <a:rPr lang="en-US" altLang="zh-TW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r>
                        <a:rPr lang="zh-TW" altLang="en-US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人以上為團體。團體賽依個人賽積分折半計算。</a:t>
                      </a:r>
                      <a:endParaRPr lang="en-US" altLang="zh-TW" sz="16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177800" marR="0" indent="-177800" algn="just" defTabSz="914400" rtl="0" eaLnBrk="1" fontAlgn="auto" latinLnBrk="0" hangingPunct="1">
                        <a:lnSpc>
                          <a:spcPts val="21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競賽採計範圍以</a:t>
                      </a:r>
                      <a:r>
                        <a:rPr lang="zh-TW" altLang="en-US" sz="16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國中就學期間至</a:t>
                      </a:r>
                      <a:r>
                        <a:rPr lang="en-US" altLang="zh-TW" sz="16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107</a:t>
                      </a:r>
                      <a:r>
                        <a:rPr lang="zh-TW" altLang="en-US" sz="16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年</a:t>
                      </a:r>
                      <a:r>
                        <a:rPr lang="en-US" altLang="zh-TW" sz="16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  <a:r>
                        <a:rPr lang="zh-TW" altLang="en-US" sz="16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月</a:t>
                      </a:r>
                      <a:r>
                        <a:rPr lang="en-US" altLang="zh-TW" sz="16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14</a:t>
                      </a:r>
                      <a:r>
                        <a:rPr lang="zh-TW" altLang="en-US" sz="16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日</a:t>
                      </a:r>
                      <a:r>
                        <a:rPr lang="en-US" altLang="zh-TW" sz="16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6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含</a:t>
                      </a:r>
                      <a:r>
                        <a:rPr lang="en-US" altLang="zh-TW" sz="16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r>
                        <a:rPr lang="zh-TW" altLang="en-US" sz="16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前</a:t>
                      </a:r>
                      <a:r>
                        <a:rPr lang="zh-TW" altLang="en-US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取得為限。</a:t>
                      </a:r>
                      <a:endParaRPr lang="zh-TW" altLang="en-US" sz="16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832">
                <a:tc v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第一名</a:t>
                      </a:r>
                      <a:endParaRPr lang="zh-TW" altLang="en-US"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第二名</a:t>
                      </a:r>
                      <a:endParaRPr lang="zh-TW" altLang="en-US"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第三名</a:t>
                      </a:r>
                      <a:endParaRPr lang="zh-TW" altLang="en-US"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第四～六名</a:t>
                      </a:r>
                      <a:endParaRPr lang="zh-TW" altLang="en-US" sz="16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第一名</a:t>
                      </a:r>
                      <a:endParaRPr lang="zh-TW" altLang="en-US"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第二名</a:t>
                      </a:r>
                      <a:endParaRPr lang="zh-TW" altLang="en-US"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第三名</a:t>
                      </a:r>
                      <a:endParaRPr lang="zh-TW" altLang="en-US"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83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r>
                        <a:rPr lang="zh-TW" altLang="en-US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  <a:r>
                        <a:rPr lang="zh-TW" altLang="en-US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r>
                        <a:rPr lang="zh-TW" altLang="en-US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r>
                        <a:rPr lang="zh-TW" altLang="en-US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r>
                        <a:rPr lang="zh-TW" altLang="en-US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r>
                        <a:rPr lang="zh-TW" altLang="en-US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zh-TW" altLang="en-US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778">
                <a:tc v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 gridSpan="1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國際科技展覽及國際運動會（簡章第</a:t>
                      </a:r>
                      <a:r>
                        <a:rPr lang="en-US" altLang="zh-TW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97</a:t>
                      </a:r>
                      <a:r>
                        <a:rPr lang="zh-TW" altLang="en-US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頁）</a:t>
                      </a:r>
                      <a:endParaRPr lang="zh-TW" altLang="en-US"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6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83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第一名</a:t>
                      </a:r>
                      <a:endParaRPr lang="zh-TW" altLang="en-US"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第二名</a:t>
                      </a:r>
                      <a:endParaRPr lang="zh-TW" altLang="en-US"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第三名</a:t>
                      </a:r>
                      <a:endParaRPr lang="zh-TW" altLang="en-US"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6567">
                <a:tc v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7</a:t>
                      </a:r>
                      <a:r>
                        <a:rPr lang="zh-TW" altLang="en-US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 anchor="ctr"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r>
                        <a:rPr lang="zh-TW" altLang="en-US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  <a:r>
                        <a:rPr lang="zh-TW" altLang="en-US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040"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服務學習</a:t>
                      </a:r>
                      <a:endParaRPr lang="en-US" altLang="zh-TW" sz="18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（簡章第</a:t>
                      </a:r>
                      <a:r>
                        <a:rPr lang="en-US" altLang="zh-TW" sz="1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11-12</a:t>
                      </a:r>
                      <a:r>
                        <a:rPr lang="zh-TW" altLang="en-US" sz="1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頁）</a:t>
                      </a:r>
                      <a:endParaRPr lang="zh-TW" altLang="en-US"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學校服務表現</a:t>
                      </a:r>
                      <a:endParaRPr lang="zh-TW" altLang="en-US"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r>
                        <a:rPr lang="zh-TW" altLang="en-US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班級幹部、小老師或社團幹部任滿一學期得</a:t>
                      </a:r>
                      <a:r>
                        <a:rPr lang="en-US" altLang="zh-TW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zh-TW" altLang="en-US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分，</a:t>
                      </a:r>
                      <a:r>
                        <a:rPr lang="zh-TW" altLang="en-US" sz="16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每學期至多</a:t>
                      </a:r>
                      <a:r>
                        <a:rPr lang="en-US" altLang="zh-TW" sz="16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zh-TW" altLang="en-US" sz="16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endParaRPr lang="zh-TW" altLang="en-US" sz="16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 sz="16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1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採計至</a:t>
                      </a: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107</a:t>
                      </a: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</a:t>
                      </a: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月</a:t>
                      </a:r>
                      <a:r>
                        <a:rPr lang="en-US" altLang="zh-TW" sz="16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14</a:t>
                      </a: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日</a:t>
                      </a:r>
                      <a:r>
                        <a:rPr lang="en-US" altLang="zh-TW" sz="16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6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含</a:t>
                      </a:r>
                      <a:r>
                        <a:rPr lang="en-US" altLang="zh-TW" sz="16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r>
                        <a:rPr lang="zh-TW" altLang="en-US" sz="16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前</a:t>
                      </a:r>
                      <a:r>
                        <a:rPr lang="zh-TW" altLang="en-US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取</a:t>
                      </a: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。</a:t>
                      </a:r>
                      <a:endParaRPr lang="zh-TW" altLang="en-US" sz="1600" b="1" kern="12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91433" marR="91433" marT="45721" marB="45721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1040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服務學習時數</a:t>
                      </a:r>
                      <a:endParaRPr lang="zh-TW" altLang="en-US"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參加校內或校外（須服務證明）志工或社區服務，</a:t>
                      </a:r>
                      <a:r>
                        <a:rPr lang="zh-TW" altLang="en-US" sz="1600" b="1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累積</a:t>
                      </a:r>
                      <a:r>
                        <a:rPr lang="en-US" altLang="zh-TW" sz="1600" b="1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8</a:t>
                      </a:r>
                      <a:r>
                        <a:rPr lang="zh-TW" altLang="en-US" sz="1600" b="1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小時得</a:t>
                      </a:r>
                      <a:r>
                        <a:rPr lang="en-US" altLang="zh-TW" sz="1600" b="1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</a:t>
                      </a:r>
                      <a:r>
                        <a:rPr lang="zh-TW" altLang="en-US" sz="1600" b="1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分</a:t>
                      </a:r>
                      <a:r>
                        <a:rPr lang="zh-TW" altLang="en-US" sz="1600" b="1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。</a:t>
                      </a:r>
                      <a:endParaRPr lang="zh-TW" altLang="en-US" sz="1600" b="1" kern="12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91433" marR="91433" marT="45721" marB="45721" anchor="ctr"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TW" altLang="en-US" sz="1600" b="1" kern="12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8832">
                <a:tc rowSpan="3"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日常生活</a:t>
                      </a:r>
                      <a:r>
                        <a:rPr lang="en-US" altLang="zh-TW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/>
                      </a:r>
                      <a:br>
                        <a:rPr lang="en-US" altLang="zh-TW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</a:br>
                      <a:r>
                        <a:rPr lang="zh-TW" altLang="en-US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表現</a:t>
                      </a:r>
                      <a:endParaRPr lang="en-US" altLang="zh-TW" sz="18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（簡章第</a:t>
                      </a:r>
                      <a:r>
                        <a:rPr lang="en-US" altLang="zh-TW" sz="1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12</a:t>
                      </a:r>
                      <a:r>
                        <a:rPr lang="zh-TW" altLang="en-US" sz="1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頁）</a:t>
                      </a:r>
                      <a:endParaRPr lang="zh-TW" altLang="en-US"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1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無記小過以上處分紀錄，並經獎懲相抵後</a:t>
                      </a:r>
                      <a:endParaRPr lang="zh-TW" altLang="en-US"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8097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尚有</a:t>
                      </a:r>
                      <a:r>
                        <a:rPr lang="en-US" altLang="zh-TW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zh-TW" altLang="en-US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次大功（含以上）</a:t>
                      </a:r>
                      <a:endParaRPr lang="zh-TW" altLang="en-US" sz="16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尚有</a:t>
                      </a:r>
                      <a:r>
                        <a:rPr lang="en-US" altLang="zh-TW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zh-TW" altLang="en-US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次小功（含以上）</a:t>
                      </a:r>
                      <a:endParaRPr lang="zh-TW" altLang="en-US" sz="16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尚有</a:t>
                      </a:r>
                      <a:r>
                        <a:rPr lang="en-US" altLang="zh-TW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zh-TW" altLang="en-US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次嘉獎（含以上）</a:t>
                      </a:r>
                      <a:endParaRPr lang="zh-TW" altLang="en-US" sz="16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無任何獎懲處紀錄</a:t>
                      </a:r>
                      <a:endParaRPr lang="zh-TW" altLang="en-US" sz="16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883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r>
                        <a:rPr lang="zh-TW" altLang="en-US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r>
                        <a:rPr lang="zh-TW" altLang="en-US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r>
                        <a:rPr lang="zh-TW" altLang="en-US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zh-TW" altLang="en-US" sz="18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endParaRPr lang="zh-TW" altLang="en-US" sz="18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53249"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體適能</a:t>
                      </a:r>
                      <a:endParaRPr lang="en-US" altLang="zh-TW" sz="18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（簡章第</a:t>
                      </a:r>
                      <a:r>
                        <a:rPr lang="en-US" altLang="zh-TW" sz="1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12</a:t>
                      </a:r>
                      <a:r>
                        <a:rPr lang="zh-TW" altLang="en-US" sz="1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頁）</a:t>
                      </a:r>
                      <a:endParaRPr lang="zh-TW" altLang="en-US" sz="18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檢測成績</a:t>
                      </a:r>
                      <a:r>
                        <a:rPr lang="en-US" altLang="zh-TW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r>
                        <a:rPr lang="zh-TW" altLang="en-US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項達門檻者</a:t>
                      </a:r>
                      <a:endParaRPr lang="zh-TW" altLang="en-US" sz="16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檢測成績</a:t>
                      </a:r>
                      <a:r>
                        <a:rPr lang="en-US" altLang="zh-TW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r>
                        <a:rPr lang="zh-TW" altLang="en-US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項達門檻者</a:t>
                      </a:r>
                      <a:endParaRPr lang="zh-TW" altLang="en-US" sz="16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檢測成績</a:t>
                      </a:r>
                      <a:r>
                        <a:rPr lang="en-US" altLang="zh-TW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zh-TW" altLang="en-US" sz="16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項達門檻者</a:t>
                      </a:r>
                      <a:endParaRPr lang="zh-TW" altLang="en-US" sz="16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5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持公立醫院證明為重大傷病或體弱及持有身心障礙手冊</a:t>
                      </a:r>
                      <a:endParaRPr lang="zh-TW" altLang="en-US" sz="15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1" marB="4572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883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800" b="1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r>
                        <a:rPr lang="zh-TW" altLang="en-US" sz="1800" b="1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endParaRPr lang="zh-TW" altLang="en-US" sz="1800" b="1" kern="1200" dirty="0" smtClean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91433" marR="91433" marT="45721" marB="45721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800" b="1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r>
                        <a:rPr lang="zh-TW" altLang="en-US" sz="1800" b="1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endParaRPr lang="zh-TW" altLang="en-US" sz="1800" b="1" kern="1200" dirty="0" smtClean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91433" marR="91433" marT="45721" marB="45721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800" b="1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r>
                        <a:rPr lang="zh-TW" altLang="en-US" sz="1800" b="1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endParaRPr lang="zh-TW" altLang="en-US" sz="1800" b="1" kern="1200" dirty="0" smtClean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91433" marR="91433" marT="45721" marB="45721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800" b="1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r>
                        <a:rPr lang="zh-TW" altLang="en-US" sz="1800" b="1" kern="1200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endParaRPr lang="zh-TW" altLang="en-US" sz="1800" b="1" kern="1200" dirty="0" smtClean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91433" marR="91433" marT="45721" marB="4572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45143" name="投影片編號版面配置區 1"/>
          <p:cNvSpPr>
            <a:spLocks noGrp="1"/>
          </p:cNvSpPr>
          <p:nvPr>
            <p:ph type="sldNum" sz="quarter" idx="11"/>
          </p:nvPr>
        </p:nvSpPr>
        <p:spPr bwMode="auto">
          <a:xfrm>
            <a:off x="9407525" y="6345238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959E57-1699-4358-8144-DE5AB6535562}" type="slidenum">
              <a:rPr lang="zh-TW" altLang="en-US" sz="2600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zh-TW" altLang="en-US" sz="2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84188" y="2670175"/>
            <a:ext cx="11693525" cy="796925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12763" y="1411288"/>
            <a:ext cx="11664950" cy="7016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904875" y="4795838"/>
            <a:ext cx="5426075" cy="1238250"/>
          </a:xfrm>
          <a:prstGeom prst="rect">
            <a:avLst/>
          </a:prstGeom>
          <a:solidFill>
            <a:srgbClr val="FF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98475" y="742950"/>
            <a:ext cx="10515600" cy="4875213"/>
          </a:xfrm>
        </p:spPr>
        <p:txBody>
          <a:bodyPr rtlCol="0">
            <a:noAutofit/>
          </a:bodyPr>
          <a:lstStyle/>
          <a:p>
            <a:pPr fontAlgn="auto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l"/>
              <a:defRPr/>
            </a:pPr>
            <a:r>
              <a:rPr lang="zh-TW" altLang="zh-TW" sz="32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技藝優良</a:t>
            </a:r>
            <a:r>
              <a:rPr lang="zh-TW" altLang="en-US" sz="32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（上限</a:t>
            </a:r>
            <a:r>
              <a:rPr lang="en-US" altLang="zh-TW" sz="32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2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分）</a:t>
            </a:r>
            <a:endParaRPr lang="en-US" altLang="zh-TW" sz="3200" b="1" dirty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技藝教育課程平均總成績達</a:t>
            </a:r>
            <a:r>
              <a:rPr lang="en-US" altLang="zh-TW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90</a:t>
            </a:r>
            <a:r>
              <a:rPr lang="zh-TW" altLang="zh-TW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分以上者得</a:t>
            </a:r>
            <a:r>
              <a:rPr lang="en-US" altLang="zh-TW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zh-TW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分、</a:t>
            </a:r>
            <a:r>
              <a:rPr lang="en-US" altLang="zh-TW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80</a:t>
            </a:r>
            <a:r>
              <a:rPr lang="zh-TW" altLang="zh-TW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分以上未滿</a:t>
            </a:r>
            <a:r>
              <a:rPr lang="en-US" altLang="zh-TW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90</a:t>
            </a:r>
            <a:r>
              <a:rPr lang="zh-TW" altLang="zh-TW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分者得</a:t>
            </a:r>
            <a:r>
              <a:rPr lang="en-US" altLang="zh-TW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zh-TW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分、</a:t>
            </a:r>
            <a:r>
              <a:rPr lang="en-US" altLang="zh-TW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60</a:t>
            </a:r>
            <a:r>
              <a:rPr lang="zh-TW" altLang="zh-TW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分以上未滿</a:t>
            </a:r>
            <a:r>
              <a:rPr lang="en-US" altLang="zh-TW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80</a:t>
            </a:r>
            <a:r>
              <a:rPr lang="zh-TW" altLang="zh-TW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分者得</a:t>
            </a:r>
            <a:r>
              <a:rPr lang="en-US" altLang="zh-TW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zh-TW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分。</a:t>
            </a:r>
          </a:p>
          <a:p>
            <a:pPr fontAlgn="auto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l"/>
              <a:defRPr/>
            </a:pPr>
            <a:r>
              <a:rPr lang="zh-TW" altLang="zh-TW" sz="32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弱勢身分</a:t>
            </a:r>
            <a:r>
              <a:rPr lang="zh-TW" altLang="en-US" sz="32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（上限</a:t>
            </a:r>
            <a:r>
              <a:rPr lang="en-US" altLang="zh-TW" sz="32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32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分）</a:t>
            </a:r>
            <a:endParaRPr lang="en-US" altLang="zh-TW" sz="3200" b="1" dirty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報名時具</a:t>
            </a:r>
            <a:r>
              <a:rPr lang="zh-TW" altLang="zh-TW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低收入戶、中低收入戶、直系血親尊親屬支領失業</a:t>
            </a:r>
            <a:r>
              <a:rPr lang="zh-TW" altLang="zh-TW" sz="20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給付</a:t>
            </a:r>
            <a:r>
              <a:rPr lang="en-US" altLang="zh-TW" sz="20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20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TW" altLang="zh-TW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特殊境遇家庭子女身分者給予</a:t>
            </a:r>
            <a:r>
              <a:rPr lang="en-US" altLang="zh-TW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zh-TW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，若免試生同時具備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種以上資格者僅得擇一計分。</a:t>
            </a:r>
          </a:p>
          <a:p>
            <a:pPr fontAlgn="auto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l"/>
              <a:defRPr/>
            </a:pPr>
            <a:r>
              <a:rPr lang="zh-TW" altLang="zh-TW" sz="32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均衡學習</a:t>
            </a:r>
            <a:r>
              <a:rPr lang="zh-TW" altLang="en-US" sz="32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TW" altLang="en-US" sz="32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上限</a:t>
            </a:r>
            <a:r>
              <a:rPr lang="en-US" altLang="zh-TW" sz="32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32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zh-TW" altLang="en-US" sz="32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sz="3200" b="1" dirty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採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計</a:t>
            </a:r>
            <a:r>
              <a:rPr lang="zh-TW" altLang="zh-TW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健康與</a:t>
            </a:r>
            <a:r>
              <a:rPr lang="zh-TW" altLang="zh-TW" sz="20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體育</a:t>
            </a:r>
            <a:r>
              <a:rPr lang="zh-TW" altLang="en-US" sz="20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zh-TW" sz="20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藝術</a:t>
            </a:r>
            <a:r>
              <a:rPr lang="zh-TW" altLang="zh-TW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zh-TW" sz="20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人文</a:t>
            </a:r>
            <a:r>
              <a:rPr lang="zh-TW" altLang="en-US" sz="20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zh-TW" sz="20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綜合</a:t>
            </a:r>
            <a:r>
              <a:rPr lang="zh-TW" altLang="zh-TW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活動三大學習</a:t>
            </a:r>
            <a:r>
              <a:rPr lang="zh-TW" altLang="zh-TW" sz="20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領域</a:t>
            </a:r>
            <a:r>
              <a:rPr lang="zh-TW" altLang="en-US" sz="20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sz="20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七</a:t>
            </a:r>
            <a:r>
              <a:rPr lang="zh-TW" altLang="zh-TW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年級上、下學期、八年級上、下學期及九年級上學期等五學期</a:t>
            </a:r>
            <a:r>
              <a:rPr lang="zh-TW" altLang="zh-TW" sz="20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成績</a:t>
            </a:r>
            <a:r>
              <a:rPr lang="zh-TW" altLang="en-US" sz="20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fontAlgn="auto">
              <a:lnSpc>
                <a:spcPts val="26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zh-TW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項領域</a:t>
            </a:r>
            <a:r>
              <a:rPr lang="en-US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學期平均成績皆達</a:t>
            </a:r>
            <a:r>
              <a:rPr lang="en-US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60</a:t>
            </a:r>
            <a:r>
              <a:rPr lang="zh-TW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分以上得</a:t>
            </a:r>
            <a:r>
              <a:rPr lang="en-US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zh-TW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endParaRPr lang="en-US" altLang="zh-TW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fontAlgn="auto">
              <a:lnSpc>
                <a:spcPts val="26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zh-TW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項領域</a:t>
            </a:r>
            <a:r>
              <a:rPr lang="en-US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學期平均成績皆達</a:t>
            </a:r>
            <a:r>
              <a:rPr lang="en-US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60</a:t>
            </a:r>
            <a:r>
              <a:rPr lang="zh-TW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分以上得</a:t>
            </a:r>
            <a:r>
              <a:rPr lang="en-US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zh-TW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endParaRPr lang="en-US" altLang="zh-TW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fontAlgn="auto">
              <a:lnSpc>
                <a:spcPts val="26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zh-TW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項領域</a:t>
            </a:r>
            <a:r>
              <a:rPr lang="en-US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學期平均成績達</a:t>
            </a:r>
            <a:r>
              <a:rPr lang="en-US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60</a:t>
            </a:r>
            <a:r>
              <a:rPr lang="zh-TW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分以上得</a:t>
            </a:r>
            <a:r>
              <a:rPr lang="en-US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zh-TW" altLang="zh-TW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賦優異縮短修業年限學生以其實際就讀學期數進行平均成績計算</a:t>
            </a:r>
            <a:r>
              <a:rPr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免試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生繳交之積分證明文件中，科目名稱與採計學習領域名稱不同者，不予採計</a:t>
            </a:r>
            <a:r>
              <a:rPr lang="zh-TW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825500" y="0"/>
            <a:ext cx="10414000" cy="8636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zh-TW" altLang="en-US" sz="39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成績</a:t>
            </a:r>
            <a:r>
              <a:rPr lang="zh-TW" altLang="en-US" sz="39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採計與計算</a:t>
            </a:r>
            <a:r>
              <a:rPr lang="en-US" altLang="zh-TW" sz="39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-</a:t>
            </a:r>
            <a:r>
              <a:rPr lang="zh-TW" altLang="en-US" sz="3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其他主</a:t>
            </a:r>
            <a:r>
              <a:rPr lang="zh-TW" altLang="en-US" sz="37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項目</a:t>
            </a:r>
            <a:endParaRPr lang="zh-TW" altLang="en-US" sz="37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46087" name="矩形 8"/>
          <p:cNvSpPr>
            <a:spLocks noChangeArrowheads="1"/>
          </p:cNvSpPr>
          <p:nvPr/>
        </p:nvSpPr>
        <p:spPr bwMode="auto">
          <a:xfrm>
            <a:off x="9529763" y="5618163"/>
            <a:ext cx="2662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（招生簡章第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12-13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頁）</a:t>
            </a:r>
          </a:p>
        </p:txBody>
      </p:sp>
      <p:sp>
        <p:nvSpPr>
          <p:cNvPr id="46088" name="投影片編號版面配置區 1"/>
          <p:cNvSpPr>
            <a:spLocks noGrp="1"/>
          </p:cNvSpPr>
          <p:nvPr>
            <p:ph type="sldNum" sz="quarter" idx="11"/>
          </p:nvPr>
        </p:nvSpPr>
        <p:spPr bwMode="auto">
          <a:xfrm>
            <a:off x="9434513" y="6329363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9FB77C-A249-4BCF-AF0C-11F024EB2437}" type="slidenum">
              <a:rPr lang="zh-TW" altLang="en-US" sz="2600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zh-TW" altLang="en-US" sz="26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284538" y="2554288"/>
            <a:ext cx="4521200" cy="18081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54100" y="1384085"/>
            <a:ext cx="10515600" cy="4351338"/>
          </a:xfrm>
        </p:spPr>
        <p:txBody>
          <a:bodyPr rtlCol="0">
            <a:noAutofit/>
          </a:bodyPr>
          <a:lstStyle/>
          <a:p>
            <a:pPr fontAlgn="auto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TW" altLang="zh-TW" sz="32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</a:t>
            </a:r>
            <a:r>
              <a:rPr lang="zh-TW" altLang="zh-TW" sz="32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</a:t>
            </a:r>
            <a:r>
              <a:rPr lang="zh-TW" altLang="zh-TW" sz="32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會考</a:t>
            </a:r>
            <a:r>
              <a:rPr lang="zh-TW" altLang="en-US" sz="32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（上限</a:t>
            </a:r>
            <a:r>
              <a:rPr lang="en-US" altLang="zh-TW" sz="32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32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zh-TW" altLang="en-US" sz="32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sz="3200" b="1" dirty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分項目為</a:t>
            </a:r>
            <a:r>
              <a:rPr lang="zh-TW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zh-TW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國文」、「英語」、「數學」、「自然」及「社會</a:t>
            </a:r>
            <a:r>
              <a:rPr lang="zh-TW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b="1" dirty="0" smtClean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zh-TW" sz="2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精熟」科目每科得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endParaRPr lang="en-US" altLang="zh-TW" sz="2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zh-TW" sz="2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基礎」科目每科得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endParaRPr lang="en-US" altLang="zh-TW" sz="2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zh-TW" sz="2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r>
              <a:rPr lang="zh-TW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待加強」科目每科得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endParaRPr lang="en-US" altLang="zh-TW" sz="2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zh-TW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違反國中教育會考試場規則，該各科目依違規情節不予列計等級或扣點，而該科目積分則不予計分或每扣一點扣該科目積分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0.15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分，扣至該科目零分為止</a:t>
            </a:r>
            <a:r>
              <a:rPr lang="zh-TW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zh-TW" altLang="zh-TW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</a:t>
            </a:r>
            <a:r>
              <a:rPr lang="zh-TW" altLang="zh-TW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教育會考成績採計以</a:t>
            </a:r>
            <a:r>
              <a:rPr lang="en-US" altLang="zh-TW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107</a:t>
            </a:r>
            <a:r>
              <a:rPr lang="zh-TW" altLang="zh-TW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</a:t>
            </a:r>
            <a:r>
              <a:rPr lang="zh-TW" altLang="zh-TW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取得之成績為準</a:t>
            </a:r>
            <a:r>
              <a:rPr lang="zh-TW" altLang="zh-TW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850900" y="330200"/>
            <a:ext cx="10414000" cy="8636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zh-TW" altLang="en-US" sz="39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成績</a:t>
            </a:r>
            <a:r>
              <a:rPr lang="zh-TW" altLang="en-US" sz="39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採計與計算</a:t>
            </a:r>
            <a:r>
              <a:rPr lang="en-US" altLang="zh-TW" sz="39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國中教育</a:t>
            </a:r>
            <a:r>
              <a:rPr lang="zh-TW" altLang="en-US" sz="37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會考</a:t>
            </a:r>
            <a:endParaRPr lang="zh-TW" altLang="en-US" sz="37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47109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4" t="7251" b="49590"/>
          <a:stretch>
            <a:fillRect/>
          </a:stretch>
        </p:blipFill>
        <p:spPr bwMode="auto">
          <a:xfrm>
            <a:off x="1422400" y="2606675"/>
            <a:ext cx="160655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矩形 7"/>
          <p:cNvSpPr>
            <a:spLocks noChangeArrowheads="1"/>
          </p:cNvSpPr>
          <p:nvPr/>
        </p:nvSpPr>
        <p:spPr bwMode="auto">
          <a:xfrm>
            <a:off x="9101138" y="6326188"/>
            <a:ext cx="2297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（招生簡章第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頁）</a:t>
            </a:r>
          </a:p>
        </p:txBody>
      </p:sp>
      <p:sp>
        <p:nvSpPr>
          <p:cNvPr id="47111" name="投影片編號版面配置區 1"/>
          <p:cNvSpPr>
            <a:spLocks noGrp="1"/>
          </p:cNvSpPr>
          <p:nvPr>
            <p:ph type="sldNum" sz="quarter" idx="11"/>
          </p:nvPr>
        </p:nvSpPr>
        <p:spPr bwMode="auto">
          <a:xfrm>
            <a:off x="9391650" y="6326188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9A9CDD-39B3-477F-A015-1646C80D406B}" type="slidenum">
              <a:rPr lang="zh-TW" altLang="en-US" sz="2600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zh-TW" altLang="en-US" sz="26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596900" y="1208088"/>
          <a:ext cx="10769600" cy="528796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974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9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87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74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00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5267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國中教育會考</a:t>
                      </a:r>
                      <a:endParaRPr lang="en-US" altLang="zh-TW" sz="2200" b="1" dirty="0" smtClean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22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項目</a:t>
                      </a:r>
                      <a:endParaRPr lang="zh-TW" altLang="en-US" sz="2200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精熟</a:t>
                      </a:r>
                      <a:endParaRPr lang="en-US" altLang="zh-TW" sz="2200" dirty="0" smtClean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（</a:t>
                      </a:r>
                      <a:r>
                        <a:rPr lang="en-US" altLang="zh-TW" sz="22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A</a:t>
                      </a:r>
                      <a:r>
                        <a:rPr lang="zh-TW" altLang="en-US" sz="22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）</a:t>
                      </a:r>
                      <a:endParaRPr lang="zh-TW" altLang="en-US" sz="2200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基礎</a:t>
                      </a:r>
                      <a:endParaRPr lang="en-US" altLang="zh-TW" sz="2200" dirty="0" smtClean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（</a:t>
                      </a:r>
                      <a:r>
                        <a:rPr lang="en-US" altLang="zh-TW" sz="22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B</a:t>
                      </a:r>
                      <a:r>
                        <a:rPr lang="zh-TW" altLang="en-US" sz="22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）</a:t>
                      </a:r>
                      <a:endParaRPr lang="zh-TW" altLang="en-US" sz="2200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待加強</a:t>
                      </a:r>
                      <a:endParaRPr lang="en-US" altLang="zh-TW" sz="2200" dirty="0" smtClean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22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（</a:t>
                      </a:r>
                      <a:r>
                        <a:rPr lang="en-US" altLang="zh-TW" sz="22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C</a:t>
                      </a:r>
                      <a:r>
                        <a:rPr lang="zh-TW" altLang="en-US" sz="22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）</a:t>
                      </a:r>
                      <a:endParaRPr lang="zh-TW" altLang="en-US" sz="2200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積分上限</a:t>
                      </a:r>
                      <a:endParaRPr lang="zh-TW" altLang="en-US" sz="2200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T="45724" marB="4572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2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國　文</a:t>
                      </a:r>
                      <a:endParaRPr lang="zh-TW" altLang="en-US" sz="2800" b="1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zh-TW" altLang="en-US" sz="2800" b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zh-TW" altLang="en-US" sz="2800" b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zh-TW" altLang="en-US" sz="2800" b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zh-TW" altLang="en-US" sz="2800" b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2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英　文</a:t>
                      </a:r>
                      <a:endParaRPr lang="zh-TW" altLang="en-US" sz="2800" b="1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zh-TW" altLang="en-US" sz="2800" b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zh-TW" altLang="en-US" sz="2800" b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zh-TW" altLang="en-US" sz="2800" b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zh-TW" altLang="en-US" sz="2800" b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2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數　學</a:t>
                      </a:r>
                      <a:endParaRPr lang="zh-TW" altLang="en-US" sz="2800" b="1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zh-TW" altLang="en-US" sz="2800" b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zh-TW" altLang="en-US" sz="2800" b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zh-TW" altLang="en-US" sz="2800" b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zh-TW" altLang="en-US" sz="2800" b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37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自　然</a:t>
                      </a:r>
                      <a:endParaRPr lang="zh-TW" altLang="en-US" sz="2800" b="1" dirty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zh-TW" altLang="en-US" sz="2800" b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zh-TW" altLang="en-US" sz="2800" b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zh-TW" altLang="en-US" sz="2800" b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zh-TW" altLang="en-US" sz="2800" b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2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2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社　會</a:t>
                      </a: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zh-TW" altLang="en-US" sz="2800" b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zh-TW" altLang="en-US" sz="2800" b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zh-TW" altLang="en-US" sz="2800" b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zh-TW" altLang="en-US" sz="2800" b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2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2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寫　作</a:t>
                      </a:r>
                    </a:p>
                  </a:txBody>
                  <a:tcPr marT="45724" marB="45724"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solidFill>
                            <a:srgbClr val="C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分數不列積分計算，但列入同分比序項目</a:t>
                      </a:r>
                      <a:endParaRPr lang="zh-TW" altLang="en-US" sz="2000" b="1" dirty="0">
                        <a:solidFill>
                          <a:srgbClr val="C00000"/>
                        </a:solidFill>
                        <a:latin typeface="微軟正黑體" pitchFamily="34" charset="-12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T="45724" marB="45724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800" b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800" b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905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2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合           計</a:t>
                      </a:r>
                    </a:p>
                  </a:txBody>
                  <a:tcPr marT="45724" marB="45724" anchor="ctr"/>
                </a:tc>
                <a:tc gridSpan="3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TW" sz="2000" b="1" kern="12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1-</a:t>
                      </a:r>
                      <a:r>
                        <a:rPr lang="zh-TW" altLang="en-US" sz="2000" b="1" kern="12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國中教育會考成績採計以</a:t>
                      </a:r>
                      <a:r>
                        <a:rPr lang="en-US" altLang="zh-TW" sz="2000" b="1" kern="12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107</a:t>
                      </a:r>
                      <a:r>
                        <a:rPr lang="zh-TW" altLang="en-US" sz="2000" b="1" kern="12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年度成績為主。</a:t>
                      </a:r>
                      <a:endParaRPr lang="en-US" altLang="zh-TW" sz="2000" b="1" kern="1200" dirty="0" smtClean="0">
                        <a:solidFill>
                          <a:srgbClr val="002060"/>
                        </a:solidFill>
                        <a:latin typeface="微軟正黑體" pitchFamily="34" charset="-120"/>
                        <a:ea typeface="微軟正黑體" pitchFamily="34" charset="-120"/>
                        <a:cs typeface="Arial" pitchFamily="34" charset="0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altLang="zh-TW" sz="2000" b="1" kern="12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2-</a:t>
                      </a:r>
                      <a:r>
                        <a:rPr lang="zh-TW" altLang="en-US" sz="2000" b="1" kern="12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各科目若有違規，依違規情節，判定「不予計分」</a:t>
                      </a:r>
                      <a:r>
                        <a:rPr lang="en-US" altLang="zh-TW" sz="2000" b="1" kern="12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/>
                      </a:r>
                      <a:br>
                        <a:rPr lang="en-US" altLang="zh-TW" sz="2000" b="1" kern="12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</a:br>
                      <a:r>
                        <a:rPr lang="zh-TW" altLang="en-US" sz="2000" b="1" kern="12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　或「扣該科積分</a:t>
                      </a:r>
                      <a:r>
                        <a:rPr lang="en-US" altLang="zh-TW" sz="2000" b="1" kern="12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0.15</a:t>
                      </a:r>
                      <a:r>
                        <a:rPr lang="zh-TW" altLang="en-US" sz="2000" b="1" kern="1200" dirty="0" smtClean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分」，扣至該科目為零為止。</a:t>
                      </a:r>
                    </a:p>
                  </a:txBody>
                  <a:tcPr marT="45724" marB="45724"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TW" altLang="en-US" sz="2800" b="0" kern="1200" dirty="0" smtClean="0">
                        <a:solidFill>
                          <a:srgbClr val="C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TW" altLang="en-US" sz="2800" b="0" kern="1200" dirty="0" smtClean="0">
                        <a:solidFill>
                          <a:srgbClr val="C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b="0" kern="1200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15</a:t>
                      </a:r>
                      <a:r>
                        <a:rPr lang="zh-TW" altLang="en-US" sz="2800" b="1" kern="120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分</a:t>
                      </a:r>
                    </a:p>
                  </a:txBody>
                  <a:tcPr marT="45724" marB="45724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8169" name="矩形 5"/>
          <p:cNvSpPr>
            <a:spLocks noChangeArrowheads="1"/>
          </p:cNvSpPr>
          <p:nvPr/>
        </p:nvSpPr>
        <p:spPr bwMode="auto">
          <a:xfrm>
            <a:off x="9091613" y="6508750"/>
            <a:ext cx="2297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（招生簡章第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頁）</a:t>
            </a: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850900" y="330200"/>
            <a:ext cx="10414000" cy="8636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zh-TW" altLang="en-US" sz="39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成績</a:t>
            </a:r>
            <a:r>
              <a:rPr lang="zh-TW" altLang="en-US" sz="39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採計與</a:t>
            </a:r>
            <a:r>
              <a:rPr lang="zh-TW" altLang="en-US" sz="39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計算</a:t>
            </a:r>
            <a:r>
              <a:rPr lang="en-US" altLang="zh-TW" sz="39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-</a:t>
            </a:r>
            <a:r>
              <a:rPr lang="zh-TW" altLang="en-US" sz="3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國中教育會考</a:t>
            </a:r>
          </a:p>
        </p:txBody>
      </p:sp>
      <p:sp>
        <p:nvSpPr>
          <p:cNvPr id="48171" name="投影片編號版面配置區 1"/>
          <p:cNvSpPr>
            <a:spLocks noGrp="1"/>
          </p:cNvSpPr>
          <p:nvPr>
            <p:ph type="sldNum" sz="quarter" idx="11"/>
          </p:nvPr>
        </p:nvSpPr>
        <p:spPr bwMode="auto">
          <a:xfrm>
            <a:off x="9448800" y="6313488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4AED87-7419-4EAE-BBCD-F191D64EA222}" type="slidenum">
              <a:rPr lang="zh-TW" altLang="en-US" sz="2600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zh-TW" altLang="en-US" sz="2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00100" y="1449388"/>
            <a:ext cx="10515600" cy="43513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TW" altLang="zh-TW" sz="32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招生</a:t>
            </a:r>
            <a:r>
              <a:rPr lang="zh-TW" altLang="zh-TW" sz="32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</a:t>
            </a:r>
            <a:r>
              <a:rPr lang="zh-TW" altLang="zh-TW" sz="32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自訂</a:t>
            </a:r>
            <a:r>
              <a:rPr lang="zh-TW" altLang="en-US" sz="32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（上限</a:t>
            </a:r>
            <a:r>
              <a:rPr lang="en-US" altLang="zh-TW" sz="32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32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分）</a:t>
            </a:r>
            <a:endParaRPr lang="en-US" altLang="zh-TW" sz="3200" b="1" dirty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1" indent="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參閱附錄一</a:t>
            </a:r>
            <a:r>
              <a:rPr lang="zh-TW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107</a:t>
            </a:r>
            <a:r>
              <a:rPr lang="zh-TW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度北區五專聯合免試入學各招生學校招生科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名額、積分採計項目權重與同分比序項目</a:t>
            </a:r>
            <a:r>
              <a:rPr lang="zh-TW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順序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簡章第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lang="zh-TW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至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44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頁</a:t>
            </a:r>
            <a:r>
              <a:rPr lang="zh-TW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1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3000" b="1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其他項目：全民英檢（範例）</a:t>
            </a:r>
            <a:endParaRPr lang="en-US" altLang="zh-TW" sz="30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1" indent="0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850900" y="330200"/>
            <a:ext cx="10414000" cy="8636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zh-TW" altLang="en-US" sz="39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成績</a:t>
            </a:r>
            <a:r>
              <a:rPr lang="zh-TW" altLang="en-US" sz="39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採計與計算</a:t>
            </a:r>
            <a:r>
              <a:rPr lang="en-US" altLang="zh-TW" sz="39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-</a:t>
            </a:r>
            <a:r>
              <a:rPr lang="zh-TW" altLang="en-US" sz="37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其他</a:t>
            </a:r>
            <a:endParaRPr lang="zh-TW" altLang="en-US" sz="37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9371"/>
          <a:stretch/>
        </p:blipFill>
        <p:spPr>
          <a:xfrm>
            <a:off x="1398588" y="4567238"/>
            <a:ext cx="9318625" cy="1860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157" name="Picture 2" descr="http://image.cache.storm.mg/styles/smg-800xauto-er/s3/media/image/2015/08/28/20150828-065240_U1004_M83588_5407.jpg?itok=n1PIEmXn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075" y="0"/>
            <a:ext cx="2955925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矩形 6"/>
          <p:cNvSpPr>
            <a:spLocks noChangeArrowheads="1"/>
          </p:cNvSpPr>
          <p:nvPr/>
        </p:nvSpPr>
        <p:spPr bwMode="auto">
          <a:xfrm>
            <a:off x="9236075" y="4165600"/>
            <a:ext cx="2297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（招生簡章第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頁）</a:t>
            </a:r>
          </a:p>
        </p:txBody>
      </p:sp>
      <p:sp>
        <p:nvSpPr>
          <p:cNvPr id="49159" name="投影片編號版面配置區 1"/>
          <p:cNvSpPr>
            <a:spLocks noGrp="1"/>
          </p:cNvSpPr>
          <p:nvPr>
            <p:ph type="sldNum" sz="quarter" idx="11"/>
          </p:nvPr>
        </p:nvSpPr>
        <p:spPr bwMode="auto">
          <a:xfrm>
            <a:off x="9448800" y="6276975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90130D-D14F-4A2F-8F16-51554C0BF140}" type="slidenum">
              <a:rPr lang="zh-TW" altLang="en-US" sz="2600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zh-TW" altLang="en-US" sz="26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http://www.itouchchina.com/wp-content/uploads/2013/05/723280_164919577334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8"/>
          <a:stretch>
            <a:fillRect/>
          </a:stretch>
        </p:blipFill>
        <p:spPr bwMode="auto">
          <a:xfrm>
            <a:off x="8970963" y="0"/>
            <a:ext cx="3221037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395" name="群組 14"/>
          <p:cNvGrpSpPr>
            <a:grpSpLocks/>
          </p:cNvGrpSpPr>
          <p:nvPr/>
        </p:nvGrpSpPr>
        <p:grpSpPr bwMode="auto">
          <a:xfrm>
            <a:off x="400050" y="887413"/>
            <a:ext cx="11363325" cy="6415087"/>
            <a:chOff x="1611517" y="1271511"/>
            <a:chExt cx="10038071" cy="6414504"/>
          </a:xfrm>
        </p:grpSpPr>
        <p:pic>
          <p:nvPicPr>
            <p:cNvPr id="59399" name="Picture 6" descr="http://pic.qiantucdn.com/58pic/12/02/43/79x58PICspJ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30" t="43517" r="54988" b="35648"/>
            <a:stretch>
              <a:fillRect/>
            </a:stretch>
          </p:blipFill>
          <p:spPr bwMode="auto">
            <a:xfrm>
              <a:off x="1611517" y="1271511"/>
              <a:ext cx="642796" cy="660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文字方塊 7"/>
            <p:cNvSpPr txBox="1">
              <a:spLocks noChangeArrowheads="1"/>
            </p:cNvSpPr>
            <p:nvPr/>
          </p:nvSpPr>
          <p:spPr bwMode="auto">
            <a:xfrm>
              <a:off x="2206116" y="1387387"/>
              <a:ext cx="9443472" cy="6298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marL="342900" indent="-342900" eaLnBrk="0" hangingPunct="0">
                <a:defRPr kumimoji="1" sz="16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fontAlgn="auto" hangingPunct="1">
                <a:spcBef>
                  <a:spcPts val="800"/>
                </a:spcBef>
                <a:spcAft>
                  <a:spcPts val="600"/>
                </a:spcAft>
                <a:defRPr/>
              </a:pPr>
              <a:r>
                <a:rPr kumimoji="0" lang="zh-TW" altLang="en-US" sz="28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現場登記分發</a:t>
              </a:r>
              <a:r>
                <a:rPr kumimoji="0" lang="zh-TW" altLang="zh-TW" sz="28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日期：</a:t>
              </a:r>
              <a:r>
                <a:rPr kumimoji="0" lang="en-US" altLang="zh-TW" sz="2800" b="1" dirty="0" smtClean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107</a:t>
              </a:r>
              <a:r>
                <a:rPr kumimoji="0" lang="zh-TW" altLang="zh-TW" sz="2800" b="1" dirty="0" smtClean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年</a:t>
              </a:r>
              <a:r>
                <a:rPr kumimoji="0" lang="en-US" altLang="zh-TW" sz="28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7</a:t>
              </a:r>
              <a:r>
                <a:rPr kumimoji="0" lang="zh-TW" altLang="zh-TW" sz="2800" b="1" dirty="0" smtClean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kumimoji="0" lang="en-US" altLang="zh-TW" sz="2800" b="1" dirty="0" smtClean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11</a:t>
              </a:r>
              <a:r>
                <a:rPr kumimoji="0" lang="zh-TW" altLang="zh-TW" sz="2800" b="1" dirty="0" smtClean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日</a:t>
              </a:r>
              <a:r>
                <a:rPr kumimoji="0" lang="zh-TW" altLang="zh-TW" sz="28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（</a:t>
              </a:r>
              <a:r>
                <a:rPr kumimoji="0" lang="zh-TW" altLang="zh-TW" sz="2800" b="1" dirty="0" smtClean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星期</a:t>
              </a:r>
              <a:r>
                <a:rPr kumimoji="0" lang="zh-TW" altLang="en-US" sz="2800" b="1" dirty="0" smtClean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三</a:t>
              </a:r>
              <a:r>
                <a:rPr kumimoji="0" lang="zh-TW" altLang="zh-TW" sz="2800" b="1" dirty="0" smtClean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）</a:t>
              </a:r>
              <a:endParaRPr kumimoji="0" lang="zh-TW" altLang="en-US" sz="2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800"/>
                </a:spcBef>
                <a:spcAft>
                  <a:spcPts val="600"/>
                </a:spcAft>
                <a:defRPr/>
              </a:pPr>
              <a:r>
                <a:rPr kumimoji="0" lang="zh-TW" altLang="en-US" sz="28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分發</a:t>
              </a:r>
              <a:r>
                <a:rPr kumimoji="0" lang="zh-TW" altLang="zh-TW" sz="28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地點</a:t>
              </a:r>
              <a:r>
                <a:rPr kumimoji="0" lang="zh-TW" altLang="zh-TW" sz="28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：</a:t>
              </a:r>
              <a:r>
                <a:rPr kumimoji="0" lang="zh-TW" altLang="zh-TW" sz="28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各</a:t>
              </a:r>
              <a:r>
                <a:rPr kumimoji="0" lang="zh-TW" altLang="en-US" sz="28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招生</a:t>
              </a:r>
              <a:r>
                <a:rPr kumimoji="0" lang="zh-TW" altLang="zh-TW" sz="2800" b="1" dirty="0" smtClean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學校</a:t>
              </a:r>
              <a:endParaRPr kumimoji="0" lang="zh-TW" altLang="en-US" sz="2000" b="1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indent="0" eaLnBrk="1" fontAlgn="auto" hangingPunct="1">
                <a:spcBef>
                  <a:spcPts val="800"/>
                </a:spcBef>
                <a:spcAft>
                  <a:spcPts val="600"/>
                </a:spcAft>
                <a:defRPr/>
              </a:pPr>
              <a:r>
                <a:rPr kumimoji="0" lang="zh-TW" altLang="zh-TW" sz="28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請</a:t>
              </a:r>
              <a:r>
                <a:rPr kumimoji="0" lang="zh-TW" altLang="en-US" sz="28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免試生</a:t>
              </a:r>
              <a:r>
                <a:rPr kumimoji="0" lang="zh-TW" altLang="zh-TW" sz="28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依</a:t>
              </a:r>
              <a:r>
                <a:rPr kumimoji="0" lang="zh-TW" altLang="en-US" sz="28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「</a:t>
              </a:r>
              <a:r>
                <a:rPr lang="zh-TW" altLang="zh-TW" sz="28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免試入學成績暨現場登記分發報到通知單</a:t>
              </a:r>
              <a:r>
                <a:rPr lang="zh-TW" altLang="en-US" sz="28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」</a:t>
              </a:r>
              <a:r>
                <a:rPr lang="en-US" altLang="zh-TW" sz="28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/>
              </a:r>
              <a:br>
                <a:rPr lang="en-US" altLang="zh-TW" sz="28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</a:br>
              <a:r>
                <a:rPr kumimoji="0" lang="zh-TW" altLang="zh-TW" sz="2800" b="1" dirty="0" smtClean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指定</a:t>
              </a:r>
              <a:r>
                <a:rPr kumimoji="0" lang="zh-TW" altLang="en-US" sz="2800" b="1" dirty="0" smtClean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之梯次、</a:t>
              </a:r>
              <a:r>
                <a:rPr kumimoji="0" lang="zh-TW" altLang="zh-TW" sz="2800" b="1" dirty="0" smtClean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時間</a:t>
              </a:r>
              <a:r>
                <a:rPr kumimoji="0" lang="zh-TW" altLang="en-US" sz="2800" b="1" dirty="0" smtClean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及</a:t>
              </a:r>
              <a:r>
                <a:rPr kumimoji="0" lang="zh-TW" altLang="zh-TW" sz="2800" b="1" dirty="0" smtClean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地點</a:t>
              </a:r>
              <a:r>
                <a:rPr kumimoji="0" lang="zh-TW" altLang="zh-TW" sz="28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，</a:t>
              </a:r>
              <a:r>
                <a:rPr kumimoji="0" lang="zh-TW" altLang="zh-TW" sz="28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前往</a:t>
              </a:r>
              <a:r>
                <a:rPr kumimoji="0" lang="zh-TW" altLang="en-US" sz="28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招生學校</a:t>
              </a:r>
              <a:r>
                <a:rPr kumimoji="0" lang="zh-TW" altLang="zh-TW" sz="28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辦理</a:t>
              </a:r>
              <a:r>
                <a:rPr kumimoji="0" lang="zh-TW" altLang="en-US" sz="28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「現場</a:t>
              </a:r>
              <a:r>
                <a:rPr kumimoji="0" lang="zh-TW" altLang="zh-TW" sz="28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登記</a:t>
              </a:r>
              <a:r>
                <a:rPr kumimoji="0" lang="zh-TW" altLang="zh-TW" sz="28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分發</a:t>
              </a:r>
              <a:r>
                <a:rPr kumimoji="0" lang="zh-TW" altLang="en-US" sz="28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」</a:t>
              </a:r>
              <a:endParaRPr kumimoji="0"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indent="0" eaLnBrk="1" fontAlgn="auto" hangingPunct="1">
                <a:spcBef>
                  <a:spcPts val="800"/>
                </a:spcBef>
                <a:spcAft>
                  <a:spcPts val="600"/>
                </a:spcAft>
                <a:defRPr/>
              </a:pPr>
              <a:r>
                <a:rPr kumimoji="0" lang="zh-TW" altLang="en-US" sz="28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現場登記分發應帶資料：</a:t>
              </a:r>
              <a:endParaRPr kumimoji="0" lang="en-US" altLang="zh-TW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514350" indent="-514350" eaLnBrk="1" fontAlgn="auto" hangingPunct="1">
                <a:lnSpc>
                  <a:spcPts val="2800"/>
                </a:lnSpc>
                <a:spcBef>
                  <a:spcPts val="800"/>
                </a:spcBef>
                <a:spcAft>
                  <a:spcPts val="600"/>
                </a:spcAft>
                <a:buFont typeface="+mj-lt"/>
                <a:buAutoNum type="arabicParenR"/>
                <a:defRPr/>
              </a:pPr>
              <a:r>
                <a:rPr kumimoji="0" lang="zh-TW" altLang="zh-TW" sz="2800" b="1" dirty="0" smtClean="0">
                  <a:solidFill>
                    <a:srgbClr val="7030A0"/>
                  </a:solidFill>
                  <a:latin typeface="微軟正黑體" pitchFamily="34" charset="-120"/>
                  <a:ea typeface="微軟正黑體" pitchFamily="34" charset="-120"/>
                </a:rPr>
                <a:t>免試</a:t>
              </a:r>
              <a:r>
                <a:rPr kumimoji="0" lang="zh-TW" altLang="zh-TW" sz="2800" b="1" dirty="0">
                  <a:solidFill>
                    <a:srgbClr val="7030A0"/>
                  </a:solidFill>
                  <a:latin typeface="微軟正黑體" pitchFamily="34" charset="-120"/>
                  <a:ea typeface="微軟正黑體" pitchFamily="34" charset="-120"/>
                </a:rPr>
                <a:t>入學成績暨現場登記分發報到</a:t>
              </a:r>
              <a:r>
                <a:rPr kumimoji="0" lang="zh-TW" altLang="zh-TW" sz="2800" b="1" dirty="0" smtClean="0">
                  <a:solidFill>
                    <a:srgbClr val="7030A0"/>
                  </a:solidFill>
                  <a:latin typeface="微軟正黑體" pitchFamily="34" charset="-120"/>
                  <a:ea typeface="微軟正黑體" pitchFamily="34" charset="-120"/>
                </a:rPr>
                <a:t>通知單</a:t>
              </a:r>
              <a:r>
                <a:rPr kumimoji="0" lang="zh-TW" altLang="en-US" sz="2800" b="1" dirty="0" smtClean="0">
                  <a:solidFill>
                    <a:srgbClr val="7030A0"/>
                  </a:solidFill>
                  <a:latin typeface="微軟正黑體" pitchFamily="34" charset="-120"/>
                  <a:ea typeface="微軟正黑體" pitchFamily="34" charset="-120"/>
                </a:rPr>
                <a:t>正本</a:t>
              </a:r>
              <a:endParaRPr kumimoji="0" lang="en-US" altLang="zh-TW" sz="28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514350" indent="-514350" eaLnBrk="1" fontAlgn="auto" hangingPunct="1">
                <a:lnSpc>
                  <a:spcPts val="2800"/>
                </a:lnSpc>
                <a:spcBef>
                  <a:spcPts val="800"/>
                </a:spcBef>
                <a:spcAft>
                  <a:spcPts val="600"/>
                </a:spcAft>
                <a:buFont typeface="+mj-lt"/>
                <a:buAutoNum type="arabicParenR"/>
                <a:defRPr/>
              </a:pPr>
              <a:r>
                <a:rPr kumimoji="0" lang="zh-TW" altLang="zh-TW" sz="2800" b="1" dirty="0" smtClean="0">
                  <a:solidFill>
                    <a:srgbClr val="7030A0"/>
                  </a:solidFill>
                  <a:latin typeface="微軟正黑體" pitchFamily="34" charset="-120"/>
                  <a:ea typeface="微軟正黑體" pitchFamily="34" charset="-120"/>
                </a:rPr>
                <a:t>身分</a:t>
              </a:r>
              <a:r>
                <a:rPr kumimoji="0" lang="zh-TW" altLang="zh-TW" sz="2800" b="1" dirty="0">
                  <a:solidFill>
                    <a:srgbClr val="7030A0"/>
                  </a:solidFill>
                  <a:latin typeface="微軟正黑體" pitchFamily="34" charset="-120"/>
                  <a:ea typeface="微軟正黑體" pitchFamily="34" charset="-120"/>
                </a:rPr>
                <a:t>證明</a:t>
              </a:r>
              <a:r>
                <a:rPr kumimoji="0" lang="zh-TW" altLang="zh-TW" sz="2800" b="1" dirty="0" smtClean="0">
                  <a:solidFill>
                    <a:srgbClr val="7030A0"/>
                  </a:solidFill>
                  <a:latin typeface="微軟正黑體" pitchFamily="34" charset="-120"/>
                  <a:ea typeface="微軟正黑體" pitchFamily="34" charset="-120"/>
                </a:rPr>
                <a:t>文件正本</a:t>
              </a:r>
              <a:endParaRPr kumimoji="0" lang="en-US" altLang="zh-TW" sz="28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514350" indent="-514350" eaLnBrk="1" fontAlgn="auto" hangingPunct="1">
                <a:lnSpc>
                  <a:spcPts val="2800"/>
                </a:lnSpc>
                <a:spcBef>
                  <a:spcPts val="800"/>
                </a:spcBef>
                <a:spcAft>
                  <a:spcPts val="600"/>
                </a:spcAft>
                <a:buFont typeface="+mj-lt"/>
                <a:buAutoNum type="arabicParenR"/>
                <a:defRPr/>
              </a:pPr>
              <a:r>
                <a:rPr kumimoji="0" lang="zh-TW" altLang="zh-TW" sz="2800" b="1" dirty="0" smtClean="0">
                  <a:solidFill>
                    <a:srgbClr val="7030A0"/>
                  </a:solidFill>
                  <a:latin typeface="微軟正黑體" pitchFamily="34" charset="-120"/>
                  <a:ea typeface="微軟正黑體" pitchFamily="34" charset="-120"/>
                </a:rPr>
                <a:t>國中</a:t>
              </a:r>
              <a:r>
                <a:rPr kumimoji="0" lang="zh-TW" altLang="zh-TW" sz="2800" b="1" dirty="0">
                  <a:solidFill>
                    <a:srgbClr val="7030A0"/>
                  </a:solidFill>
                  <a:latin typeface="微軟正黑體" pitchFamily="34" charset="-120"/>
                  <a:ea typeface="微軟正黑體" pitchFamily="34" charset="-120"/>
                </a:rPr>
                <a:t>學歷</a:t>
              </a:r>
              <a:r>
                <a:rPr kumimoji="0" lang="en-US" altLang="zh-TW" sz="2800" b="1" dirty="0">
                  <a:solidFill>
                    <a:srgbClr val="7030A0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zh-TW" sz="2800" b="1" dirty="0">
                  <a:solidFill>
                    <a:srgbClr val="7030A0"/>
                  </a:solidFill>
                  <a:latin typeface="微軟正黑體" pitchFamily="34" charset="-120"/>
                  <a:ea typeface="微軟正黑體" pitchFamily="34" charset="-120"/>
                </a:rPr>
                <a:t>力</a:t>
              </a:r>
              <a:r>
                <a:rPr kumimoji="0" lang="en-US" altLang="zh-TW" sz="2800" b="1" dirty="0">
                  <a:solidFill>
                    <a:srgbClr val="7030A0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kumimoji="0" lang="zh-TW" altLang="zh-TW" sz="2800" b="1" dirty="0">
                  <a:solidFill>
                    <a:srgbClr val="7030A0"/>
                  </a:solidFill>
                  <a:latin typeface="微軟正黑體" pitchFamily="34" charset="-120"/>
                  <a:ea typeface="微軟正黑體" pitchFamily="34" charset="-120"/>
                </a:rPr>
                <a:t>證件</a:t>
              </a:r>
              <a:r>
                <a:rPr kumimoji="0" lang="zh-TW" altLang="zh-TW" sz="2800" b="1" dirty="0" smtClean="0">
                  <a:solidFill>
                    <a:srgbClr val="7030A0"/>
                  </a:solidFill>
                  <a:latin typeface="微軟正黑體" pitchFamily="34" charset="-120"/>
                  <a:ea typeface="微軟正黑體" pitchFamily="34" charset="-120"/>
                </a:rPr>
                <a:t>正本</a:t>
              </a:r>
              <a:endParaRPr kumimoji="0" lang="en-US" altLang="zh-TW" sz="28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indent="0" eaLnBrk="1" fontAlgn="auto" hangingPunct="1">
                <a:lnSpc>
                  <a:spcPts val="3000"/>
                </a:lnSpc>
                <a:spcBef>
                  <a:spcPts val="800"/>
                </a:spcBef>
                <a:spcAft>
                  <a:spcPts val="600"/>
                </a:spcAft>
                <a:defRPr/>
              </a:pPr>
              <a:r>
                <a:rPr kumimoji="0" lang="zh-TW" altLang="en-US" sz="28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無法親自參加者，可委託代理人參加分發，除持有上列免試生文件正本外，受託人須攜帶雙方簽妥之「代理現場登記分發報到委託書」</a:t>
              </a:r>
              <a:r>
                <a:rPr kumimoji="0" lang="en-US" altLang="zh-TW" sz="2000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000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簡章第</a:t>
              </a:r>
              <a:r>
                <a:rPr kumimoji="0" lang="en-US" altLang="zh-TW" sz="2000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111</a:t>
              </a:r>
              <a:r>
                <a:rPr kumimoji="0" lang="zh-TW" altLang="en-US" sz="2000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頁</a:t>
              </a:r>
              <a:r>
                <a:rPr kumimoji="0" lang="en-US" altLang="zh-TW" sz="2000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kumimoji="0" lang="zh-TW" altLang="en-US" sz="28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及委託人與受託人身分證明文件正本供查驗。</a:t>
              </a:r>
              <a:r>
                <a:rPr kumimoji="0" lang="en-US" altLang="zh-TW" sz="2000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000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簡章第</a:t>
              </a:r>
              <a:r>
                <a:rPr kumimoji="0" lang="en-US" altLang="zh-TW" sz="2000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19</a:t>
              </a:r>
              <a:r>
                <a:rPr kumimoji="0" lang="zh-TW" altLang="en-US" sz="2000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頁</a:t>
              </a:r>
              <a:r>
                <a:rPr kumimoji="0" lang="en-US" altLang="zh-TW" sz="2000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</a:p>
            <a:p>
              <a:pPr marL="0" indent="0" eaLnBrk="1" fontAlgn="auto" hangingPunct="1">
                <a:lnSpc>
                  <a:spcPts val="3000"/>
                </a:lnSpc>
                <a:spcBef>
                  <a:spcPts val="800"/>
                </a:spcBef>
                <a:spcAft>
                  <a:spcPts val="600"/>
                </a:spcAft>
                <a:defRPr/>
              </a:pPr>
              <a:endParaRPr kumimoji="0" lang="en-US" altLang="zh-TW" sz="28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59401" name="Picture 8" descr="http://pic.qiantucdn.com/58pic/12/02/43/79x58PICspJ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03" t="46655" r="45190" b="35648"/>
            <a:stretch>
              <a:fillRect/>
            </a:stretch>
          </p:blipFill>
          <p:spPr bwMode="auto">
            <a:xfrm>
              <a:off x="1688677" y="2543388"/>
              <a:ext cx="588475" cy="561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2" name="Picture 10" descr="http://pic.qiantucdn.com/58pic/12/02/43/79x58PICspJ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99" t="47511" r="23987" b="37074"/>
            <a:stretch>
              <a:fillRect/>
            </a:stretch>
          </p:blipFill>
          <p:spPr bwMode="auto">
            <a:xfrm>
              <a:off x="1638882" y="3619073"/>
              <a:ext cx="688063" cy="488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9396" name="標題 1"/>
          <p:cNvSpPr>
            <a:spLocks noGrp="1"/>
          </p:cNvSpPr>
          <p:nvPr>
            <p:ph type="title"/>
          </p:nvPr>
        </p:nvSpPr>
        <p:spPr>
          <a:xfrm>
            <a:off x="820738" y="111125"/>
            <a:ext cx="10515600" cy="1325563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現場</a:t>
            </a:r>
            <a:r>
              <a:rPr lang="zh-TW" altLang="en-US" sz="36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登記分發</a:t>
            </a:r>
            <a:r>
              <a:rPr lang="zh-TW" altLang="en-US" sz="36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作業</a:t>
            </a:r>
            <a:endParaRPr lang="zh-TW" altLang="en-US" sz="36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9397" name="Picture 10" descr="http://pic.qiantucdn.com/58pic/12/02/43/79x58PICsp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9" t="47511" r="23987" b="37074"/>
          <a:stretch>
            <a:fillRect/>
          </a:stretch>
        </p:blipFill>
        <p:spPr bwMode="auto">
          <a:xfrm>
            <a:off x="412750" y="5289550"/>
            <a:ext cx="73501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投影片編號版面配置區 1"/>
          <p:cNvSpPr>
            <a:spLocks noGrp="1"/>
          </p:cNvSpPr>
          <p:nvPr>
            <p:ph type="sldNum" sz="quarter" idx="11"/>
          </p:nvPr>
        </p:nvSpPr>
        <p:spPr bwMode="auto">
          <a:xfrm>
            <a:off x="9448800" y="6378575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548ADE-05A1-4EBE-8CEA-BFD3A725DD5F}" type="slidenum">
              <a:rPr lang="zh-TW" altLang="en-US" sz="2600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zh-TW" altLang="en-US" sz="26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圖表 8"/>
          <p:cNvGraphicFramePr>
            <a:graphicFrameLocks/>
          </p:cNvGraphicFramePr>
          <p:nvPr/>
        </p:nvGraphicFramePr>
        <p:xfrm>
          <a:off x="2063552" y="2333883"/>
          <a:ext cx="7776864" cy="4263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文字方塊 14"/>
          <p:cNvSpPr txBox="1"/>
          <p:nvPr/>
        </p:nvSpPr>
        <p:spPr>
          <a:xfrm>
            <a:off x="3071813" y="3860800"/>
            <a:ext cx="2632075" cy="83026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臺北市、新北市、基隆市</a:t>
            </a:r>
            <a:endParaRPr lang="en-US" altLang="zh-TW" sz="16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桃園市、新竹縣、宜蘭縣</a:t>
            </a:r>
            <a:r>
              <a:rPr lang="en-US" altLang="zh-TW" sz="16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/>
            </a:r>
            <a:br>
              <a:rPr lang="en-US" altLang="zh-TW" sz="16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</a:br>
            <a:r>
              <a:rPr lang="zh-TW" altLang="en-US" sz="16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花蓮縣</a:t>
            </a:r>
            <a:endParaRPr lang="en-US" altLang="zh-TW" sz="16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  <p:sp>
        <p:nvSpPr>
          <p:cNvPr id="15364" name="投影片編號版面配置區 3"/>
          <p:cNvSpPr txBox="1">
            <a:spLocks/>
          </p:cNvSpPr>
          <p:nvPr/>
        </p:nvSpPr>
        <p:spPr bwMode="auto">
          <a:xfrm>
            <a:off x="10064750" y="6308725"/>
            <a:ext cx="4762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1A01FA82-3C8D-4BEC-9864-4B101316ACEA}" type="slidenum">
              <a:rPr lang="en-US" altLang="zh-TW" sz="2000" b="1" u="sng">
                <a:solidFill>
                  <a:srgbClr val="404040"/>
                </a:solidFill>
                <a:latin typeface="Arial" panose="020B0604020202020204" pitchFamily="34" charset="0"/>
              </a:rPr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</a:t>
            </a:fld>
            <a:endParaRPr lang="en-US" altLang="zh-TW" sz="2000" b="1" u="sng">
              <a:solidFill>
                <a:srgbClr val="404040"/>
              </a:solidFill>
              <a:latin typeface="Arial" panose="020B0604020202020204" pitchFamily="34" charset="0"/>
            </a:endParaRPr>
          </a:p>
        </p:txBody>
      </p:sp>
      <p:sp>
        <p:nvSpPr>
          <p:cNvPr id="11" name="文字方塊 1"/>
          <p:cNvSpPr txBox="1"/>
          <p:nvPr/>
        </p:nvSpPr>
        <p:spPr>
          <a:xfrm>
            <a:off x="7535863" y="2970213"/>
            <a:ext cx="2305050" cy="143986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u="sng" dirty="0">
                <a:solidFill>
                  <a:srgbClr val="C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南區五專 </a:t>
            </a:r>
            <a:r>
              <a:rPr lang="en-US" altLang="zh-TW" sz="2400" b="1" u="sng" dirty="0" smtClean="0">
                <a:solidFill>
                  <a:srgbClr val="C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20</a:t>
            </a:r>
            <a:r>
              <a:rPr lang="zh-TW" altLang="en-US" sz="2400" b="1" u="sng" dirty="0" smtClean="0">
                <a:solidFill>
                  <a:srgbClr val="C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Arial Unicode MS" panose="020B0604020202020204" pitchFamily="34" charset="-120"/>
              </a:rPr>
              <a:t>校</a:t>
            </a:r>
            <a:endParaRPr lang="en-US" altLang="zh-TW" sz="2400" b="1" u="sng" dirty="0">
              <a:solidFill>
                <a:srgbClr val="C00000"/>
              </a:solidFill>
              <a:latin typeface="華康中圓體" panose="020F0509000000000000" pitchFamily="49" charset="-120"/>
              <a:ea typeface="華康中圓體" panose="020F0509000000000000" pitchFamily="49" charset="-120"/>
              <a:cs typeface="Arial Unicode MS" panose="020B0604020202020204" pitchFamily="34" charset="-120"/>
            </a:endParaRPr>
          </a:p>
          <a:p>
            <a:pPr indent="8413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>
                <a:solidFill>
                  <a:srgbClr val="0070C0"/>
                </a:solidFill>
                <a:latin typeface="Aharoni" panose="02010803020104030203" pitchFamily="2" charset="-79"/>
                <a:ea typeface="華康中圓體" panose="020F0509000000000000" pitchFamily="49" charset="-120"/>
                <a:cs typeface="Aharoni" panose="02010803020104030203" pitchFamily="2" charset="-79"/>
              </a:rPr>
              <a:t>•</a:t>
            </a:r>
            <a:r>
              <a:rPr lang="zh-TW" altLang="en-US" sz="2000" b="1" dirty="0">
                <a:solidFill>
                  <a:srgbClr val="0070C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一般生 </a:t>
            </a:r>
            <a:r>
              <a:rPr lang="en-US" altLang="zh-TW" sz="2000" b="1" dirty="0" smtClean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5,895</a:t>
            </a:r>
            <a:r>
              <a:rPr lang="zh-TW" altLang="en-US" sz="2000" b="1" dirty="0" smtClean="0">
                <a:solidFill>
                  <a:srgbClr val="0070C0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Arial Unicode MS" panose="020B0604020202020204" pitchFamily="34" charset="-120"/>
              </a:rPr>
              <a:t>名</a:t>
            </a:r>
            <a:endParaRPr lang="en-US" altLang="zh-TW" sz="2000" b="1" dirty="0">
              <a:solidFill>
                <a:srgbClr val="0070C0"/>
              </a:solidFill>
              <a:latin typeface="華康中圓體" panose="020F0509000000000000" pitchFamily="49" charset="-120"/>
              <a:ea typeface="華康中圓體" panose="020F0509000000000000" pitchFamily="49" charset="-120"/>
              <a:cs typeface="Arial Unicode MS" panose="020B0604020202020204" pitchFamily="34" charset="-120"/>
            </a:endParaRPr>
          </a:p>
          <a:p>
            <a:pPr indent="8413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ea typeface="華康中圓體" panose="020F0509000000000000" pitchFamily="49" charset="-120"/>
                <a:cs typeface="Aharoni" panose="02010803020104030203" pitchFamily="2" charset="-79"/>
              </a:rPr>
              <a:t>•</a:t>
            </a:r>
            <a:r>
              <a:rPr lang="zh-TW" altLang="en-US" sz="2000" b="1" dirty="0">
                <a:solidFill>
                  <a:schemeClr val="accent6">
                    <a:lumMod val="75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Arial Unicode MS" panose="020B0604020202020204" pitchFamily="34" charset="-120"/>
              </a:rPr>
              <a:t>大陸長探生 </a:t>
            </a:r>
            <a:r>
              <a:rPr lang="en-US" altLang="zh-TW" sz="2000" b="1" dirty="0">
                <a:solidFill>
                  <a:schemeClr val="accent6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22</a:t>
            </a:r>
            <a:r>
              <a:rPr lang="zh-TW" altLang="en-US" sz="2000" b="1" dirty="0">
                <a:solidFill>
                  <a:schemeClr val="accent6">
                    <a:lumMod val="75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Arial Unicode MS" panose="020B0604020202020204" pitchFamily="34" charset="-120"/>
              </a:rPr>
              <a:t>名</a:t>
            </a:r>
            <a:endParaRPr lang="en-US" altLang="zh-TW" sz="2000" b="1" dirty="0">
              <a:solidFill>
                <a:schemeClr val="accent6">
                  <a:lumMod val="75000"/>
                </a:schemeClr>
              </a:solidFill>
              <a:latin typeface="華康中圓體" panose="020F0509000000000000" pitchFamily="49" charset="-120"/>
              <a:ea typeface="華康中圓體" panose="020F0509000000000000" pitchFamily="49" charset="-120"/>
              <a:cs typeface="Arial Unicode MS" panose="020B0604020202020204" pitchFamily="34" charset="-120"/>
            </a:endParaRPr>
          </a:p>
          <a:p>
            <a:pPr indent="8413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>
                <a:solidFill>
                  <a:srgbClr val="7030A0"/>
                </a:solidFill>
                <a:latin typeface="Aharoni" panose="02010803020104030203" pitchFamily="2" charset="-79"/>
                <a:ea typeface="華康中圓體" panose="020F0509000000000000" pitchFamily="49" charset="-120"/>
                <a:cs typeface="Aharoni" panose="02010803020104030203" pitchFamily="2" charset="-79"/>
              </a:rPr>
              <a:t>•</a:t>
            </a:r>
            <a:r>
              <a:rPr lang="zh-TW" altLang="en-US" sz="20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Arial Unicode MS" panose="020B0604020202020204" pitchFamily="34" charset="-120"/>
              </a:rPr>
              <a:t>特種生 </a:t>
            </a:r>
            <a:r>
              <a:rPr lang="en-US" altLang="zh-TW" sz="2000" b="1" dirty="0">
                <a:solidFill>
                  <a:srgbClr val="7030A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405</a:t>
            </a:r>
            <a:r>
              <a:rPr lang="zh-TW" altLang="en-US" sz="2000" b="1" dirty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Arial Unicode MS" panose="020B0604020202020204" pitchFamily="34" charset="-120"/>
              </a:rPr>
              <a:t>名</a:t>
            </a:r>
          </a:p>
        </p:txBody>
      </p:sp>
      <p:sp>
        <p:nvSpPr>
          <p:cNvPr id="15366" name="Rectangle 2"/>
          <p:cNvSpPr txBox="1">
            <a:spLocks noChangeArrowheads="1"/>
          </p:cNvSpPr>
          <p:nvPr/>
        </p:nvSpPr>
        <p:spPr bwMode="auto">
          <a:xfrm>
            <a:off x="327025" y="185738"/>
            <a:ext cx="91376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4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五專</a:t>
            </a:r>
            <a:r>
              <a:rPr lang="zh-TW" altLang="en-US" sz="4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聯合免試</a:t>
            </a:r>
            <a:r>
              <a:rPr lang="zh-TW" altLang="en-US" sz="4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入學</a:t>
            </a:r>
            <a:endParaRPr lang="en-US" altLang="ja-JP" sz="40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942" name="矩形 8"/>
          <p:cNvSpPr>
            <a:spLocks noChangeArrowheads="1"/>
          </p:cNvSpPr>
          <p:nvPr/>
        </p:nvSpPr>
        <p:spPr bwMode="auto">
          <a:xfrm>
            <a:off x="0" y="1011238"/>
            <a:ext cx="12192000" cy="1016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fontAlgn="auto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zh-TW" sz="28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107</a:t>
            </a:r>
            <a:r>
              <a:rPr lang="zh-TW" altLang="en-US" sz="28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學年度</a:t>
            </a:r>
            <a:r>
              <a:rPr lang="zh-TW" altLang="en-US" sz="28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全國三區五專聯合免試入學招生</a:t>
            </a:r>
            <a:r>
              <a:rPr lang="zh-TW" altLang="en-US" sz="28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學校</a:t>
            </a:r>
            <a:r>
              <a:rPr lang="zh-TW" altLang="en-US" sz="28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共</a:t>
            </a:r>
            <a:r>
              <a:rPr lang="en-US" altLang="zh-TW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47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所</a:t>
            </a:r>
            <a:r>
              <a:rPr lang="en-US" altLang="zh-TW" sz="28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/>
            </a:r>
            <a:br>
              <a:rPr lang="en-US" altLang="zh-TW" sz="28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</a:br>
            <a:r>
              <a:rPr lang="zh-TW" altLang="en-US" sz="24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招收一般生</a:t>
            </a:r>
            <a:r>
              <a:rPr lang="en-US" altLang="zh-TW" sz="2400" b="1" u="sng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13,173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名</a:t>
            </a:r>
            <a:r>
              <a:rPr lang="zh-TW" altLang="en-US" sz="24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、特種身分生</a:t>
            </a:r>
            <a:r>
              <a:rPr lang="en-US" altLang="zh-TW" sz="24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1,245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名</a:t>
            </a:r>
            <a:endParaRPr lang="zh-TW" altLang="en-US" sz="26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0" y="1385888"/>
            <a:ext cx="7874000" cy="505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43" name="Picture 2" descr="http://pic.qiantucdn.com/58pic/12/02/43/79x58PICsp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3" t="45406" r="75575" b="38704"/>
          <a:stretch>
            <a:fillRect/>
          </a:stretch>
        </p:blipFill>
        <p:spPr bwMode="auto">
          <a:xfrm rot="1719662">
            <a:off x="9128125" y="4803775"/>
            <a:ext cx="4873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2" descr="http://pic.qiantucdn.com/58pic/12/02/43/79x58PICsp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3" t="45406" r="75575" b="38704"/>
          <a:stretch>
            <a:fillRect/>
          </a:stretch>
        </p:blipFill>
        <p:spPr bwMode="auto">
          <a:xfrm rot="1719662">
            <a:off x="3594100" y="5372100"/>
            <a:ext cx="4873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2" descr="http://pic.qiantucdn.com/58pic/12/02/43/79x58PICsp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3" t="45406" r="75575" b="38704"/>
          <a:stretch>
            <a:fillRect/>
          </a:stretch>
        </p:blipFill>
        <p:spPr bwMode="auto">
          <a:xfrm rot="1719662">
            <a:off x="5853113" y="5380038"/>
            <a:ext cx="4857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9424988" y="2697163"/>
            <a:ext cx="495300" cy="2297112"/>
          </a:xfrm>
          <a:prstGeom prst="rect">
            <a:avLst/>
          </a:prstGeom>
          <a:solidFill>
            <a:srgbClr val="FF000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2293938" y="5400675"/>
            <a:ext cx="1247775" cy="561975"/>
          </a:xfrm>
          <a:prstGeom prst="rect">
            <a:avLst/>
          </a:prstGeom>
          <a:solidFill>
            <a:srgbClr val="FF000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4700588" y="5364163"/>
            <a:ext cx="1174750" cy="600075"/>
          </a:xfrm>
          <a:prstGeom prst="rect">
            <a:avLst/>
          </a:prstGeom>
          <a:solidFill>
            <a:srgbClr val="FF000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2278063" y="2679700"/>
            <a:ext cx="7653337" cy="269875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24" name="矩形 23"/>
          <p:cNvSpPr/>
          <p:nvPr/>
        </p:nvSpPr>
        <p:spPr bwMode="auto">
          <a:xfrm>
            <a:off x="3432175" y="5961063"/>
            <a:ext cx="2592388" cy="4556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61451" name="文字方塊 14"/>
          <p:cNvSpPr txBox="1">
            <a:spLocks noChangeArrowheads="1"/>
          </p:cNvSpPr>
          <p:nvPr/>
        </p:nvSpPr>
        <p:spPr bwMode="auto">
          <a:xfrm>
            <a:off x="0" y="917575"/>
            <a:ext cx="12192000" cy="4302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2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分發報到通知單標記免試生超額比序總積分、分發順位及通知登記分發報到總人數</a:t>
            </a:r>
          </a:p>
        </p:txBody>
      </p:sp>
      <p:sp>
        <p:nvSpPr>
          <p:cNvPr id="61452" name="標題 1"/>
          <p:cNvSpPr txBox="1">
            <a:spLocks/>
          </p:cNvSpPr>
          <p:nvPr/>
        </p:nvSpPr>
        <p:spPr bwMode="auto">
          <a:xfrm>
            <a:off x="820738" y="111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zh-TW" altLang="en-US" sz="36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現場</a:t>
            </a:r>
            <a:r>
              <a:rPr lang="zh-TW" altLang="en-US" sz="3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登記分發</a:t>
            </a:r>
            <a:r>
              <a:rPr lang="zh-TW" altLang="en-US" sz="36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作業</a:t>
            </a:r>
            <a:endParaRPr lang="zh-TW" altLang="en-US" sz="36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1453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xfrm>
            <a:off x="9231313" y="63055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A43A1E-9E76-4919-96AA-3A718E1AA18D}" type="slidenum">
              <a:rPr lang="zh-TW" altLang="en-US" sz="2600" b="1" u="sng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zh-TW" altLang="en-US" sz="2600" b="1" u="sn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1246188"/>
            <a:ext cx="4775200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1501775" y="3206750"/>
            <a:ext cx="2808288" cy="676275"/>
          </a:xfrm>
          <a:prstGeom prst="rect">
            <a:avLst/>
          </a:prstGeom>
          <a:solidFill>
            <a:srgbClr val="FFFFE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　</a:t>
            </a:r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已達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登記分發人數倍率</a:t>
            </a:r>
            <a:endParaRPr lang="en-US" altLang="zh-TW" b="1" dirty="0"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或</a:t>
            </a:r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未達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登記分發人數倍率</a:t>
            </a:r>
          </a:p>
        </p:txBody>
      </p:sp>
      <p:sp>
        <p:nvSpPr>
          <p:cNvPr id="41" name="矩形 40"/>
          <p:cNvSpPr/>
          <p:nvPr/>
        </p:nvSpPr>
        <p:spPr>
          <a:xfrm>
            <a:off x="365125" y="4030663"/>
            <a:ext cx="3795713" cy="1016000"/>
          </a:xfrm>
          <a:prstGeom prst="rect">
            <a:avLst/>
          </a:prstGeom>
          <a:solidFill>
            <a:srgbClr val="FFEFE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　特種身分生將收到</a:t>
            </a:r>
            <a:endParaRPr lang="en-US" altLang="zh-TW" sz="2000" b="1" dirty="0"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一般生</a:t>
            </a:r>
            <a:r>
              <a:rPr lang="en-US" altLang="zh-TW" sz="14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(</a:t>
            </a:r>
            <a:r>
              <a:rPr lang="zh-TW" altLang="en-US" sz="14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含大陸長期探親子女</a:t>
            </a:r>
            <a:r>
              <a:rPr lang="en-US" altLang="zh-TW" sz="14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)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及</a:t>
            </a:r>
            <a:r>
              <a:rPr lang="zh-TW" altLang="en-US" sz="20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特種身分生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二張現場登記分發報到單</a:t>
            </a:r>
          </a:p>
        </p:txBody>
      </p:sp>
      <p:sp>
        <p:nvSpPr>
          <p:cNvPr id="57" name="文字方塊 5"/>
          <p:cNvSpPr txBox="1">
            <a:spLocks noChangeArrowheads="1"/>
          </p:cNvSpPr>
          <p:nvPr/>
        </p:nvSpPr>
        <p:spPr bwMode="auto">
          <a:xfrm>
            <a:off x="1558925" y="6334125"/>
            <a:ext cx="2808288" cy="369888"/>
          </a:xfrm>
          <a:prstGeom prst="rect">
            <a:avLst/>
          </a:prstGeom>
          <a:solidFill>
            <a:srgbClr val="FFEFEF"/>
          </a:solidFill>
          <a:ln w="2857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  複查成績聯絡資訊</a:t>
            </a:r>
          </a:p>
        </p:txBody>
      </p:sp>
      <p:sp>
        <p:nvSpPr>
          <p:cNvPr id="10" name="矩形 9"/>
          <p:cNvSpPr/>
          <p:nvPr/>
        </p:nvSpPr>
        <p:spPr bwMode="auto">
          <a:xfrm flipV="1">
            <a:off x="5641975" y="3619500"/>
            <a:ext cx="4533900" cy="61118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11" name="矩形 10"/>
          <p:cNvSpPr/>
          <p:nvPr/>
        </p:nvSpPr>
        <p:spPr bwMode="auto">
          <a:xfrm>
            <a:off x="5595938" y="4964113"/>
            <a:ext cx="4660900" cy="81121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51" name="矩形 50"/>
          <p:cNvSpPr/>
          <p:nvPr/>
        </p:nvSpPr>
        <p:spPr bwMode="auto">
          <a:xfrm>
            <a:off x="5643563" y="4235450"/>
            <a:ext cx="4551362" cy="18573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56" name="矩形 55"/>
          <p:cNvSpPr/>
          <p:nvPr/>
        </p:nvSpPr>
        <p:spPr bwMode="auto">
          <a:xfrm>
            <a:off x="5595938" y="6318250"/>
            <a:ext cx="4660900" cy="5238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cxnSp>
        <p:nvCxnSpPr>
          <p:cNvPr id="9" name="直線單箭頭接點 8"/>
          <p:cNvCxnSpPr>
            <a:stCxn id="17" idx="3"/>
            <a:endCxn id="11" idx="1"/>
          </p:cNvCxnSpPr>
          <p:nvPr/>
        </p:nvCxnSpPr>
        <p:spPr bwMode="auto">
          <a:xfrm flipV="1">
            <a:off x="4319588" y="5370513"/>
            <a:ext cx="1276350" cy="274637"/>
          </a:xfrm>
          <a:prstGeom prst="straightConnector1">
            <a:avLst/>
          </a:prstGeom>
          <a:ln w="28575">
            <a:solidFill>
              <a:srgbClr val="0000FF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/>
          <p:cNvCxnSpPr>
            <a:stCxn id="15" idx="3"/>
            <a:endCxn id="10" idx="1"/>
          </p:cNvCxnSpPr>
          <p:nvPr/>
        </p:nvCxnSpPr>
        <p:spPr bwMode="auto">
          <a:xfrm>
            <a:off x="4310063" y="3544888"/>
            <a:ext cx="1331912" cy="381000"/>
          </a:xfrm>
          <a:prstGeom prst="straightConnector1">
            <a:avLst/>
          </a:prstGeom>
          <a:ln w="28575">
            <a:solidFill>
              <a:srgbClr val="0000FF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/>
          <p:cNvCxnSpPr>
            <a:stCxn id="41" idx="3"/>
            <a:endCxn id="51" idx="1"/>
          </p:cNvCxnSpPr>
          <p:nvPr/>
        </p:nvCxnSpPr>
        <p:spPr bwMode="auto">
          <a:xfrm flipV="1">
            <a:off x="4160838" y="4329113"/>
            <a:ext cx="1482725" cy="209550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57"/>
          <p:cNvCxnSpPr>
            <a:stCxn id="57" idx="3"/>
            <a:endCxn id="56" idx="1"/>
          </p:cNvCxnSpPr>
          <p:nvPr/>
        </p:nvCxnSpPr>
        <p:spPr bwMode="auto">
          <a:xfrm>
            <a:off x="4367213" y="6519863"/>
            <a:ext cx="1228725" cy="60325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502" name="矩形 33"/>
          <p:cNvSpPr>
            <a:spLocks noChangeArrowheads="1"/>
          </p:cNvSpPr>
          <p:nvPr/>
        </p:nvSpPr>
        <p:spPr bwMode="auto">
          <a:xfrm>
            <a:off x="0" y="815975"/>
            <a:ext cx="12192000" cy="430213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成績暨現場登記分發報到通知單</a:t>
            </a:r>
          </a:p>
        </p:txBody>
      </p:sp>
      <p:sp>
        <p:nvSpPr>
          <p:cNvPr id="17" name="矩形 16"/>
          <p:cNvSpPr/>
          <p:nvPr/>
        </p:nvSpPr>
        <p:spPr>
          <a:xfrm>
            <a:off x="1511300" y="5191125"/>
            <a:ext cx="2808288" cy="908050"/>
          </a:xfrm>
          <a:prstGeom prst="rect">
            <a:avLst/>
          </a:prstGeom>
          <a:solidFill>
            <a:srgbClr val="FFFFE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700" b="1" dirty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免試生現場登記分發日期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、</a:t>
            </a:r>
            <a:r>
              <a:rPr lang="en-US" altLang="zh-TW" sz="1600" b="1" dirty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/>
            </a:r>
            <a:br>
              <a:rPr lang="en-US" altLang="zh-TW" sz="1600" b="1" dirty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</a:b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地點、梯次、時間等訊息</a:t>
            </a:r>
            <a:endParaRPr lang="en-US" altLang="zh-TW" sz="1700" b="1" dirty="0"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107</a:t>
            </a:r>
            <a:r>
              <a:rPr lang="zh-TW" altLang="en-US" sz="20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年</a:t>
            </a:r>
            <a:r>
              <a:rPr lang="en-US" altLang="zh-TW" sz="20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7</a:t>
            </a:r>
            <a:r>
              <a:rPr lang="zh-TW" altLang="en-US" sz="20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月</a:t>
            </a:r>
            <a:r>
              <a:rPr lang="en-US" altLang="zh-TW" sz="20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11</a:t>
            </a:r>
            <a:r>
              <a:rPr lang="zh-TW" altLang="en-US" sz="20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日</a:t>
            </a:r>
            <a:r>
              <a:rPr lang="en-US" altLang="zh-TW" sz="20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(</a:t>
            </a:r>
            <a:r>
              <a:rPr lang="zh-TW" altLang="en-US" sz="20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星期三</a:t>
            </a:r>
            <a:r>
              <a:rPr lang="en-US" altLang="zh-TW" sz="20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)</a:t>
            </a:r>
          </a:p>
        </p:txBody>
      </p:sp>
      <p:pic>
        <p:nvPicPr>
          <p:cNvPr id="63504" name="Picture 2" descr="http://pic.qiantucdn.com/58pic/12/02/43/79x58PICsp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3" t="45406" r="75575" b="38704"/>
          <a:stretch>
            <a:fillRect/>
          </a:stretch>
        </p:blipFill>
        <p:spPr bwMode="auto">
          <a:xfrm rot="1719662">
            <a:off x="1150938" y="5070475"/>
            <a:ext cx="4873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5" name="Picture 2" descr="http://pic.qiantucdn.com/58pic/12/02/43/79x58PICsp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3" t="45406" r="75575" b="38704"/>
          <a:stretch>
            <a:fillRect/>
          </a:stretch>
        </p:blipFill>
        <p:spPr bwMode="auto">
          <a:xfrm rot="1719662">
            <a:off x="1316038" y="6148388"/>
            <a:ext cx="4873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6" name="Picture 2" descr="http://pic.qiantucdn.com/58pic/12/02/43/79x58PICsp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3" t="45406" r="75575" b="38704"/>
          <a:stretch>
            <a:fillRect/>
          </a:stretch>
        </p:blipFill>
        <p:spPr bwMode="auto">
          <a:xfrm rot="1719662">
            <a:off x="309563" y="3890963"/>
            <a:ext cx="4873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7" name="Picture 2" descr="http://pic.qiantucdn.com/58pic/12/02/43/79x58PICsp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3" t="45406" r="75575" b="38704"/>
          <a:stretch>
            <a:fillRect/>
          </a:stretch>
        </p:blipFill>
        <p:spPr bwMode="auto">
          <a:xfrm rot="1719662">
            <a:off x="1316038" y="3041650"/>
            <a:ext cx="4873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08" name="標題 1"/>
          <p:cNvSpPr txBox="1">
            <a:spLocks/>
          </p:cNvSpPr>
          <p:nvPr/>
        </p:nvSpPr>
        <p:spPr bwMode="auto">
          <a:xfrm>
            <a:off x="820738" y="111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zh-TW" altLang="en-US" sz="36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現場</a:t>
            </a:r>
            <a:r>
              <a:rPr lang="zh-TW" altLang="en-US" sz="3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登記分發</a:t>
            </a:r>
            <a:r>
              <a:rPr lang="zh-TW" altLang="en-US" sz="36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作業</a:t>
            </a:r>
            <a:endParaRPr lang="zh-TW" altLang="en-US" sz="36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12725" y="1465263"/>
            <a:ext cx="4856163" cy="1481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eaLnBrk="1" fontAlgn="auto" hangingPunct="1">
              <a:spcBef>
                <a:spcPts val="8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107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日（星期五）</a:t>
            </a:r>
            <a:r>
              <a:rPr lang="zh-TW" altLang="en-US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寄送免試生</a:t>
            </a:r>
            <a:endParaRPr lang="en-US" altLang="zh-TW" b="1" dirty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spcBef>
                <a:spcPts val="600"/>
              </a:spcBef>
              <a:spcAft>
                <a:spcPts val="1000"/>
              </a:spcAft>
              <a:defRPr/>
            </a:pPr>
            <a:r>
              <a:rPr lang="zh-TW" altLang="en-US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「成績暨現場登記分發報到通知單」</a:t>
            </a:r>
            <a:endParaRPr lang="en-US" altLang="zh-TW" b="1" dirty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285750" eaLnBrk="1" fontAlgn="auto" hangingPunct="1">
              <a:spcBef>
                <a:spcPts val="600"/>
              </a:spcBef>
              <a:spcAft>
                <a:spcPts val="1000"/>
              </a:spcAft>
              <a:buFont typeface="Wingdings" panose="05000000000000000000" pitchFamily="2" charset="2"/>
              <a:buChar char="Ø"/>
              <a:defRPr/>
            </a:pPr>
            <a:r>
              <a:rPr lang="zh-TW" altLang="en-US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未收到通知單的免試生，請於</a:t>
            </a:r>
            <a: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107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（星期一）向報名五專學校詢問</a:t>
            </a:r>
          </a:p>
        </p:txBody>
      </p:sp>
      <p:sp>
        <p:nvSpPr>
          <p:cNvPr id="63510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9207500" y="63182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A1F1CE-2C8F-4DA3-A7C4-C2DE0E08FB83}" type="slidenum">
              <a:rPr lang="zh-TW" altLang="en-US" sz="2600" b="1" u="sng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zh-TW" altLang="en-US" sz="2600" b="1" u="sn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標題 1"/>
          <p:cNvSpPr>
            <a:spLocks noGrp="1"/>
          </p:cNvSpPr>
          <p:nvPr>
            <p:ph type="title"/>
          </p:nvPr>
        </p:nvSpPr>
        <p:spPr>
          <a:xfrm>
            <a:off x="820738" y="-141288"/>
            <a:ext cx="10515600" cy="1325563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現場</a:t>
            </a:r>
            <a:r>
              <a:rPr lang="zh-TW" altLang="en-US" sz="36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登記分發</a:t>
            </a:r>
            <a:r>
              <a:rPr lang="zh-TW" altLang="en-US" sz="36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作業</a:t>
            </a:r>
            <a:endParaRPr lang="zh-TW" altLang="en-US" sz="36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4515" name="群組 12"/>
          <p:cNvGrpSpPr>
            <a:grpSpLocks/>
          </p:cNvGrpSpPr>
          <p:nvPr/>
        </p:nvGrpSpPr>
        <p:grpSpPr bwMode="auto">
          <a:xfrm>
            <a:off x="8147050" y="1150938"/>
            <a:ext cx="3702050" cy="1133475"/>
            <a:chOff x="1664286" y="3187700"/>
            <a:chExt cx="3903594" cy="839584"/>
          </a:xfrm>
        </p:grpSpPr>
        <p:sp>
          <p:nvSpPr>
            <p:cNvPr id="6" name="圓角矩形 5"/>
            <p:cNvSpPr/>
            <p:nvPr/>
          </p:nvSpPr>
          <p:spPr>
            <a:xfrm>
              <a:off x="1664286" y="3194755"/>
              <a:ext cx="2073994" cy="832529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3200" b="1" dirty="0">
                  <a:latin typeface="微軟正黑體" pitchFamily="34" charset="-120"/>
                  <a:ea typeface="微軟正黑體" pitchFamily="34" charset="-120"/>
                </a:rPr>
                <a:t>第二階段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3575909" y="3187700"/>
              <a:ext cx="1991971" cy="839584"/>
            </a:xfrm>
            <a:prstGeom prst="rect">
              <a:avLst/>
            </a:prstGeom>
            <a:solidFill>
              <a:srgbClr val="EBF0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800" b="1" dirty="0">
                  <a:solidFill>
                    <a:srgbClr val="0033CC"/>
                  </a:solidFill>
                  <a:latin typeface="微軟正黑體" pitchFamily="34" charset="-120"/>
                  <a:ea typeface="微軟正黑體" pitchFamily="34" charset="-120"/>
                </a:rPr>
                <a:t>特種</a:t>
              </a:r>
              <a:r>
                <a:rPr lang="en-US" altLang="zh-TW" sz="2800" b="1" dirty="0">
                  <a:solidFill>
                    <a:srgbClr val="0033CC"/>
                  </a:solidFill>
                  <a:latin typeface="微軟正黑體" pitchFamily="34" charset="-120"/>
                  <a:ea typeface="微軟正黑體" pitchFamily="34" charset="-120"/>
                </a:rPr>
                <a:t/>
              </a:r>
              <a:br>
                <a:rPr lang="en-US" altLang="zh-TW" sz="2800" b="1" dirty="0">
                  <a:solidFill>
                    <a:srgbClr val="0033CC"/>
                  </a:solidFill>
                  <a:latin typeface="微軟正黑體" pitchFamily="34" charset="-120"/>
                  <a:ea typeface="微軟正黑體" pitchFamily="34" charset="-120"/>
                </a:rPr>
              </a:br>
              <a:r>
                <a:rPr lang="zh-TW" altLang="en-US" sz="2800" b="1" dirty="0">
                  <a:solidFill>
                    <a:srgbClr val="0033CC"/>
                  </a:solidFill>
                  <a:latin typeface="微軟正黑體" pitchFamily="34" charset="-120"/>
                  <a:ea typeface="微軟正黑體" pitchFamily="34" charset="-120"/>
                </a:rPr>
                <a:t>身分生</a:t>
              </a:r>
            </a:p>
          </p:txBody>
        </p:sp>
      </p:grpSp>
      <p:sp>
        <p:nvSpPr>
          <p:cNvPr id="22" name="矩形 21"/>
          <p:cNvSpPr/>
          <p:nvPr/>
        </p:nvSpPr>
        <p:spPr>
          <a:xfrm>
            <a:off x="8591550" y="3151188"/>
            <a:ext cx="1882775" cy="1293812"/>
          </a:xfrm>
          <a:prstGeom prst="rect">
            <a:avLst/>
          </a:prstGeom>
          <a:solidFill>
            <a:srgbClr val="F1F8EC"/>
          </a:solidFill>
          <a:ln>
            <a:solidFill>
              <a:srgbClr val="0033C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100" b="1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依</a:t>
            </a:r>
            <a:r>
              <a:rPr lang="zh-TW" altLang="en-US" sz="21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特種身分生</a:t>
            </a:r>
            <a:endParaRPr lang="en-US" altLang="zh-TW" sz="21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100" b="1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分發順位</a:t>
            </a:r>
            <a:endParaRPr lang="en-US" altLang="zh-TW" sz="2100" b="1" dirty="0">
              <a:solidFill>
                <a:srgbClr val="0033CC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100" b="1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進場撕榜</a:t>
            </a:r>
          </a:p>
        </p:txBody>
      </p:sp>
      <p:grpSp>
        <p:nvGrpSpPr>
          <p:cNvPr id="64517" name="群組 62"/>
          <p:cNvGrpSpPr>
            <a:grpSpLocks/>
          </p:cNvGrpSpPr>
          <p:nvPr/>
        </p:nvGrpSpPr>
        <p:grpSpPr bwMode="auto">
          <a:xfrm>
            <a:off x="82550" y="1109663"/>
            <a:ext cx="4243388" cy="5422900"/>
            <a:chOff x="237093" y="1109004"/>
            <a:chExt cx="4242450" cy="5423117"/>
          </a:xfrm>
        </p:grpSpPr>
        <p:grpSp>
          <p:nvGrpSpPr>
            <p:cNvPr id="64557" name="群組 11"/>
            <p:cNvGrpSpPr>
              <a:grpSpLocks/>
            </p:cNvGrpSpPr>
            <p:nvPr/>
          </p:nvGrpSpPr>
          <p:grpSpPr bwMode="auto">
            <a:xfrm>
              <a:off x="840093" y="1198480"/>
              <a:ext cx="3639450" cy="1092044"/>
              <a:chOff x="360259" y="971263"/>
              <a:chExt cx="3639450" cy="1092044"/>
            </a:xfrm>
          </p:grpSpPr>
          <p:sp>
            <p:nvSpPr>
              <p:cNvPr id="5" name="圓角矩形 4"/>
              <p:cNvSpPr/>
              <p:nvPr/>
            </p:nvSpPr>
            <p:spPr>
              <a:xfrm>
                <a:off x="360376" y="988154"/>
                <a:ext cx="2072817" cy="1070018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TW" altLang="en-US" sz="3200" b="1" dirty="0">
                    <a:latin typeface="微軟正黑體" pitchFamily="34" charset="-120"/>
                    <a:ea typeface="微軟正黑體" pitchFamily="34" charset="-120"/>
                  </a:rPr>
                  <a:t>第一階段 </a:t>
                </a: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2361771" y="970691"/>
                <a:ext cx="1637938" cy="1092244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TW" altLang="en-US" sz="3000" b="1" dirty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</a:rPr>
                  <a:t>一般生</a:t>
                </a:r>
                <a:r>
                  <a:rPr lang="en-US" altLang="zh-TW" sz="3200" b="1" dirty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</a:rPr>
                  <a:t/>
                </a:r>
                <a:br>
                  <a:rPr lang="en-US" altLang="zh-TW" sz="3200" b="1" dirty="0">
                    <a:solidFill>
                      <a:srgbClr val="002060"/>
                    </a:solidFill>
                    <a:latin typeface="微軟正黑體" pitchFamily="34" charset="-120"/>
                    <a:ea typeface="微軟正黑體" pitchFamily="34" charset="-120"/>
                  </a:rPr>
                </a:br>
                <a:r>
                  <a:rPr lang="en-US" altLang="zh-TW" b="1" dirty="0">
                    <a:solidFill>
                      <a:srgbClr val="0033CC"/>
                    </a:solidFill>
                    <a:latin typeface="微軟正黑體" pitchFamily="34" charset="-120"/>
                    <a:ea typeface="微軟正黑體" pitchFamily="34" charset="-120"/>
                  </a:rPr>
                  <a:t>(</a:t>
                </a:r>
                <a:r>
                  <a:rPr lang="zh-TW" altLang="en-US" b="1" dirty="0">
                    <a:solidFill>
                      <a:srgbClr val="0033CC"/>
                    </a:solidFill>
                    <a:latin typeface="微軟正黑體" pitchFamily="34" charset="-120"/>
                    <a:ea typeface="微軟正黑體" pitchFamily="34" charset="-120"/>
                  </a:rPr>
                  <a:t>含大陸長期</a:t>
                </a:r>
                <a:r>
                  <a:rPr lang="en-US" altLang="zh-TW" b="1" dirty="0">
                    <a:solidFill>
                      <a:srgbClr val="0033CC"/>
                    </a:solidFill>
                    <a:latin typeface="微軟正黑體" pitchFamily="34" charset="-120"/>
                    <a:ea typeface="微軟正黑體" pitchFamily="34" charset="-120"/>
                  </a:rPr>
                  <a:t/>
                </a:r>
                <a:br>
                  <a:rPr lang="en-US" altLang="zh-TW" b="1" dirty="0">
                    <a:solidFill>
                      <a:srgbClr val="0033CC"/>
                    </a:solidFill>
                    <a:latin typeface="微軟正黑體" pitchFamily="34" charset="-120"/>
                    <a:ea typeface="微軟正黑體" pitchFamily="34" charset="-120"/>
                  </a:rPr>
                </a:br>
                <a:r>
                  <a:rPr lang="zh-TW" altLang="en-US" b="1" dirty="0">
                    <a:solidFill>
                      <a:srgbClr val="0033CC"/>
                    </a:solidFill>
                    <a:latin typeface="微軟正黑體" pitchFamily="34" charset="-120"/>
                    <a:ea typeface="微軟正黑體" pitchFamily="34" charset="-120"/>
                  </a:rPr>
                  <a:t>探親子女</a:t>
                </a:r>
                <a:r>
                  <a:rPr lang="en-US" altLang="zh-TW" b="1" dirty="0">
                    <a:solidFill>
                      <a:srgbClr val="0033CC"/>
                    </a:solidFill>
                    <a:latin typeface="微軟正黑體" pitchFamily="34" charset="-120"/>
                    <a:ea typeface="微軟正黑體" pitchFamily="34" charset="-120"/>
                  </a:rPr>
                  <a:t>)</a:t>
                </a:r>
                <a:endParaRPr lang="zh-TW" altLang="en-US" b="1" dirty="0">
                  <a:solidFill>
                    <a:srgbClr val="0033CC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pic>
          <p:nvPicPr>
            <p:cNvPr id="64558" name="Picture 2" descr="http://cc.wfes.tp.edu.tw/g41-word/%E6%95%99%E5%B8%AB%E5%B0%88%E7%94%A8%E6%AA%94/%E5%AD%B8%E7%94%9F%E7%AF%84%E4%BE%8B%E7%B7%B4%E7%BF%92%E6%AA%94/%E5%9C%96%E7%89%87/06-%E5%8D%A1%E9%80%9A%E5%85%AC%E4%BB%94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51"/>
            <a:stretch>
              <a:fillRect/>
            </a:stretch>
          </p:blipFill>
          <p:spPr bwMode="auto">
            <a:xfrm>
              <a:off x="237093" y="1109004"/>
              <a:ext cx="707303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4559" name="群組 61"/>
            <p:cNvGrpSpPr>
              <a:grpSpLocks/>
            </p:cNvGrpSpPr>
            <p:nvPr/>
          </p:nvGrpSpPr>
          <p:grpSpPr bwMode="auto">
            <a:xfrm>
              <a:off x="1951851" y="3159661"/>
              <a:ext cx="1984022" cy="3372460"/>
              <a:chOff x="1951851" y="3159661"/>
              <a:chExt cx="1984022" cy="3372460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1951214" y="3160136"/>
                <a:ext cx="1983936" cy="165582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TW" altLang="en-US" sz="2200" b="1" dirty="0">
                    <a:solidFill>
                      <a:schemeClr val="accent6">
                        <a:lumMod val="50000"/>
                      </a:schemeClr>
                    </a:solidFill>
                    <a:latin typeface="微軟正黑體" pitchFamily="34" charset="-120"/>
                    <a:ea typeface="微軟正黑體" pitchFamily="34" charset="-120"/>
                  </a:rPr>
                  <a:t>依</a:t>
                </a:r>
                <a:r>
                  <a:rPr lang="zh-TW" altLang="en-US" sz="2200" b="1" dirty="0">
                    <a:solidFill>
                      <a:srgbClr val="C00000"/>
                    </a:solidFill>
                    <a:latin typeface="微軟正黑體" pitchFamily="34" charset="-120"/>
                    <a:ea typeface="微軟正黑體" pitchFamily="34" charset="-120"/>
                  </a:rPr>
                  <a:t>一般生</a:t>
                </a:r>
                <a:endParaRPr lang="en-US" altLang="zh-TW" sz="22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TW" altLang="en-US" sz="2200" b="1" dirty="0">
                    <a:solidFill>
                      <a:schemeClr val="accent6">
                        <a:lumMod val="50000"/>
                      </a:schemeClr>
                    </a:solidFill>
                    <a:latin typeface="微軟正黑體" pitchFamily="34" charset="-120"/>
                    <a:ea typeface="微軟正黑體" pitchFamily="34" charset="-120"/>
                  </a:rPr>
                  <a:t>分發順位</a:t>
                </a:r>
                <a:endParaRPr lang="en-US" altLang="zh-TW" sz="2200" b="1" dirty="0">
                  <a:solidFill>
                    <a:schemeClr val="accent6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TW" altLang="en-US" sz="2200" b="1" dirty="0">
                    <a:solidFill>
                      <a:schemeClr val="accent6">
                        <a:lumMod val="50000"/>
                      </a:schemeClr>
                    </a:solidFill>
                    <a:latin typeface="微軟正黑體" pitchFamily="34" charset="-120"/>
                    <a:ea typeface="微軟正黑體" pitchFamily="34" charset="-120"/>
                  </a:rPr>
                  <a:t>進場撕榜</a:t>
                </a:r>
                <a:endParaRPr lang="en-US" altLang="zh-TW" sz="2200" b="1" dirty="0">
                  <a:solidFill>
                    <a:schemeClr val="accent6">
                      <a:lumMod val="50000"/>
                    </a:schemeClr>
                  </a:solidFill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TW" sz="1400" b="1" dirty="0">
                    <a:solidFill>
                      <a:srgbClr val="0033CC"/>
                    </a:solidFill>
                    <a:latin typeface="微軟正黑體" pitchFamily="34" charset="-120"/>
                    <a:ea typeface="微軟正黑體" pitchFamily="34" charset="-120"/>
                  </a:rPr>
                  <a:t>(</a:t>
                </a:r>
                <a:r>
                  <a:rPr lang="zh-TW" altLang="en-US" sz="1400" b="1" dirty="0">
                    <a:solidFill>
                      <a:srgbClr val="0033CC"/>
                    </a:solidFill>
                    <a:latin typeface="微軟正黑體" pitchFamily="34" charset="-120"/>
                    <a:ea typeface="微軟正黑體" pitchFamily="34" charset="-120"/>
                  </a:rPr>
                  <a:t>大陸長探生須達該科一般生錄取標準，撕取大陸長探生榜單</a:t>
                </a:r>
                <a:r>
                  <a:rPr lang="en-US" altLang="zh-TW" sz="1400" b="1" dirty="0">
                    <a:solidFill>
                      <a:srgbClr val="0033CC"/>
                    </a:solidFill>
                    <a:latin typeface="微軟正黑體" pitchFamily="34" charset="-120"/>
                    <a:ea typeface="微軟正黑體" pitchFamily="34" charset="-120"/>
                  </a:rPr>
                  <a:t>)</a:t>
                </a:r>
                <a:endParaRPr lang="zh-TW" altLang="en-US" sz="1400" b="1" dirty="0">
                  <a:solidFill>
                    <a:srgbClr val="0033CC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1951214" y="5201743"/>
                <a:ext cx="1983936" cy="1330378"/>
              </a:xfrm>
              <a:prstGeom prst="rect">
                <a:avLst/>
              </a:prstGeom>
              <a:solidFill>
                <a:srgbClr val="F1F8EC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TW" altLang="en-US" sz="2200" b="1" dirty="0">
                    <a:solidFill>
                      <a:schemeClr val="accent6">
                        <a:lumMod val="50000"/>
                      </a:schemeClr>
                    </a:solidFill>
                    <a:latin typeface="微軟正黑體" pitchFamily="34" charset="-120"/>
                    <a:ea typeface="微軟正黑體" pitchFamily="34" charset="-120"/>
                  </a:rPr>
                  <a:t>撕榜後完成</a:t>
                </a:r>
                <a:r>
                  <a:rPr lang="en-US" altLang="zh-TW" sz="2200" b="1" dirty="0">
                    <a:solidFill>
                      <a:schemeClr val="accent6">
                        <a:lumMod val="50000"/>
                      </a:schemeClr>
                    </a:solidFill>
                    <a:latin typeface="微軟正黑體" pitchFamily="34" charset="-120"/>
                    <a:ea typeface="微軟正黑體" pitchFamily="34" charset="-120"/>
                  </a:rPr>
                  <a:t/>
                </a:r>
                <a:br>
                  <a:rPr lang="en-US" altLang="zh-TW" sz="2200" b="1" dirty="0">
                    <a:solidFill>
                      <a:schemeClr val="accent6">
                        <a:lumMod val="50000"/>
                      </a:schemeClr>
                    </a:solidFill>
                    <a:latin typeface="微軟正黑體" pitchFamily="34" charset="-120"/>
                    <a:ea typeface="微軟正黑體" pitchFamily="34" charset="-120"/>
                  </a:rPr>
                </a:br>
                <a:r>
                  <a:rPr lang="zh-TW" altLang="en-US" sz="2200" b="1" dirty="0">
                    <a:solidFill>
                      <a:srgbClr val="C00000"/>
                    </a:solidFill>
                    <a:latin typeface="微軟正黑體" pitchFamily="34" charset="-120"/>
                    <a:ea typeface="微軟正黑體" pitchFamily="34" charset="-120"/>
                  </a:rPr>
                  <a:t>一般生名額</a:t>
                </a:r>
                <a:r>
                  <a:rPr lang="en-US" altLang="zh-TW" sz="2200" b="1" dirty="0">
                    <a:solidFill>
                      <a:schemeClr val="accent6">
                        <a:lumMod val="50000"/>
                      </a:schemeClr>
                    </a:solidFill>
                    <a:latin typeface="微軟正黑體" pitchFamily="34" charset="-120"/>
                    <a:ea typeface="微軟正黑體" pitchFamily="34" charset="-120"/>
                  </a:rPr>
                  <a:t/>
                </a:r>
                <a:br>
                  <a:rPr lang="en-US" altLang="zh-TW" sz="2200" b="1" dirty="0">
                    <a:solidFill>
                      <a:schemeClr val="accent6">
                        <a:lumMod val="50000"/>
                      </a:schemeClr>
                    </a:solidFill>
                    <a:latin typeface="微軟正黑體" pitchFamily="34" charset="-120"/>
                    <a:ea typeface="微軟正黑體" pitchFamily="34" charset="-120"/>
                  </a:rPr>
                </a:br>
                <a:r>
                  <a:rPr lang="zh-TW" altLang="en-US" sz="2200" b="1" dirty="0">
                    <a:solidFill>
                      <a:schemeClr val="accent6">
                        <a:lumMod val="50000"/>
                      </a:schemeClr>
                    </a:solidFill>
                    <a:latin typeface="微軟正黑體" pitchFamily="34" charset="-120"/>
                    <a:ea typeface="微軟正黑體" pitchFamily="34" charset="-120"/>
                  </a:rPr>
                  <a:t>錄取與報到</a:t>
                </a:r>
              </a:p>
            </p:txBody>
          </p:sp>
        </p:grpSp>
      </p:grpSp>
      <p:sp>
        <p:nvSpPr>
          <p:cNvPr id="30" name="矩形 29"/>
          <p:cNvSpPr/>
          <p:nvPr/>
        </p:nvSpPr>
        <p:spPr>
          <a:xfrm>
            <a:off x="8574088" y="5176838"/>
            <a:ext cx="1927225" cy="1350962"/>
          </a:xfrm>
          <a:prstGeom prst="rect">
            <a:avLst/>
          </a:prstGeom>
          <a:solidFill>
            <a:srgbClr val="EFF9FF"/>
          </a:solidFill>
          <a:ln>
            <a:solidFill>
              <a:srgbClr val="0033C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100" b="1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撕榜後完成</a:t>
            </a:r>
            <a:r>
              <a:rPr lang="en-US" altLang="zh-TW" sz="2100" b="1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100" b="1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特種身分生名額</a:t>
            </a:r>
            <a:r>
              <a:rPr lang="en-US" altLang="zh-TW" sz="21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1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100" b="1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錄取與報到</a:t>
            </a:r>
          </a:p>
        </p:txBody>
      </p:sp>
      <p:sp>
        <p:nvSpPr>
          <p:cNvPr id="32" name="矩形 31"/>
          <p:cNvSpPr/>
          <p:nvPr/>
        </p:nvSpPr>
        <p:spPr>
          <a:xfrm>
            <a:off x="4200525" y="2651125"/>
            <a:ext cx="1911350" cy="4159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一般生分發資格</a:t>
            </a:r>
          </a:p>
        </p:txBody>
      </p:sp>
      <p:sp>
        <p:nvSpPr>
          <p:cNvPr id="33" name="矩形 32"/>
          <p:cNvSpPr/>
          <p:nvPr/>
        </p:nvSpPr>
        <p:spPr>
          <a:xfrm>
            <a:off x="6181725" y="2651125"/>
            <a:ext cx="1930400" cy="41592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500" b="1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特種身分生分發資格</a:t>
            </a:r>
          </a:p>
        </p:txBody>
      </p:sp>
      <p:cxnSp>
        <p:nvCxnSpPr>
          <p:cNvPr id="35" name="圖案 34"/>
          <p:cNvCxnSpPr/>
          <p:nvPr/>
        </p:nvCxnSpPr>
        <p:spPr>
          <a:xfrm rot="5400000">
            <a:off x="4035425" y="2771775"/>
            <a:ext cx="815975" cy="1425575"/>
          </a:xfrm>
          <a:prstGeom prst="bentConnector2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522" name="群組 42"/>
          <p:cNvGrpSpPr>
            <a:grpSpLocks/>
          </p:cNvGrpSpPr>
          <p:nvPr/>
        </p:nvGrpSpPr>
        <p:grpSpPr bwMode="auto">
          <a:xfrm>
            <a:off x="3927475" y="3973513"/>
            <a:ext cx="2119313" cy="842962"/>
            <a:chOff x="4814907" y="3909588"/>
            <a:chExt cx="2118602" cy="843481"/>
          </a:xfrm>
        </p:grpSpPr>
        <p:sp>
          <p:nvSpPr>
            <p:cNvPr id="64555" name="矩形 40"/>
            <p:cNvSpPr>
              <a:spLocks noChangeArrowheads="1"/>
            </p:cNvSpPr>
            <p:nvPr/>
          </p:nvSpPr>
          <p:spPr bwMode="auto">
            <a:xfrm>
              <a:off x="5295240" y="3912255"/>
              <a:ext cx="1638269" cy="784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15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特種生持一般生分發通知單參加第一階段分發</a:t>
              </a:r>
              <a:endParaRPr lang="en-US" altLang="zh-TW" sz="15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64556" name="Picture 4" descr="http://cc.wfes.tp.edu.tw/g41-word/%E6%95%99%E5%B8%AB%E5%B0%88%E7%94%A8%E6%AA%94/%E5%AD%B8%E7%94%9F%E7%AF%84%E4%BE%8B%E7%B7%B4%E7%BF%92%E6%AA%94/%E5%9C%96%E7%89%87/06-%E5%8D%A1%E9%80%9A%E5%85%AC%E4%BB%94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64"/>
            <a:stretch>
              <a:fillRect/>
            </a:stretch>
          </p:blipFill>
          <p:spPr bwMode="auto">
            <a:xfrm>
              <a:off x="4814907" y="3909588"/>
              <a:ext cx="545600" cy="843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4523" name="群組 63"/>
          <p:cNvGrpSpPr>
            <a:grpSpLocks/>
          </p:cNvGrpSpPr>
          <p:nvPr/>
        </p:nvGrpSpPr>
        <p:grpSpPr bwMode="auto">
          <a:xfrm>
            <a:off x="3844925" y="5175250"/>
            <a:ext cx="3044825" cy="1555750"/>
            <a:chOff x="5438088" y="4931096"/>
            <a:chExt cx="3044356" cy="1555082"/>
          </a:xfrm>
        </p:grpSpPr>
        <p:sp>
          <p:nvSpPr>
            <p:cNvPr id="64552" name="文字方塊 37"/>
            <p:cNvSpPr txBox="1">
              <a:spLocks noChangeArrowheads="1"/>
            </p:cNvSpPr>
            <p:nvPr/>
          </p:nvSpPr>
          <p:spPr bwMode="auto">
            <a:xfrm>
              <a:off x="5983688" y="5470515"/>
              <a:ext cx="2498756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15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特種生錄取一般生名額且完成報到後，</a:t>
              </a:r>
              <a:r>
                <a:rPr lang="zh-TW" altLang="en-US" sz="150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不得</a:t>
              </a:r>
              <a:r>
                <a:rPr lang="zh-TW" altLang="en-US" sz="15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再參加第二階段登記分發，</a:t>
              </a:r>
              <a:r>
                <a:rPr lang="zh-TW" altLang="en-US" sz="150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除非辦理「放棄一般生錄取資格」</a:t>
              </a:r>
              <a:endParaRPr lang="en-US" altLang="zh-TW" sz="150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64553" name="Picture 4" descr="http://cc.wfes.tp.edu.tw/g41-word/%E6%95%99%E5%B8%AB%E5%B0%88%E7%94%A8%E6%AA%94/%E5%AD%B8%E7%94%9F%E7%AF%84%E4%BE%8B%E7%B7%B4%E7%BF%92%E6%AA%94/%E5%9C%96%E7%89%87/06-%E5%8D%A1%E9%80%9A%E5%85%AC%E4%BB%94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64"/>
            <a:stretch>
              <a:fillRect/>
            </a:stretch>
          </p:blipFill>
          <p:spPr bwMode="auto">
            <a:xfrm>
              <a:off x="5438088" y="5518283"/>
              <a:ext cx="545600" cy="843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54" name="Picture 6" descr="http://gamerboom.com/wp-content/uploads/2011/11/tick-crossfrom-takeinitiativ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47" r="49342" b="18883"/>
            <a:stretch>
              <a:fillRect/>
            </a:stretch>
          </p:blipFill>
          <p:spPr bwMode="auto">
            <a:xfrm>
              <a:off x="5549775" y="4931096"/>
              <a:ext cx="606583" cy="552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67" name="圖案 66"/>
          <p:cNvCxnSpPr>
            <a:endCxn id="82" idx="1"/>
          </p:cNvCxnSpPr>
          <p:nvPr/>
        </p:nvCxnSpPr>
        <p:spPr>
          <a:xfrm rot="5400000" flipH="1" flipV="1">
            <a:off x="5507832" y="4364831"/>
            <a:ext cx="1817688" cy="708025"/>
          </a:xfrm>
          <a:prstGeom prst="bentConnector2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525" name="群組 123"/>
          <p:cNvGrpSpPr>
            <a:grpSpLocks/>
          </p:cNvGrpSpPr>
          <p:nvPr/>
        </p:nvGrpSpPr>
        <p:grpSpPr bwMode="auto">
          <a:xfrm>
            <a:off x="6770688" y="3436938"/>
            <a:ext cx="1184275" cy="2217737"/>
            <a:chOff x="6749363" y="3545940"/>
            <a:chExt cx="1184652" cy="2217425"/>
          </a:xfrm>
        </p:grpSpPr>
        <p:sp>
          <p:nvSpPr>
            <p:cNvPr id="82" name="矩形 81"/>
            <p:cNvSpPr/>
            <p:nvPr/>
          </p:nvSpPr>
          <p:spPr>
            <a:xfrm>
              <a:off x="6749363" y="3545940"/>
              <a:ext cx="1152892" cy="746020"/>
            </a:xfrm>
            <a:prstGeom prst="rect">
              <a:avLst/>
            </a:prstGeom>
            <a:solidFill>
              <a:srgbClr val="FFEBEB"/>
            </a:solidFill>
            <a:ln>
              <a:solidFill>
                <a:srgbClr val="C0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1500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放棄一般生錄取資格</a:t>
              </a:r>
            </a:p>
          </p:txBody>
        </p:sp>
        <p:cxnSp>
          <p:nvCxnSpPr>
            <p:cNvPr id="84" name="直線單箭頭接點 83"/>
            <p:cNvCxnSpPr/>
            <p:nvPr/>
          </p:nvCxnSpPr>
          <p:spPr>
            <a:xfrm>
              <a:off x="7324221" y="4298309"/>
              <a:ext cx="1588" cy="682529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矩形 84"/>
            <p:cNvSpPr/>
            <p:nvPr/>
          </p:nvSpPr>
          <p:spPr>
            <a:xfrm>
              <a:off x="6781123" y="5017345"/>
              <a:ext cx="1152892" cy="746020"/>
            </a:xfrm>
            <a:prstGeom prst="rect">
              <a:avLst/>
            </a:prstGeom>
            <a:solidFill>
              <a:srgbClr val="FFEBEB"/>
            </a:solidFill>
            <a:ln>
              <a:solidFill>
                <a:srgbClr val="C0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1500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不得參加</a:t>
              </a:r>
              <a:r>
                <a:rPr lang="en-US" altLang="zh-TW" sz="1500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/>
              </a:r>
              <a:br>
                <a:rPr lang="en-US" altLang="zh-TW" sz="1500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</a:br>
              <a:r>
                <a:rPr lang="zh-TW" altLang="en-US" sz="1500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第二階段</a:t>
              </a:r>
              <a:r>
                <a:rPr lang="en-US" altLang="zh-TW" sz="1500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/>
              </a:r>
              <a:br>
                <a:rPr lang="en-US" altLang="zh-TW" sz="1500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</a:br>
              <a:r>
                <a:rPr lang="zh-TW" altLang="en-US" sz="1500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登記分發</a:t>
              </a:r>
            </a:p>
          </p:txBody>
        </p:sp>
        <p:sp>
          <p:nvSpPr>
            <p:cNvPr id="64551" name="文字方塊 91"/>
            <p:cNvSpPr txBox="1">
              <a:spLocks noChangeArrowheads="1"/>
            </p:cNvSpPr>
            <p:nvPr/>
          </p:nvSpPr>
          <p:spPr bwMode="auto">
            <a:xfrm>
              <a:off x="7336574" y="4514719"/>
              <a:ext cx="37702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15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否</a:t>
              </a:r>
            </a:p>
          </p:txBody>
        </p:sp>
      </p:grpSp>
      <p:sp>
        <p:nvSpPr>
          <p:cNvPr id="64526" name="矩形 92"/>
          <p:cNvSpPr>
            <a:spLocks noChangeArrowheads="1"/>
          </p:cNvSpPr>
          <p:nvPr/>
        </p:nvSpPr>
        <p:spPr bwMode="auto">
          <a:xfrm>
            <a:off x="8069263" y="3830638"/>
            <a:ext cx="376237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是</a:t>
            </a:r>
          </a:p>
        </p:txBody>
      </p:sp>
      <p:sp>
        <p:nvSpPr>
          <p:cNvPr id="94" name="矩形 93"/>
          <p:cNvSpPr/>
          <p:nvPr/>
        </p:nvSpPr>
        <p:spPr>
          <a:xfrm>
            <a:off x="4787900" y="1004888"/>
            <a:ext cx="2725738" cy="1250950"/>
          </a:xfrm>
          <a:prstGeom prst="rect">
            <a:avLst/>
          </a:prstGeom>
          <a:solidFill>
            <a:srgbClr val="EBF0F9"/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500" b="1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特種生同時具有一般生及特種生分發資格，可先以一般生身分（不加分）參加第一階段現場登記分發（一般生名額）分發，或直接參加特種生分發</a:t>
            </a:r>
            <a:endParaRPr lang="zh-TW" altLang="en-US" sz="1500" b="1" dirty="0">
              <a:solidFill>
                <a:srgbClr val="0033CC"/>
              </a:solidFill>
            </a:endParaRPr>
          </a:p>
        </p:txBody>
      </p:sp>
      <p:pic>
        <p:nvPicPr>
          <p:cNvPr id="64528" name="Picture 4" descr="http://cc.wfes.tp.edu.tw/g41-word/%E6%95%99%E5%B8%AB%E5%B0%88%E7%94%A8%E6%AA%94/%E5%AD%B8%E7%94%9F%E7%AF%84%E4%BE%8B%E7%B7%B4%E7%BF%92%E6%AA%94/%E5%9C%96%E7%89%87/06-%E5%8D%A1%E9%80%9A%E5%85%AC%E4%BB%9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4"/>
          <a:stretch>
            <a:fillRect/>
          </a:stretch>
        </p:blipFill>
        <p:spPr bwMode="auto">
          <a:xfrm>
            <a:off x="7667625" y="1185863"/>
            <a:ext cx="698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7" name="圖案 96"/>
          <p:cNvCxnSpPr>
            <a:stCxn id="94" idx="2"/>
            <a:endCxn id="32" idx="0"/>
          </p:cNvCxnSpPr>
          <p:nvPr/>
        </p:nvCxnSpPr>
        <p:spPr>
          <a:xfrm rot="5400000">
            <a:off x="5456238" y="1955800"/>
            <a:ext cx="395287" cy="995363"/>
          </a:xfrm>
          <a:prstGeom prst="bentConnector3">
            <a:avLst>
              <a:gd name="adj1" fmla="val 50000"/>
            </a:avLst>
          </a:prstGeom>
          <a:ln w="19050"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圖案 96"/>
          <p:cNvCxnSpPr>
            <a:endCxn id="33" idx="0"/>
          </p:cNvCxnSpPr>
          <p:nvPr/>
        </p:nvCxnSpPr>
        <p:spPr>
          <a:xfrm>
            <a:off x="6092825" y="2454275"/>
            <a:ext cx="1054100" cy="196850"/>
          </a:xfrm>
          <a:prstGeom prst="bentConnector2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圖案 111"/>
          <p:cNvCxnSpPr>
            <a:stCxn id="71" idx="2"/>
            <a:endCxn id="26" idx="1"/>
          </p:cNvCxnSpPr>
          <p:nvPr/>
        </p:nvCxnSpPr>
        <p:spPr>
          <a:xfrm rot="16200000" flipH="1">
            <a:off x="636588" y="4705350"/>
            <a:ext cx="1289050" cy="1035050"/>
          </a:xfrm>
          <a:prstGeom prst="bentConnector2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矩形 114"/>
          <p:cNvSpPr/>
          <p:nvPr/>
        </p:nvSpPr>
        <p:spPr>
          <a:xfrm>
            <a:off x="160338" y="5137150"/>
            <a:ext cx="1341437" cy="331788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5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增額錄取</a:t>
            </a:r>
          </a:p>
        </p:txBody>
      </p:sp>
      <p:cxnSp>
        <p:nvCxnSpPr>
          <p:cNvPr id="116" name="圖案 115"/>
          <p:cNvCxnSpPr>
            <a:stCxn id="120" idx="2"/>
            <a:endCxn id="30" idx="3"/>
          </p:cNvCxnSpPr>
          <p:nvPr/>
        </p:nvCxnSpPr>
        <p:spPr>
          <a:xfrm rot="5400000">
            <a:off x="10193338" y="4689475"/>
            <a:ext cx="1470025" cy="854075"/>
          </a:xfrm>
          <a:prstGeom prst="bentConnector2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矩形 119"/>
          <p:cNvSpPr/>
          <p:nvPr/>
        </p:nvSpPr>
        <p:spPr>
          <a:xfrm>
            <a:off x="10647363" y="3205163"/>
            <a:ext cx="1417637" cy="1176337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4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當免試生分發順位相同，且皆選擇同一科組最後一個名額</a:t>
            </a:r>
          </a:p>
        </p:txBody>
      </p:sp>
      <p:sp>
        <p:nvSpPr>
          <p:cNvPr id="121" name="矩形 120"/>
          <p:cNvSpPr/>
          <p:nvPr/>
        </p:nvSpPr>
        <p:spPr>
          <a:xfrm>
            <a:off x="10737850" y="5137150"/>
            <a:ext cx="1276350" cy="331788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5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增額</a:t>
            </a:r>
            <a:r>
              <a:rPr lang="zh-TW" altLang="en-US" sz="15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錄取</a:t>
            </a:r>
          </a:p>
        </p:txBody>
      </p:sp>
      <p:cxnSp>
        <p:nvCxnSpPr>
          <p:cNvPr id="174" name="圖案 173"/>
          <p:cNvCxnSpPr>
            <a:stCxn id="82" idx="3"/>
            <a:endCxn id="22" idx="1"/>
          </p:cNvCxnSpPr>
          <p:nvPr/>
        </p:nvCxnSpPr>
        <p:spPr>
          <a:xfrm flipV="1">
            <a:off x="7923213" y="3797300"/>
            <a:ext cx="668337" cy="12700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直線單箭頭接點 179"/>
          <p:cNvCxnSpPr/>
          <p:nvPr/>
        </p:nvCxnSpPr>
        <p:spPr>
          <a:xfrm flipH="1">
            <a:off x="2789238" y="2284413"/>
            <a:ext cx="6350" cy="874712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直線單箭頭接點 187"/>
          <p:cNvCxnSpPr/>
          <p:nvPr/>
        </p:nvCxnSpPr>
        <p:spPr>
          <a:xfrm>
            <a:off x="2795588" y="4816475"/>
            <a:ext cx="0" cy="384175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直線單箭頭接點 190"/>
          <p:cNvCxnSpPr>
            <a:stCxn id="22" idx="2"/>
            <a:endCxn id="30" idx="0"/>
          </p:cNvCxnSpPr>
          <p:nvPr/>
        </p:nvCxnSpPr>
        <p:spPr>
          <a:xfrm>
            <a:off x="9532938" y="4445000"/>
            <a:ext cx="4762" cy="731838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55"/>
          <p:cNvCxnSpPr>
            <a:stCxn id="21" idx="1"/>
            <a:endCxn id="71" idx="3"/>
          </p:cNvCxnSpPr>
          <p:nvPr/>
        </p:nvCxnSpPr>
        <p:spPr>
          <a:xfrm flipH="1">
            <a:off x="1484313" y="3987800"/>
            <a:ext cx="314325" cy="1588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單箭頭接點 59"/>
          <p:cNvCxnSpPr>
            <a:stCxn id="22" idx="3"/>
            <a:endCxn id="120" idx="1"/>
          </p:cNvCxnSpPr>
          <p:nvPr/>
        </p:nvCxnSpPr>
        <p:spPr>
          <a:xfrm flipV="1">
            <a:off x="10474325" y="3794125"/>
            <a:ext cx="173038" cy="3175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矩形 70"/>
          <p:cNvSpPr/>
          <p:nvPr/>
        </p:nvSpPr>
        <p:spPr>
          <a:xfrm>
            <a:off x="42863" y="3400425"/>
            <a:ext cx="1441450" cy="1177925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4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當免試生分發順位相同，且皆選擇同一科組最後一個名額</a:t>
            </a:r>
          </a:p>
        </p:txBody>
      </p:sp>
      <p:cxnSp>
        <p:nvCxnSpPr>
          <p:cNvPr id="75" name="圖案 96"/>
          <p:cNvCxnSpPr>
            <a:stCxn id="33" idx="3"/>
            <a:endCxn id="22" idx="0"/>
          </p:cNvCxnSpPr>
          <p:nvPr/>
        </p:nvCxnSpPr>
        <p:spPr>
          <a:xfrm>
            <a:off x="8112125" y="2859088"/>
            <a:ext cx="1420813" cy="292100"/>
          </a:xfrm>
          <a:prstGeom prst="bentConnector2">
            <a:avLst/>
          </a:prstGeom>
          <a:ln w="19050"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44" name="文字方塊 78"/>
          <p:cNvSpPr txBox="1">
            <a:spLocks noChangeArrowheads="1"/>
          </p:cNvSpPr>
          <p:nvPr/>
        </p:nvSpPr>
        <p:spPr bwMode="auto">
          <a:xfrm>
            <a:off x="10188575" y="2868613"/>
            <a:ext cx="1876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120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同分發順位名額不足分配</a:t>
            </a:r>
          </a:p>
        </p:txBody>
      </p:sp>
      <p:sp>
        <p:nvSpPr>
          <p:cNvPr id="64545" name="文字方塊 82"/>
          <p:cNvSpPr txBox="1">
            <a:spLocks noChangeArrowheads="1"/>
          </p:cNvSpPr>
          <p:nvPr/>
        </p:nvSpPr>
        <p:spPr bwMode="auto">
          <a:xfrm>
            <a:off x="109538" y="2930525"/>
            <a:ext cx="1878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120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同分發順位名額不足分配</a:t>
            </a:r>
          </a:p>
        </p:txBody>
      </p:sp>
      <p:sp>
        <p:nvSpPr>
          <p:cNvPr id="64546" name="文字方塊 6"/>
          <p:cNvSpPr txBox="1">
            <a:spLocks noChangeArrowheads="1"/>
          </p:cNvSpPr>
          <p:nvPr/>
        </p:nvSpPr>
        <p:spPr bwMode="auto">
          <a:xfrm>
            <a:off x="8132763" y="2517775"/>
            <a:ext cx="21097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未參加第一階段分發者</a:t>
            </a:r>
          </a:p>
        </p:txBody>
      </p:sp>
      <p:sp>
        <p:nvSpPr>
          <p:cNvPr id="64547" name="投影片編號版面配置區 1"/>
          <p:cNvSpPr>
            <a:spLocks noGrp="1"/>
          </p:cNvSpPr>
          <p:nvPr>
            <p:ph type="sldNum" sz="quarter" idx="11"/>
          </p:nvPr>
        </p:nvSpPr>
        <p:spPr bwMode="auto">
          <a:xfrm>
            <a:off x="9366250" y="6345238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AA3749-A4A0-45B5-BDF3-ED924DC4B247}" type="slidenum">
              <a:rPr lang="zh-TW" altLang="en-US" sz="2600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zh-TW" altLang="en-US" sz="26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標題 1"/>
          <p:cNvSpPr txBox="1">
            <a:spLocks/>
          </p:cNvSpPr>
          <p:nvPr/>
        </p:nvSpPr>
        <p:spPr bwMode="auto">
          <a:xfrm>
            <a:off x="1031875" y="1293813"/>
            <a:ext cx="97329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zh-TW" altLang="zh-TW" sz="32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第二階段「特種身分生」現場登記分發</a:t>
            </a:r>
            <a:r>
              <a:rPr lang="zh-TW" altLang="en-US" sz="32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注意事項</a:t>
            </a:r>
            <a:r>
              <a:rPr lang="zh-TW" altLang="zh-TW" sz="32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zh-TW" altLang="en-US" sz="3200" b="1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副標題 2"/>
          <p:cNvSpPr txBox="1">
            <a:spLocks/>
          </p:cNvSpPr>
          <p:nvPr/>
        </p:nvSpPr>
        <p:spPr>
          <a:xfrm>
            <a:off x="1366838" y="1997075"/>
            <a:ext cx="10366375" cy="199072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just" eaLnBrk="1" fontAlgn="auto" hangingPunct="1">
              <a:lnSpc>
                <a:spcPts val="3600"/>
              </a:lnSpc>
              <a:spcBef>
                <a:spcPts val="600"/>
              </a:spcBef>
              <a:spcAft>
                <a:spcPts val="400"/>
              </a:spcAft>
              <a:defRPr/>
            </a:pPr>
            <a:r>
              <a:rPr lang="zh-TW" altLang="zh-TW" sz="2600" b="1" dirty="0">
                <a:latin typeface="微軟正黑體" pitchFamily="34" charset="-120"/>
                <a:ea typeface="微軟正黑體" pitchFamily="34" charset="-120"/>
              </a:rPr>
              <a:t>特種身分生</a:t>
            </a:r>
            <a:r>
              <a:rPr lang="zh-TW" altLang="en-US" sz="2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已先</a:t>
            </a:r>
            <a:r>
              <a:rPr lang="zh-TW" altLang="zh-TW" sz="2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參加第一階段現場登記分發</a:t>
            </a:r>
            <a:r>
              <a:rPr lang="zh-TW" altLang="en-US" sz="2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，且</a:t>
            </a:r>
            <a:r>
              <a:rPr lang="zh-TW" altLang="zh-TW" sz="2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錄取</a:t>
            </a:r>
            <a:r>
              <a:rPr lang="zh-TW" altLang="en-US" sz="2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完成</a:t>
            </a:r>
            <a:r>
              <a:rPr lang="zh-TW" altLang="zh-TW" sz="2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報到</a:t>
            </a:r>
            <a:r>
              <a:rPr lang="zh-TW" altLang="en-US" sz="2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者</a:t>
            </a:r>
            <a:r>
              <a:rPr lang="zh-TW" altLang="zh-TW" sz="2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en-US" sz="2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zh-TW" sz="2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不得再參加</a:t>
            </a:r>
            <a:r>
              <a:rPr lang="zh-TW" altLang="en-US" sz="2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「</a:t>
            </a:r>
            <a:r>
              <a:rPr lang="zh-TW" altLang="zh-TW" sz="2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第二階段</a:t>
            </a:r>
            <a:r>
              <a:rPr lang="zh-TW" altLang="en-US" sz="2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特種生</a:t>
            </a:r>
            <a:r>
              <a:rPr lang="zh-TW" altLang="zh-TW" sz="2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現場登記分發</a:t>
            </a:r>
            <a:r>
              <a:rPr lang="zh-TW" altLang="en-US" sz="2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」，</a:t>
            </a:r>
            <a:r>
              <a:rPr lang="zh-TW" altLang="en-US" sz="2600" b="1" dirty="0">
                <a:latin typeface="微軟正黑體" pitchFamily="34" charset="-120"/>
                <a:ea typeface="微軟正黑體" pitchFamily="34" charset="-120"/>
              </a:rPr>
              <a:t>若要參加第二階段特種生分發，</a:t>
            </a:r>
            <a:r>
              <a:rPr lang="zh-TW" altLang="en-US" sz="2600" b="1" u="sng" dirty="0">
                <a:latin typeface="微軟正黑體" pitchFamily="34" charset="-120"/>
                <a:ea typeface="微軟正黑體" pitchFamily="34" charset="-120"/>
              </a:rPr>
              <a:t>須於第二階段現場登記分發前，辦理放</a:t>
            </a:r>
            <a:r>
              <a:rPr lang="zh-TW" altLang="zh-TW" sz="2600" b="1" u="sng" dirty="0">
                <a:latin typeface="微軟正黑體" pitchFamily="34" charset="-120"/>
                <a:ea typeface="微軟正黑體" pitchFamily="34" charset="-120"/>
              </a:rPr>
              <a:t>棄第一階段</a:t>
            </a:r>
            <a:r>
              <a:rPr lang="zh-TW" altLang="en-US" sz="2600" b="1" u="sng" dirty="0">
                <a:latin typeface="微軟正黑體" pitchFamily="34" charset="-120"/>
                <a:ea typeface="微軟正黑體" pitchFamily="34" charset="-120"/>
              </a:rPr>
              <a:t>分發的錄取資格</a:t>
            </a:r>
            <a:r>
              <a:rPr lang="zh-TW" altLang="en-US" sz="2600" b="1" dirty="0">
                <a:latin typeface="微軟正黑體" pitchFamily="34" charset="-120"/>
                <a:ea typeface="微軟正黑體" pitchFamily="34" charset="-120"/>
              </a:rPr>
              <a:t>，才能參加第二階段特種生</a:t>
            </a:r>
            <a:r>
              <a:rPr lang="zh-TW" altLang="zh-TW" sz="2600" b="1" dirty="0">
                <a:latin typeface="微軟正黑體" pitchFamily="34" charset="-120"/>
                <a:ea typeface="微軟正黑體" pitchFamily="34" charset="-120"/>
              </a:rPr>
              <a:t>現場登記分發</a:t>
            </a:r>
            <a:r>
              <a:rPr lang="zh-TW" altLang="en-US" sz="2600" b="1" dirty="0"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altLang="en-US" sz="2600" dirty="0">
              <a:latin typeface="+mn-lt"/>
              <a:ea typeface="+mn-ea"/>
            </a:endParaRPr>
          </a:p>
        </p:txBody>
      </p:sp>
      <p:sp>
        <p:nvSpPr>
          <p:cNvPr id="65540" name="標題 1"/>
          <p:cNvSpPr>
            <a:spLocks noGrp="1"/>
          </p:cNvSpPr>
          <p:nvPr>
            <p:ph type="title"/>
          </p:nvPr>
        </p:nvSpPr>
        <p:spPr>
          <a:xfrm>
            <a:off x="820738" y="111125"/>
            <a:ext cx="10515600" cy="1325563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現場</a:t>
            </a:r>
            <a:r>
              <a:rPr lang="zh-TW" altLang="en-US" sz="36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登記分發</a:t>
            </a:r>
            <a:r>
              <a:rPr lang="zh-TW" altLang="en-US" sz="36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作業</a:t>
            </a:r>
            <a:endParaRPr lang="zh-TW" altLang="en-US" sz="36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5541" name="Picture 2" descr="http://pic.qiantucdn.com/58pic/12/02/43/79x58PICsp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9" t="46085" r="3516" b="38216"/>
          <a:stretch>
            <a:fillRect/>
          </a:stretch>
        </p:blipFill>
        <p:spPr bwMode="auto">
          <a:xfrm>
            <a:off x="723900" y="1909763"/>
            <a:ext cx="66198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4" descr="http://pic.qiantucdn.com/58pic/12/02/43/79x58PICsp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 t="46371" r="84966" b="37645"/>
          <a:stretch>
            <a:fillRect/>
          </a:stretch>
        </p:blipFill>
        <p:spPr bwMode="auto">
          <a:xfrm>
            <a:off x="723900" y="4002088"/>
            <a:ext cx="733425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6" descr="http://www.everydayinterviewtips.com/wp-content/uploads/2015/06/49853638-zagandesign-managing-chan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t="20096"/>
          <a:stretch>
            <a:fillRect/>
          </a:stretch>
        </p:blipFill>
        <p:spPr bwMode="auto">
          <a:xfrm>
            <a:off x="9820275" y="5595938"/>
            <a:ext cx="237172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6" descr="http://www.everydayinterviewtips.com/wp-content/uploads/2015/06/49853638-zagandesign-managing-chan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t="20096" r="39510"/>
          <a:stretch>
            <a:fillRect/>
          </a:stretch>
        </p:blipFill>
        <p:spPr bwMode="auto">
          <a:xfrm>
            <a:off x="5713413" y="5595938"/>
            <a:ext cx="2859087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Picture 6" descr="http://www.everydayinterviewtips.com/wp-content/uploads/2015/06/49853638-zagandesign-managing-chan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t="20096" r="39510"/>
          <a:stretch>
            <a:fillRect/>
          </a:stretch>
        </p:blipFill>
        <p:spPr bwMode="auto">
          <a:xfrm>
            <a:off x="8515350" y="5595938"/>
            <a:ext cx="130492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6" name="Picture 6" descr="http://www.everydayinterviewtips.com/wp-content/uploads/2015/06/49853638-zagandesign-managing-chan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t="20096" r="39510"/>
          <a:stretch>
            <a:fillRect/>
          </a:stretch>
        </p:blipFill>
        <p:spPr bwMode="auto">
          <a:xfrm>
            <a:off x="3892550" y="5600700"/>
            <a:ext cx="21637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7" name="Picture 6" descr="http://www.everydayinterviewtips.com/wp-content/uploads/2015/06/49853638-zagandesign-managing-chang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t="20096" r="39510"/>
          <a:stretch>
            <a:fillRect/>
          </a:stretch>
        </p:blipFill>
        <p:spPr bwMode="auto">
          <a:xfrm>
            <a:off x="2141538" y="5600700"/>
            <a:ext cx="17907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8" name="Picture 6" descr="http://www.everydayinterviewtips.com/wp-content/uploads/2015/06/49853638-zagandesign-managing-chang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6" r="12164"/>
          <a:stretch>
            <a:fillRect/>
          </a:stretch>
        </p:blipFill>
        <p:spPr bwMode="auto">
          <a:xfrm>
            <a:off x="0" y="5600700"/>
            <a:ext cx="2209800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1338263" y="4162425"/>
            <a:ext cx="10394950" cy="155575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lnSpc>
                <a:spcPts val="38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已放棄第一階段現場登記分發的特種生，若參加第二階段特種生現場登記分發</a:t>
            </a:r>
            <a:r>
              <a:rPr lang="zh-TW" altLang="zh-TW" sz="2800" b="1" dirty="0">
                <a:latin typeface="微軟正黑體" pitchFamily="34" charset="-120"/>
                <a:ea typeface="微軟正黑體" pitchFamily="34" charset="-120"/>
              </a:rPr>
              <a:t>未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錄取，</a:t>
            </a:r>
            <a:r>
              <a:rPr lang="zh-TW" altLang="zh-TW" sz="2800" b="1" dirty="0">
                <a:latin typeface="微軟正黑體" pitchFamily="34" charset="-120"/>
                <a:ea typeface="微軟正黑體" pitchFamily="34" charset="-120"/>
              </a:rPr>
              <a:t>不得要求回復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已放棄的第一階段一般生分發錄取資格</a:t>
            </a:r>
            <a:r>
              <a:rPr lang="zh-TW" altLang="zh-TW" sz="2800" b="1" dirty="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  <p:sp>
        <p:nvSpPr>
          <p:cNvPr id="65550" name="投影片編號版面配置區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05A107-55C2-4767-AAB4-71A326CC0871}" type="slidenum">
              <a:rPr lang="zh-TW" altLang="en-US" sz="260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zh-TW" altLang="en-US" sz="26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直線接點 22"/>
          <p:cNvCxnSpPr/>
          <p:nvPr/>
        </p:nvCxnSpPr>
        <p:spPr>
          <a:xfrm>
            <a:off x="887413" y="0"/>
            <a:ext cx="0" cy="68580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標題 1"/>
          <p:cNvSpPr txBox="1">
            <a:spLocks/>
          </p:cNvSpPr>
          <p:nvPr/>
        </p:nvSpPr>
        <p:spPr>
          <a:xfrm>
            <a:off x="1360488" y="441325"/>
            <a:ext cx="7124700" cy="9366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zh-TW" altLang="en-US" sz="4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註冊</a:t>
            </a:r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及放棄</a:t>
            </a:r>
          </a:p>
        </p:txBody>
      </p:sp>
      <p:sp>
        <p:nvSpPr>
          <p:cNvPr id="67588" name="文字方塊 7"/>
          <p:cNvSpPr txBox="1">
            <a:spLocks noChangeArrowheads="1"/>
          </p:cNvSpPr>
          <p:nvPr/>
        </p:nvSpPr>
        <p:spPr bwMode="auto">
          <a:xfrm>
            <a:off x="1201738" y="2138363"/>
            <a:ext cx="1045845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14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lnSpc>
                <a:spcPts val="3800"/>
              </a:lnSpc>
              <a:spcBef>
                <a:spcPts val="1200"/>
              </a:spcBef>
              <a:spcAft>
                <a:spcPts val="1800"/>
              </a:spcAft>
              <a:buClr>
                <a:schemeClr val="accent2"/>
              </a:buClr>
              <a:buFontTx/>
              <a:buNone/>
            </a:pPr>
            <a:r>
              <a:rPr kumimoji="1" lang="zh-TW" altLang="zh-TW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已現場報到錄取之免試生，請</a:t>
            </a:r>
            <a:r>
              <a:rPr kumimoji="1" lang="zh-TW" altLang="en-US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</a:t>
            </a:r>
            <a:r>
              <a:rPr kumimoji="1" lang="zh-TW" altLang="zh-TW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招生學校規定時間辦理註冊。</a:t>
            </a:r>
          </a:p>
          <a:p>
            <a:pPr eaLnBrk="1" hangingPunct="1">
              <a:lnSpc>
                <a:spcPts val="3800"/>
              </a:lnSpc>
              <a:spcBef>
                <a:spcPts val="1200"/>
              </a:spcBef>
              <a:spcAft>
                <a:spcPts val="1800"/>
              </a:spcAft>
              <a:buClr>
                <a:schemeClr val="accent2"/>
              </a:buClr>
              <a:buFontTx/>
              <a:buNone/>
            </a:pPr>
            <a:r>
              <a:rPr lang="zh-TW" altLang="en-US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如欲放棄錄取資格者，應填寫</a:t>
            </a:r>
            <a:r>
              <a:rPr lang="zh-TW" altLang="en-US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kumimoji="1" lang="zh-TW" altLang="zh-TW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免試入學錄取生放棄錄取資格聲明書</a:t>
            </a:r>
            <a:r>
              <a:rPr lang="zh-TW" altLang="en-US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en-US" sz="240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（附表二；簡章第</a:t>
            </a:r>
            <a:r>
              <a:rPr lang="en-US" altLang="zh-TW" sz="240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105</a:t>
            </a:r>
            <a:r>
              <a:rPr lang="zh-TW" altLang="en-US" sz="240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頁）</a:t>
            </a:r>
            <a:r>
              <a:rPr lang="zh-TW" altLang="en-US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，於</a:t>
            </a:r>
            <a:r>
              <a:rPr lang="en-US" altLang="zh-TW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107</a:t>
            </a:r>
            <a:r>
              <a:rPr lang="zh-TW" altLang="en-US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lang="zh-TW" altLang="en-US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日（星期一）</a:t>
            </a:r>
            <a:r>
              <a:rPr lang="en-US" altLang="zh-TW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17:00</a:t>
            </a:r>
            <a:r>
              <a:rPr lang="zh-TW" altLang="en-US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r>
              <a:rPr lang="zh-TW" altLang="en-US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傳真並以掛號郵寄向錄取學校辦理放棄錄取資格。</a:t>
            </a:r>
            <a:endParaRPr lang="en-US" altLang="zh-TW" b="1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eaLnBrk="1" hangingPunct="1">
              <a:lnSpc>
                <a:spcPts val="3800"/>
              </a:lnSpc>
              <a:spcBef>
                <a:spcPts val="1200"/>
              </a:spcBef>
              <a:spcAft>
                <a:spcPts val="1800"/>
              </a:spcAft>
              <a:buClr>
                <a:schemeClr val="accent2"/>
              </a:buClr>
              <a:buFontTx/>
              <a:buNone/>
            </a:pPr>
            <a:r>
              <a:rPr lang="zh-TW" altLang="en-US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凡經錄取且</a:t>
            </a:r>
            <a:r>
              <a:rPr lang="zh-TW" altLang="en-US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未聲明放棄錄取資格</a:t>
            </a:r>
            <a:r>
              <a:rPr kumimoji="1" lang="zh-TW" altLang="zh-TW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者，不得參加當</a:t>
            </a:r>
            <a:r>
              <a:rPr kumimoji="1" lang="zh-TW" altLang="en-US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</a:t>
            </a:r>
            <a:r>
              <a:rPr kumimoji="1" lang="zh-TW" altLang="zh-TW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</a:t>
            </a:r>
            <a:r>
              <a:rPr kumimoji="1" lang="zh-TW" altLang="en-US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高中職學校</a:t>
            </a:r>
            <a:r>
              <a:rPr kumimoji="1" lang="zh-TW" altLang="zh-TW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及五專各項招生管道入學。</a:t>
            </a:r>
            <a:endParaRPr lang="zh-TW" altLang="en-US" b="1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7589" name="群組 20"/>
          <p:cNvGrpSpPr>
            <a:grpSpLocks/>
          </p:cNvGrpSpPr>
          <p:nvPr/>
        </p:nvGrpSpPr>
        <p:grpSpPr bwMode="auto">
          <a:xfrm>
            <a:off x="296863" y="1735138"/>
            <a:ext cx="1114425" cy="4176712"/>
            <a:chOff x="350468" y="1200639"/>
            <a:chExt cx="1115714" cy="4177698"/>
          </a:xfrm>
        </p:grpSpPr>
        <p:grpSp>
          <p:nvGrpSpPr>
            <p:cNvPr id="67595" name="群組 17"/>
            <p:cNvGrpSpPr>
              <a:grpSpLocks/>
            </p:cNvGrpSpPr>
            <p:nvPr/>
          </p:nvGrpSpPr>
          <p:grpSpPr bwMode="auto">
            <a:xfrm>
              <a:off x="350468" y="2756332"/>
              <a:ext cx="1052877" cy="1077363"/>
              <a:chOff x="311245" y="2692957"/>
              <a:chExt cx="1052877" cy="1077363"/>
            </a:xfrm>
          </p:grpSpPr>
          <p:sp>
            <p:nvSpPr>
              <p:cNvPr id="11" name="橢圓 10"/>
              <p:cNvSpPr/>
              <p:nvPr/>
            </p:nvSpPr>
            <p:spPr>
              <a:xfrm>
                <a:off x="311245" y="2693381"/>
                <a:ext cx="1052140" cy="107657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sz="26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67603" name="文字方塊 11"/>
              <p:cNvSpPr txBox="1">
                <a:spLocks noChangeArrowheads="1"/>
              </p:cNvSpPr>
              <p:nvPr/>
            </p:nvSpPr>
            <p:spPr bwMode="auto">
              <a:xfrm>
                <a:off x="360630" y="2954639"/>
                <a:ext cx="954107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r>
                  <a:rPr lang="zh-TW" altLang="en-US" sz="3000" b="1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放棄</a:t>
                </a:r>
              </a:p>
            </p:txBody>
          </p:sp>
        </p:grpSp>
        <p:grpSp>
          <p:nvGrpSpPr>
            <p:cNvPr id="67596" name="群組 18"/>
            <p:cNvGrpSpPr>
              <a:grpSpLocks/>
            </p:cNvGrpSpPr>
            <p:nvPr/>
          </p:nvGrpSpPr>
          <p:grpSpPr bwMode="auto">
            <a:xfrm>
              <a:off x="350468" y="1200639"/>
              <a:ext cx="1052877" cy="1077363"/>
              <a:chOff x="276540" y="1101051"/>
              <a:chExt cx="1052877" cy="1077363"/>
            </a:xfrm>
          </p:grpSpPr>
          <p:sp>
            <p:nvSpPr>
              <p:cNvPr id="10" name="橢圓 9"/>
              <p:cNvSpPr/>
              <p:nvPr/>
            </p:nvSpPr>
            <p:spPr>
              <a:xfrm>
                <a:off x="276540" y="1101051"/>
                <a:ext cx="1052140" cy="107657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sz="24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67601" name="文字方塊 13"/>
              <p:cNvSpPr txBox="1">
                <a:spLocks noChangeArrowheads="1"/>
              </p:cNvSpPr>
              <p:nvPr/>
            </p:nvSpPr>
            <p:spPr bwMode="auto">
              <a:xfrm>
                <a:off x="325925" y="1362733"/>
                <a:ext cx="954107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/>
                <a:r>
                  <a:rPr lang="zh-TW" altLang="en-US" sz="3000" b="1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註冊</a:t>
                </a:r>
              </a:p>
            </p:txBody>
          </p:sp>
        </p:grpSp>
        <p:grpSp>
          <p:nvGrpSpPr>
            <p:cNvPr id="67597" name="群組 16"/>
            <p:cNvGrpSpPr>
              <a:grpSpLocks/>
            </p:cNvGrpSpPr>
            <p:nvPr/>
          </p:nvGrpSpPr>
          <p:grpSpPr bwMode="auto">
            <a:xfrm>
              <a:off x="358186" y="4300974"/>
              <a:ext cx="1107996" cy="1077363"/>
              <a:chOff x="358186" y="4147066"/>
              <a:chExt cx="1107996" cy="1077363"/>
            </a:xfrm>
          </p:grpSpPr>
          <p:sp>
            <p:nvSpPr>
              <p:cNvPr id="15" name="橢圓 14"/>
              <p:cNvSpPr/>
              <p:nvPr/>
            </p:nvSpPr>
            <p:spPr>
              <a:xfrm>
                <a:off x="382255" y="4147850"/>
                <a:ext cx="1052140" cy="107657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 sz="26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67599" name="文字方塊 15"/>
              <p:cNvSpPr txBox="1">
                <a:spLocks noChangeArrowheads="1"/>
              </p:cNvSpPr>
              <p:nvPr/>
            </p:nvSpPr>
            <p:spPr bwMode="auto">
              <a:xfrm>
                <a:off x="358186" y="4454914"/>
                <a:ext cx="110799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r>
                  <a:rPr lang="zh-TW" altLang="en-US" sz="2400" b="1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未放棄</a:t>
                </a:r>
              </a:p>
            </p:txBody>
          </p:sp>
        </p:grpSp>
      </p:grpSp>
      <p:grpSp>
        <p:nvGrpSpPr>
          <p:cNvPr id="67590" name="群組 27"/>
          <p:cNvGrpSpPr>
            <a:grpSpLocks/>
          </p:cNvGrpSpPr>
          <p:nvPr/>
        </p:nvGrpSpPr>
        <p:grpSpPr bwMode="auto">
          <a:xfrm>
            <a:off x="625475" y="588963"/>
            <a:ext cx="506413" cy="506412"/>
            <a:chOff x="1973655" y="5640309"/>
            <a:chExt cx="760492" cy="760492"/>
          </a:xfrm>
        </p:grpSpPr>
        <p:sp>
          <p:nvSpPr>
            <p:cNvPr id="26" name="橢圓 25"/>
            <p:cNvSpPr/>
            <p:nvPr/>
          </p:nvSpPr>
          <p:spPr>
            <a:xfrm>
              <a:off x="1973655" y="5640309"/>
              <a:ext cx="760492" cy="76049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27" name="等腰三角形 26"/>
            <p:cNvSpPr/>
            <p:nvPr/>
          </p:nvSpPr>
          <p:spPr>
            <a:xfrm rot="5400000">
              <a:off x="2216821" y="5847716"/>
              <a:ext cx="355215" cy="34567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</p:grpSp>
      <p:pic>
        <p:nvPicPr>
          <p:cNvPr id="67591" name="Picture 2" descr="http://image.cache.storm.mg/styles/smg-800xauto-er/s3/media/image/2015/08/28/20150828-065240_U1004_M83588_5407.jpg?itok=n1PIEmXn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038" y="0"/>
            <a:ext cx="3255962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2" name="投影片編號版面配置區 1"/>
          <p:cNvSpPr>
            <a:spLocks noGrp="1"/>
          </p:cNvSpPr>
          <p:nvPr>
            <p:ph type="sldNum" sz="quarter" idx="11"/>
          </p:nvPr>
        </p:nvSpPr>
        <p:spPr bwMode="auto">
          <a:xfrm>
            <a:off x="9347200" y="63182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32EC311-5014-4A0B-814C-08A470F897E1}" type="slidenum">
              <a:rPr lang="zh-TW" altLang="en-US" sz="2600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zh-TW" altLang="en-US" sz="26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673100" y="1898650"/>
            <a:ext cx="10140950" cy="1470025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5000" b="1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報名表</a:t>
            </a:r>
            <a:r>
              <a:rPr lang="zh-TW" altLang="en-US" sz="5000" b="1" dirty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件填寫範例</a:t>
            </a:r>
            <a:endParaRPr lang="zh-TW" altLang="en-US" sz="5000" dirty="0"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sp>
        <p:nvSpPr>
          <p:cNvPr id="10" name="副標題 2"/>
          <p:cNvSpPr txBox="1">
            <a:spLocks/>
          </p:cNvSpPr>
          <p:nvPr/>
        </p:nvSpPr>
        <p:spPr>
          <a:xfrm>
            <a:off x="0" y="5910263"/>
            <a:ext cx="11487150" cy="368300"/>
          </a:xfrm>
          <a:prstGeom prst="rect">
            <a:avLst/>
          </a:prstGeom>
          <a:solidFill>
            <a:srgbClr val="B7F0FB"/>
          </a:solidFill>
        </p:spPr>
        <p:txBody>
          <a:bodyPr>
            <a:normAutofit fontScale="85000" lnSpcReduction="20000"/>
          </a:bodyPr>
          <a:lstStyle/>
          <a:p>
            <a:pPr marL="228600" indent="-2286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endParaRPr lang="en-US" altLang="zh-TW" sz="28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8612" name="Picture 1" descr="F:\檢測\聯合會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53988"/>
            <a:ext cx="43053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8613" name="群組 5"/>
          <p:cNvGrpSpPr>
            <a:grpSpLocks/>
          </p:cNvGrpSpPr>
          <p:nvPr/>
        </p:nvGrpSpPr>
        <p:grpSpPr bwMode="auto">
          <a:xfrm>
            <a:off x="-12700" y="3505200"/>
            <a:ext cx="5305425" cy="3373438"/>
            <a:chOff x="129389" y="1189848"/>
            <a:chExt cx="9778054" cy="5628804"/>
          </a:xfrm>
        </p:grpSpPr>
        <p:pic>
          <p:nvPicPr>
            <p:cNvPr id="68618" name="圖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" t="3008" r="2423" b="-89"/>
            <a:stretch>
              <a:fillRect/>
            </a:stretch>
          </p:blipFill>
          <p:spPr bwMode="auto">
            <a:xfrm>
              <a:off x="129389" y="3020089"/>
              <a:ext cx="9778054" cy="3798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19" name="圖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34" b="23056"/>
            <a:stretch>
              <a:fillRect/>
            </a:stretch>
          </p:blipFill>
          <p:spPr bwMode="auto">
            <a:xfrm>
              <a:off x="1847690" y="1189848"/>
              <a:ext cx="2500018" cy="2264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8614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" r="41139"/>
          <a:stretch>
            <a:fillRect/>
          </a:stretch>
        </p:blipFill>
        <p:spPr bwMode="auto">
          <a:xfrm>
            <a:off x="5148263" y="3506788"/>
            <a:ext cx="7043737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圖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50" y="3840163"/>
            <a:ext cx="23415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4465638"/>
            <a:ext cx="1268413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7" name="投影片編號版面配置區 1"/>
          <p:cNvSpPr>
            <a:spLocks noGrp="1"/>
          </p:cNvSpPr>
          <p:nvPr>
            <p:ph type="sldNum" sz="quarter" idx="11"/>
          </p:nvPr>
        </p:nvSpPr>
        <p:spPr bwMode="auto">
          <a:xfrm>
            <a:off x="9366250" y="6354763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2678D1-F6A1-42A0-B16A-D34E57C671C6}" type="slidenum">
              <a:rPr lang="zh-TW" altLang="en-US" sz="2600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zh-TW" altLang="en-US" sz="26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117475"/>
            <a:ext cx="5440363" cy="660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矩形 18"/>
          <p:cNvSpPr>
            <a:spLocks noChangeArrowheads="1"/>
          </p:cNvSpPr>
          <p:nvPr/>
        </p:nvSpPr>
        <p:spPr bwMode="auto">
          <a:xfrm>
            <a:off x="6418263" y="5602288"/>
            <a:ext cx="2981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400" b="1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zh-TW" altLang="en-US" sz="24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務必蓋學校戳章</a:t>
            </a:r>
            <a:endParaRPr lang="en-US" altLang="zh-TW" sz="2400" b="1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400800" y="1466850"/>
            <a:ext cx="5476875" cy="823913"/>
          </a:xfrm>
          <a:prstGeom prst="rect">
            <a:avLst/>
          </a:prstGeom>
          <a:noFill/>
          <a:ln w="38100">
            <a:solidFill>
              <a:srgbClr val="00A7E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6518275" y="3802063"/>
            <a:ext cx="5287963" cy="1122362"/>
          </a:xfrm>
          <a:prstGeom prst="rect">
            <a:avLst/>
          </a:prstGeom>
          <a:noFill/>
          <a:ln w="38100">
            <a:solidFill>
              <a:srgbClr val="00A7E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6694488" y="5630863"/>
            <a:ext cx="2555875" cy="412750"/>
          </a:xfrm>
          <a:prstGeom prst="rect">
            <a:avLst/>
          </a:prstGeom>
          <a:noFill/>
          <a:ln w="38100">
            <a:solidFill>
              <a:srgbClr val="00A7E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1982788" y="6149975"/>
            <a:ext cx="1460500" cy="67786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69640" name="文字方塊 17"/>
          <p:cNvSpPr txBox="1">
            <a:spLocks noChangeArrowheads="1"/>
          </p:cNvSpPr>
          <p:nvPr/>
        </p:nvSpPr>
        <p:spPr bwMode="auto">
          <a:xfrm>
            <a:off x="6340475" y="241300"/>
            <a:ext cx="55467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000" b="1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超額比序項目積分證明單</a:t>
            </a:r>
            <a:endParaRPr lang="en-US" altLang="zh-TW" sz="3000" b="1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r>
              <a:rPr lang="zh-TW" altLang="en-US" sz="32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注意事項</a:t>
            </a:r>
            <a:endParaRPr lang="en-US" altLang="zh-TW" sz="3200" b="1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zh-TW" altLang="en-US"/>
          </a:p>
        </p:txBody>
      </p:sp>
      <p:sp>
        <p:nvSpPr>
          <p:cNvPr id="69641" name="矩形 5"/>
          <p:cNvSpPr>
            <a:spLocks noChangeArrowheads="1"/>
          </p:cNvSpPr>
          <p:nvPr/>
        </p:nvSpPr>
        <p:spPr bwMode="auto">
          <a:xfrm>
            <a:off x="6210300" y="1473200"/>
            <a:ext cx="58023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400" b="1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競賽項目請檢附得獎證明（獎狀）影本</a:t>
            </a:r>
            <a:endParaRPr lang="en-US" altLang="zh-TW" sz="2400" b="1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r>
              <a:rPr lang="zh-TW" altLang="en-US" sz="2400" b="1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以利查核。</a:t>
            </a:r>
            <a:endParaRPr lang="en-US" altLang="zh-TW" sz="2400" b="1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9642" name="矩形 6"/>
          <p:cNvSpPr>
            <a:spLocks noChangeArrowheads="1"/>
          </p:cNvSpPr>
          <p:nvPr/>
        </p:nvSpPr>
        <p:spPr bwMode="auto">
          <a:xfrm>
            <a:off x="6283325" y="3765550"/>
            <a:ext cx="552767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400" b="1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具弱勢身分者，須檢附有限期間之</a:t>
            </a:r>
            <a:r>
              <a:rPr lang="en-US" altLang="zh-TW" sz="2400" b="1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400" b="1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zh-TW" altLang="en-US" sz="2400" b="1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身分證明文件，浮貼於報名表，以利</a:t>
            </a:r>
            <a:r>
              <a:rPr lang="en-US" altLang="zh-TW" sz="2400" b="1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400" b="1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zh-TW" altLang="en-US" sz="2400" b="1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審查及辦理報名費減免。</a:t>
            </a:r>
            <a:endParaRPr lang="en-US" altLang="zh-TW" sz="2400" b="1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85863" y="1076325"/>
            <a:ext cx="4164012" cy="49688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1196975" y="3765550"/>
            <a:ext cx="4152900" cy="3841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69645" name="圖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13" y="1320800"/>
            <a:ext cx="4651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6" name="圖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813" y="3627438"/>
            <a:ext cx="4651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7" name="圖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75" y="5414963"/>
            <a:ext cx="4651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直線單箭頭接點 25"/>
          <p:cNvCxnSpPr>
            <a:stCxn id="69645" idx="1"/>
            <a:endCxn id="11" idx="3"/>
          </p:cNvCxnSpPr>
          <p:nvPr/>
        </p:nvCxnSpPr>
        <p:spPr>
          <a:xfrm flipH="1" flipV="1">
            <a:off x="5349875" y="1323975"/>
            <a:ext cx="871538" cy="320675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/>
          <p:cNvCxnSpPr>
            <a:stCxn id="69646" idx="1"/>
            <a:endCxn id="13" idx="3"/>
          </p:cNvCxnSpPr>
          <p:nvPr/>
        </p:nvCxnSpPr>
        <p:spPr>
          <a:xfrm flipH="1">
            <a:off x="5349875" y="3951288"/>
            <a:ext cx="1023938" cy="6350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/>
          <p:cNvCxnSpPr/>
          <p:nvPr/>
        </p:nvCxnSpPr>
        <p:spPr>
          <a:xfrm flipH="1">
            <a:off x="3419475" y="5949950"/>
            <a:ext cx="3035300" cy="565150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651" name="矩形 23"/>
          <p:cNvSpPr>
            <a:spLocks noChangeArrowheads="1"/>
          </p:cNvSpPr>
          <p:nvPr/>
        </p:nvSpPr>
        <p:spPr bwMode="auto">
          <a:xfrm>
            <a:off x="8464550" y="6457950"/>
            <a:ext cx="2759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（招生簡章第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頁範例）</a:t>
            </a:r>
          </a:p>
        </p:txBody>
      </p:sp>
      <p:sp>
        <p:nvSpPr>
          <p:cNvPr id="69652" name="投影片編號版面配置區 2"/>
          <p:cNvSpPr>
            <a:spLocks noGrp="1"/>
          </p:cNvSpPr>
          <p:nvPr>
            <p:ph type="sldNum" sz="quarter" idx="11"/>
          </p:nvPr>
        </p:nvSpPr>
        <p:spPr bwMode="auto">
          <a:xfrm>
            <a:off x="9361488" y="6361113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620862-76DA-4D32-BB7D-D7486562A21E}" type="slidenum">
              <a:rPr lang="zh-TW" altLang="en-US" sz="2600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zh-TW" altLang="en-US" sz="26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-36513"/>
            <a:ext cx="512286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659" name="群組 37"/>
          <p:cNvGrpSpPr>
            <a:grpSpLocks/>
          </p:cNvGrpSpPr>
          <p:nvPr/>
        </p:nvGrpSpPr>
        <p:grpSpPr bwMode="auto">
          <a:xfrm>
            <a:off x="4854575" y="290513"/>
            <a:ext cx="5024438" cy="6408737"/>
            <a:chOff x="3614671" y="428315"/>
            <a:chExt cx="5023631" cy="6410196"/>
          </a:xfrm>
        </p:grpSpPr>
        <p:sp>
          <p:nvSpPr>
            <p:cNvPr id="24" name="矩形 23"/>
            <p:cNvSpPr/>
            <p:nvPr/>
          </p:nvSpPr>
          <p:spPr>
            <a:xfrm>
              <a:off x="4441626" y="428315"/>
              <a:ext cx="2653874" cy="435074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3717842" y="3145145"/>
              <a:ext cx="3377657" cy="2373853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3643241" y="2864094"/>
              <a:ext cx="3037987" cy="276288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3614671" y="6474891"/>
              <a:ext cx="5023631" cy="36362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</p:grpSp>
      <p:sp>
        <p:nvSpPr>
          <p:cNvPr id="74" name="矩形 73"/>
          <p:cNvSpPr/>
          <p:nvPr/>
        </p:nvSpPr>
        <p:spPr>
          <a:xfrm>
            <a:off x="8747125" y="295275"/>
            <a:ext cx="1125538" cy="434975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83" name="矩形 82"/>
          <p:cNvSpPr/>
          <p:nvPr/>
        </p:nvSpPr>
        <p:spPr>
          <a:xfrm>
            <a:off x="8370888" y="3014663"/>
            <a:ext cx="1501775" cy="2374900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1763" y="3929063"/>
            <a:ext cx="2943225" cy="2816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3" name="直線單箭頭接點 102"/>
          <p:cNvCxnSpPr>
            <a:stCxn id="34" idx="1"/>
          </p:cNvCxnSpPr>
          <p:nvPr/>
        </p:nvCxnSpPr>
        <p:spPr>
          <a:xfrm flipH="1">
            <a:off x="4344988" y="4192588"/>
            <a:ext cx="612775" cy="193675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投影片編號版面配置區 1"/>
          <p:cNvSpPr txBox="1">
            <a:spLocks/>
          </p:cNvSpPr>
          <p:nvPr/>
        </p:nvSpPr>
        <p:spPr>
          <a:xfrm>
            <a:off x="8229600" y="6508750"/>
            <a:ext cx="1466850" cy="365125"/>
          </a:xfrm>
          <a:prstGeom prst="rect">
            <a:avLst/>
          </a:prstGeom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0275888" y="2020888"/>
            <a:ext cx="1916112" cy="6477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zh-TW" altLang="en-US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校名及代碼不符時以校名為準</a:t>
            </a:r>
          </a:p>
        </p:txBody>
      </p:sp>
      <p:sp>
        <p:nvSpPr>
          <p:cNvPr id="42" name="矩形 41"/>
          <p:cNvSpPr/>
          <p:nvPr/>
        </p:nvSpPr>
        <p:spPr>
          <a:xfrm>
            <a:off x="4883150" y="2308225"/>
            <a:ext cx="3584575" cy="41592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cxnSp>
        <p:nvCxnSpPr>
          <p:cNvPr id="46" name="直線單箭頭接點 45"/>
          <p:cNvCxnSpPr>
            <a:stCxn id="35" idx="1"/>
          </p:cNvCxnSpPr>
          <p:nvPr/>
        </p:nvCxnSpPr>
        <p:spPr>
          <a:xfrm flipH="1" flipV="1">
            <a:off x="3043238" y="2662238"/>
            <a:ext cx="1839912" cy="201612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/>
          <p:cNvCxnSpPr>
            <a:stCxn id="42" idx="1"/>
            <a:endCxn id="33" idx="3"/>
          </p:cNvCxnSpPr>
          <p:nvPr/>
        </p:nvCxnSpPr>
        <p:spPr>
          <a:xfrm flipH="1" flipV="1">
            <a:off x="3422650" y="1212850"/>
            <a:ext cx="1460500" cy="1303338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669" name="群組 110"/>
          <p:cNvGrpSpPr>
            <a:grpSpLocks/>
          </p:cNvGrpSpPr>
          <p:nvPr/>
        </p:nvGrpSpPr>
        <p:grpSpPr bwMode="auto">
          <a:xfrm>
            <a:off x="163513" y="677863"/>
            <a:ext cx="3259137" cy="857250"/>
            <a:chOff x="271605" y="470397"/>
            <a:chExt cx="3259246" cy="857176"/>
          </a:xfrm>
        </p:grpSpPr>
        <p:sp>
          <p:nvSpPr>
            <p:cNvPr id="33" name="矩形 32"/>
            <p:cNvSpPr/>
            <p:nvPr/>
          </p:nvSpPr>
          <p:spPr>
            <a:xfrm>
              <a:off x="582765" y="681516"/>
              <a:ext cx="2948086" cy="6460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zh-TW" altLang="en-US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填寫寄發「免試入學現場登記分發通知單」之收件地址</a:t>
              </a:r>
              <a:endParaRPr lang="zh-TW" altLang="en-US" sz="1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pic>
          <p:nvPicPr>
            <p:cNvPr id="70702" name="Picture 6" descr="http://pic.qiantucdn.com/58pic/12/02/43/79x58PICspJ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30" t="43517" r="54988" b="35648"/>
            <a:stretch>
              <a:fillRect/>
            </a:stretch>
          </p:blipFill>
          <p:spPr bwMode="auto">
            <a:xfrm>
              <a:off x="271605" y="470397"/>
              <a:ext cx="334978" cy="344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0670" name="群組 108"/>
          <p:cNvGrpSpPr>
            <a:grpSpLocks/>
          </p:cNvGrpSpPr>
          <p:nvPr/>
        </p:nvGrpSpPr>
        <p:grpSpPr bwMode="auto">
          <a:xfrm>
            <a:off x="261938" y="3001963"/>
            <a:ext cx="4056062" cy="831850"/>
            <a:chOff x="262550" y="2630848"/>
            <a:chExt cx="4055039" cy="830997"/>
          </a:xfrm>
        </p:grpSpPr>
        <p:sp>
          <p:nvSpPr>
            <p:cNvPr id="30" name="矩形 29"/>
            <p:cNvSpPr/>
            <p:nvPr/>
          </p:nvSpPr>
          <p:spPr>
            <a:xfrm>
              <a:off x="519660" y="2630848"/>
              <a:ext cx="3797929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1600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請將學生「</a:t>
              </a:r>
              <a:r>
                <a:rPr lang="en-US" altLang="zh-TW" sz="1600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107</a:t>
              </a:r>
              <a:r>
                <a:rPr lang="zh-TW" altLang="zh-TW" sz="1600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學年度五專入學專用</a:t>
              </a:r>
              <a:r>
                <a:rPr lang="zh-TW" altLang="en-US" sz="1600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聯合</a:t>
              </a:r>
              <a:r>
                <a:rPr lang="zh-TW" altLang="zh-TW" sz="1600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免試入學超額比序項目積分證明單</a:t>
              </a:r>
              <a:r>
                <a:rPr lang="zh-TW" altLang="en-US" sz="1600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」中，</a:t>
              </a:r>
              <a:r>
                <a:rPr lang="en-US" altLang="zh-TW" sz="1600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/>
              </a:r>
              <a:br>
                <a:rPr lang="en-US" altLang="zh-TW" sz="1600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</a:br>
              <a:r>
                <a:rPr lang="zh-TW" altLang="en-US" sz="1600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已審核確認後之項目勾選。 </a:t>
              </a:r>
            </a:p>
          </p:txBody>
        </p:sp>
        <p:pic>
          <p:nvPicPr>
            <p:cNvPr id="70700" name="Picture 6" descr="http://pic.qiantucdn.com/58pic/12/02/43/79x58PICspJ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30" t="43517" r="54988" b="35648"/>
            <a:stretch>
              <a:fillRect/>
            </a:stretch>
          </p:blipFill>
          <p:spPr bwMode="auto">
            <a:xfrm>
              <a:off x="262550" y="2786577"/>
              <a:ext cx="334978" cy="344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0671" name="群組 111"/>
          <p:cNvGrpSpPr>
            <a:grpSpLocks/>
          </p:cNvGrpSpPr>
          <p:nvPr/>
        </p:nvGrpSpPr>
        <p:grpSpPr bwMode="auto">
          <a:xfrm>
            <a:off x="206375" y="1627188"/>
            <a:ext cx="3170238" cy="650875"/>
            <a:chOff x="306310" y="1310861"/>
            <a:chExt cx="3170221" cy="650764"/>
          </a:xfrm>
        </p:grpSpPr>
        <p:sp>
          <p:nvSpPr>
            <p:cNvPr id="69" name="矩形 68"/>
            <p:cNvSpPr/>
            <p:nvPr/>
          </p:nvSpPr>
          <p:spPr>
            <a:xfrm>
              <a:off x="580947" y="1377525"/>
              <a:ext cx="2895584" cy="584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zh-TW" altLang="en-US" sz="1600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勾選是否填考</a:t>
              </a:r>
              <a:r>
                <a:rPr lang="en-US" altLang="zh-TW" sz="1600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107</a:t>
              </a:r>
              <a:r>
                <a:rPr lang="zh-TW" altLang="en-US" sz="1600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國中教育會考並填寫國中會考准考證號碼</a:t>
              </a:r>
            </a:p>
          </p:txBody>
        </p:sp>
        <p:pic>
          <p:nvPicPr>
            <p:cNvPr id="70698" name="Picture 6" descr="http://pic.qiantucdn.com/58pic/12/02/43/79x58PICspJ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30" t="43517" r="54988" b="35648"/>
            <a:stretch>
              <a:fillRect/>
            </a:stretch>
          </p:blipFill>
          <p:spPr bwMode="auto">
            <a:xfrm>
              <a:off x="306310" y="1310861"/>
              <a:ext cx="334978" cy="344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0672" name="Picture 6" descr="http://pic.qiantucdn.com/58pic/12/02/43/79x58PICsp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0" t="43517" r="54988" b="35648"/>
          <a:stretch>
            <a:fillRect/>
          </a:stretch>
        </p:blipFill>
        <p:spPr bwMode="auto">
          <a:xfrm>
            <a:off x="10015538" y="1925638"/>
            <a:ext cx="334962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673" name="群組 90"/>
          <p:cNvGrpSpPr>
            <a:grpSpLocks/>
          </p:cNvGrpSpPr>
          <p:nvPr/>
        </p:nvGrpSpPr>
        <p:grpSpPr bwMode="auto">
          <a:xfrm>
            <a:off x="10510838" y="544513"/>
            <a:ext cx="1541462" cy="369887"/>
            <a:chOff x="9729457" y="665194"/>
            <a:chExt cx="1542106" cy="369332"/>
          </a:xfrm>
        </p:grpSpPr>
        <p:sp>
          <p:nvSpPr>
            <p:cNvPr id="27" name="矩形 26"/>
            <p:cNvSpPr/>
            <p:nvPr/>
          </p:nvSpPr>
          <p:spPr>
            <a:xfrm>
              <a:off x="9940682" y="665194"/>
              <a:ext cx="133088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本會填寫</a:t>
              </a:r>
            </a:p>
          </p:txBody>
        </p:sp>
        <p:pic>
          <p:nvPicPr>
            <p:cNvPr id="70696" name="Picture 6" descr="http://pic.qiantucdn.com/58pic/12/02/43/79x58PICspJ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30" t="43517" r="54988" b="35648"/>
            <a:stretch>
              <a:fillRect/>
            </a:stretch>
          </p:blipFill>
          <p:spPr bwMode="auto">
            <a:xfrm>
              <a:off x="9729457" y="675610"/>
              <a:ext cx="334978" cy="344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0674" name="群組 94"/>
          <p:cNvGrpSpPr>
            <a:grpSpLocks/>
          </p:cNvGrpSpPr>
          <p:nvPr/>
        </p:nvGrpSpPr>
        <p:grpSpPr bwMode="auto">
          <a:xfrm>
            <a:off x="9998075" y="5327650"/>
            <a:ext cx="2054225" cy="811213"/>
            <a:chOff x="9791240" y="5618644"/>
            <a:chExt cx="2054511" cy="811289"/>
          </a:xfrm>
        </p:grpSpPr>
        <p:sp>
          <p:nvSpPr>
            <p:cNvPr id="29" name="矩形 28"/>
            <p:cNvSpPr/>
            <p:nvPr/>
          </p:nvSpPr>
          <p:spPr>
            <a:xfrm>
              <a:off x="10045275" y="5783759"/>
              <a:ext cx="1800476" cy="646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請報名免試生及</a:t>
              </a:r>
              <a:endParaRPr lang="en-US" altLang="zh-TW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監護人簽章</a:t>
              </a:r>
            </a:p>
          </p:txBody>
        </p:sp>
        <p:pic>
          <p:nvPicPr>
            <p:cNvPr id="70694" name="Picture 6" descr="http://pic.qiantucdn.com/58pic/12/02/43/79x58PICspJ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30" t="43517" r="54988" b="35648"/>
            <a:stretch>
              <a:fillRect/>
            </a:stretch>
          </p:blipFill>
          <p:spPr bwMode="auto">
            <a:xfrm>
              <a:off x="9791240" y="5618644"/>
              <a:ext cx="334978" cy="344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0675" name="群組 85"/>
          <p:cNvGrpSpPr>
            <a:grpSpLocks/>
          </p:cNvGrpSpPr>
          <p:nvPr/>
        </p:nvGrpSpPr>
        <p:grpSpPr bwMode="auto">
          <a:xfrm>
            <a:off x="10425113" y="4173538"/>
            <a:ext cx="1554162" cy="509587"/>
            <a:chOff x="9698485" y="3871917"/>
            <a:chExt cx="1553463" cy="510883"/>
          </a:xfrm>
        </p:grpSpPr>
        <p:sp>
          <p:nvSpPr>
            <p:cNvPr id="81" name="矩形 80"/>
            <p:cNvSpPr/>
            <p:nvPr/>
          </p:nvSpPr>
          <p:spPr>
            <a:xfrm>
              <a:off x="9922221" y="4013563"/>
              <a:ext cx="1329727" cy="3692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委員會填寫</a:t>
              </a:r>
            </a:p>
          </p:txBody>
        </p:sp>
        <p:pic>
          <p:nvPicPr>
            <p:cNvPr id="70692" name="Picture 6" descr="http://pic.qiantucdn.com/58pic/12/02/43/79x58PICspJ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30" t="43517" r="54988" b="35648"/>
            <a:stretch>
              <a:fillRect/>
            </a:stretch>
          </p:blipFill>
          <p:spPr bwMode="auto">
            <a:xfrm>
              <a:off x="9698485" y="3871917"/>
              <a:ext cx="334978" cy="344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84" name="直線單箭頭接點 83"/>
          <p:cNvCxnSpPr>
            <a:stCxn id="83" idx="3"/>
            <a:endCxn id="70692" idx="1"/>
          </p:cNvCxnSpPr>
          <p:nvPr/>
        </p:nvCxnSpPr>
        <p:spPr>
          <a:xfrm>
            <a:off x="9872663" y="4202113"/>
            <a:ext cx="552450" cy="142875"/>
          </a:xfrm>
          <a:prstGeom prst="straightConnector1">
            <a:avLst/>
          </a:prstGeom>
          <a:ln w="38100">
            <a:solidFill>
              <a:srgbClr val="0033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單箭頭接點 87"/>
          <p:cNvCxnSpPr>
            <a:stCxn id="74" idx="3"/>
            <a:endCxn id="70696" idx="1"/>
          </p:cNvCxnSpPr>
          <p:nvPr/>
        </p:nvCxnSpPr>
        <p:spPr>
          <a:xfrm>
            <a:off x="9872663" y="512763"/>
            <a:ext cx="638175" cy="214312"/>
          </a:xfrm>
          <a:prstGeom prst="straightConnector1">
            <a:avLst/>
          </a:prstGeom>
          <a:ln w="38100">
            <a:solidFill>
              <a:srgbClr val="0033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單箭頭接點 91"/>
          <p:cNvCxnSpPr>
            <a:stCxn id="36" idx="0"/>
            <a:endCxn id="70694" idx="1"/>
          </p:cNvCxnSpPr>
          <p:nvPr/>
        </p:nvCxnSpPr>
        <p:spPr>
          <a:xfrm flipV="1">
            <a:off x="7366000" y="5499100"/>
            <a:ext cx="2632075" cy="836613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圖案 99"/>
          <p:cNvCxnSpPr>
            <a:stCxn id="24" idx="2"/>
            <a:endCxn id="26" idx="1"/>
          </p:cNvCxnSpPr>
          <p:nvPr/>
        </p:nvCxnSpPr>
        <p:spPr>
          <a:xfrm rot="16200000" flipH="1">
            <a:off x="7831932" y="-99219"/>
            <a:ext cx="1620838" cy="3267075"/>
          </a:xfrm>
          <a:prstGeom prst="bentConnector2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80" name="文字方塊 53"/>
          <p:cNvSpPr txBox="1">
            <a:spLocks noChangeArrowheads="1"/>
          </p:cNvSpPr>
          <p:nvPr/>
        </p:nvSpPr>
        <p:spPr bwMode="auto">
          <a:xfrm>
            <a:off x="8348663" y="396875"/>
            <a:ext cx="346075" cy="214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00"/>
              <a:t>○○○</a:t>
            </a:r>
            <a:endParaRPr lang="en-US" altLang="zh-TW" sz="400"/>
          </a:p>
          <a:p>
            <a:pPr eaLnBrk="1" hangingPunct="1"/>
            <a:endParaRPr lang="zh-TW" altLang="en-US" sz="400"/>
          </a:p>
        </p:txBody>
      </p:sp>
      <p:sp>
        <p:nvSpPr>
          <p:cNvPr id="70681" name="文字方塊 109"/>
          <p:cNvSpPr txBox="1">
            <a:spLocks noChangeArrowheads="1"/>
          </p:cNvSpPr>
          <p:nvPr/>
        </p:nvSpPr>
        <p:spPr bwMode="auto">
          <a:xfrm>
            <a:off x="244475" y="180975"/>
            <a:ext cx="4364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一般生報名表範例（白色）</a:t>
            </a:r>
          </a:p>
        </p:txBody>
      </p:sp>
      <p:grpSp>
        <p:nvGrpSpPr>
          <p:cNvPr id="70682" name="群組 117"/>
          <p:cNvGrpSpPr>
            <a:grpSpLocks/>
          </p:cNvGrpSpPr>
          <p:nvPr/>
        </p:nvGrpSpPr>
        <p:grpSpPr bwMode="auto">
          <a:xfrm>
            <a:off x="252413" y="5168900"/>
            <a:ext cx="3182937" cy="1228725"/>
            <a:chOff x="324415" y="5041432"/>
            <a:chExt cx="3129484" cy="1148172"/>
          </a:xfrm>
        </p:grpSpPr>
        <p:cxnSp>
          <p:nvCxnSpPr>
            <p:cNvPr id="57" name="直線單箭頭接點 56"/>
            <p:cNvCxnSpPr/>
            <p:nvPr/>
          </p:nvCxnSpPr>
          <p:spPr>
            <a:xfrm flipH="1">
              <a:off x="2743717" y="5041432"/>
              <a:ext cx="710182" cy="686827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688" name="群組 114"/>
            <p:cNvGrpSpPr>
              <a:grpSpLocks/>
            </p:cNvGrpSpPr>
            <p:nvPr/>
          </p:nvGrpSpPr>
          <p:grpSpPr bwMode="auto">
            <a:xfrm>
              <a:off x="324415" y="5238557"/>
              <a:ext cx="2418785" cy="951047"/>
              <a:chOff x="197667" y="4686296"/>
              <a:chExt cx="2418785" cy="951047"/>
            </a:xfrm>
          </p:grpSpPr>
          <p:sp>
            <p:nvSpPr>
              <p:cNvPr id="116" name="矩形 115"/>
              <p:cNvSpPr/>
              <p:nvPr/>
            </p:nvSpPr>
            <p:spPr>
              <a:xfrm>
                <a:off x="470814" y="4714652"/>
                <a:ext cx="2146156" cy="9226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 defTabSz="968375" eaLnBrk="1" fontAlgn="auto" hangingPunct="1">
                  <a:spcBef>
                    <a:spcPct val="20000"/>
                  </a:spcBef>
                  <a:spcAft>
                    <a:spcPts val="0"/>
                  </a:spcAft>
                  <a:defRPr/>
                </a:pPr>
                <a:r>
                  <a:rPr lang="zh-TW" altLang="en-US" dirty="0">
                    <a:solidFill>
                      <a:srgbClr val="0070C0"/>
                    </a:solidFill>
                    <a:latin typeface="微軟正黑體" pitchFamily="34" charset="-120"/>
                    <a:ea typeface="微軟正黑體" pitchFamily="34" charset="-120"/>
                  </a:rPr>
                  <a:t>勾選黏貼在</a:t>
                </a:r>
                <a:r>
                  <a:rPr lang="zh-TW" altLang="zh-TW" dirty="0">
                    <a:solidFill>
                      <a:srgbClr val="0070C0"/>
                    </a:solidFill>
                    <a:latin typeface="微軟正黑體" pitchFamily="34" charset="-120"/>
                    <a:ea typeface="微軟正黑體" pitchFamily="34" charset="-120"/>
                  </a:rPr>
                  <a:t>相關證明文件黏貼表</a:t>
                </a:r>
                <a:r>
                  <a:rPr lang="zh-TW" altLang="en-US" dirty="0">
                    <a:solidFill>
                      <a:srgbClr val="0070C0"/>
                    </a:solidFill>
                    <a:latin typeface="微軟正黑體" pitchFamily="34" charset="-120"/>
                    <a:ea typeface="微軟正黑體" pitchFamily="34" charset="-120"/>
                  </a:rPr>
                  <a:t>中之證明文件。</a:t>
                </a:r>
              </a:p>
            </p:txBody>
          </p:sp>
          <p:pic>
            <p:nvPicPr>
              <p:cNvPr id="70690" name="Picture 6" descr="http://pic.qiantucdn.com/58pic/12/02/43/79x58PICspJ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630" t="43517" r="54988" b="35648"/>
              <a:stretch>
                <a:fillRect/>
              </a:stretch>
            </p:blipFill>
            <p:spPr bwMode="auto">
              <a:xfrm>
                <a:off x="197667" y="4686296"/>
                <a:ext cx="334978" cy="3444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89" name="矩形 288"/>
          <p:cNvSpPr/>
          <p:nvPr/>
        </p:nvSpPr>
        <p:spPr>
          <a:xfrm>
            <a:off x="3435350" y="3914775"/>
            <a:ext cx="892175" cy="281146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53" name="矩形 52"/>
          <p:cNvSpPr/>
          <p:nvPr/>
        </p:nvSpPr>
        <p:spPr>
          <a:xfrm>
            <a:off x="6313488" y="349250"/>
            <a:ext cx="773112" cy="311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dirty="0">
                <a:solidFill>
                  <a:schemeClr val="tx1"/>
                </a:solidFill>
              </a:rPr>
              <a:t>○○</a:t>
            </a:r>
          </a:p>
        </p:txBody>
      </p:sp>
      <p:sp>
        <p:nvSpPr>
          <p:cNvPr id="70685" name="投影片編號版面配置區 2"/>
          <p:cNvSpPr>
            <a:spLocks noGrp="1"/>
          </p:cNvSpPr>
          <p:nvPr>
            <p:ph type="sldNum" sz="quarter" idx="11"/>
          </p:nvPr>
        </p:nvSpPr>
        <p:spPr bwMode="auto">
          <a:xfrm>
            <a:off x="9436100" y="6378575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324A5FA-2C7B-4EF6-833D-396F4CB330B4}" type="slidenum">
              <a:rPr lang="zh-TW" altLang="en-US" sz="2600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zh-TW" altLang="en-US" sz="2600"/>
          </a:p>
        </p:txBody>
      </p:sp>
      <p:pic>
        <p:nvPicPr>
          <p:cNvPr id="70686" name="圖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401888"/>
            <a:ext cx="2638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25" y="44450"/>
            <a:ext cx="4895850" cy="679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字方塊 12"/>
          <p:cNvSpPr txBox="1"/>
          <p:nvPr/>
        </p:nvSpPr>
        <p:spPr>
          <a:xfrm>
            <a:off x="411163" y="3060700"/>
            <a:ext cx="3335337" cy="86201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zh-TW" altLang="zh-TW" sz="16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超額比序項目積分證明單</a:t>
            </a:r>
            <a:r>
              <a:rPr lang="zh-TW" altLang="en-US" sz="16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正本審核確認後，加蓋學校章戳浮貼於此。</a:t>
            </a:r>
          </a:p>
        </p:txBody>
      </p:sp>
      <p:sp>
        <p:nvSpPr>
          <p:cNvPr id="21" name="矩形 20"/>
          <p:cNvSpPr/>
          <p:nvPr/>
        </p:nvSpPr>
        <p:spPr>
          <a:xfrm>
            <a:off x="4237038" y="696913"/>
            <a:ext cx="4752975" cy="21113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962025" y="908050"/>
            <a:ext cx="2493963" cy="31115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弱勢身分別限擇一勾選</a:t>
            </a:r>
          </a:p>
        </p:txBody>
      </p:sp>
      <p:sp>
        <p:nvSpPr>
          <p:cNvPr id="23" name="矩形 22"/>
          <p:cNvSpPr/>
          <p:nvPr/>
        </p:nvSpPr>
        <p:spPr>
          <a:xfrm>
            <a:off x="674688" y="1843088"/>
            <a:ext cx="2625725" cy="6048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eaLnBrk="1" fontAlgn="auto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zh-TW" altLang="zh-TW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浮貼繳費證明</a:t>
            </a:r>
            <a:r>
              <a:rPr lang="zh-TW" altLang="en-US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影本</a:t>
            </a:r>
            <a:endParaRPr lang="en-US" altLang="zh-TW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fontAlgn="auto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          國中集體報名免貼</a:t>
            </a:r>
            <a:endParaRPr lang="zh-TW" altLang="zh-TW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674688" y="4584700"/>
            <a:ext cx="3151187" cy="33813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sz="1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1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）浮貼全民英檢成</a:t>
            </a:r>
            <a:r>
              <a:rPr lang="zh-TW" altLang="zh-TW" sz="1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績證明</a:t>
            </a:r>
            <a:r>
              <a:rPr lang="zh-TW" altLang="en-US" sz="1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影本</a:t>
            </a:r>
            <a:endParaRPr lang="zh-TW" altLang="zh-TW" sz="16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1688" name="文字方塊 25"/>
          <p:cNvSpPr txBox="1">
            <a:spLocks noChangeArrowheads="1"/>
          </p:cNvSpPr>
          <p:nvPr/>
        </p:nvSpPr>
        <p:spPr bwMode="auto">
          <a:xfrm>
            <a:off x="227013" y="261938"/>
            <a:ext cx="35671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3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一般生報名表範例（白色）</a:t>
            </a:r>
          </a:p>
        </p:txBody>
      </p:sp>
      <p:cxnSp>
        <p:nvCxnSpPr>
          <p:cNvPr id="27" name="直線單箭頭接點 26"/>
          <p:cNvCxnSpPr>
            <a:stCxn id="29" idx="1"/>
            <a:endCxn id="23" idx="3"/>
          </p:cNvCxnSpPr>
          <p:nvPr/>
        </p:nvCxnSpPr>
        <p:spPr>
          <a:xfrm flipH="1">
            <a:off x="3300413" y="1946275"/>
            <a:ext cx="957262" cy="200025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4257675" y="1612900"/>
            <a:ext cx="4754563" cy="66516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cxnSp>
        <p:nvCxnSpPr>
          <p:cNvPr id="46" name="直線單箭頭接點 45"/>
          <p:cNvCxnSpPr/>
          <p:nvPr/>
        </p:nvCxnSpPr>
        <p:spPr>
          <a:xfrm>
            <a:off x="3746500" y="3609975"/>
            <a:ext cx="1052513" cy="11113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54"/>
          <p:cNvCxnSpPr/>
          <p:nvPr/>
        </p:nvCxnSpPr>
        <p:spPr>
          <a:xfrm flipV="1">
            <a:off x="3825875" y="4202113"/>
            <a:ext cx="1419225" cy="623887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55"/>
          <p:cNvCxnSpPr>
            <a:stCxn id="21" idx="1"/>
            <a:endCxn id="22" idx="3"/>
          </p:cNvCxnSpPr>
          <p:nvPr/>
        </p:nvCxnSpPr>
        <p:spPr>
          <a:xfrm flipH="1">
            <a:off x="3455988" y="803275"/>
            <a:ext cx="781050" cy="26035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694" name="Picture 2" descr="http://pic.qiantucdn.com/58pic/12/02/43/79x58PICsp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9" t="46085" r="3516" b="38216"/>
          <a:stretch>
            <a:fillRect/>
          </a:stretch>
        </p:blipFill>
        <p:spPr bwMode="auto">
          <a:xfrm>
            <a:off x="596900" y="823913"/>
            <a:ext cx="4699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5" name="Picture 2" descr="http://pic.qiantucdn.com/58pic/12/02/43/79x58PICsp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9" t="46085" r="3516" b="38216"/>
          <a:stretch>
            <a:fillRect/>
          </a:stretch>
        </p:blipFill>
        <p:spPr bwMode="auto">
          <a:xfrm>
            <a:off x="342900" y="1658938"/>
            <a:ext cx="46831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6" name="Picture 2" descr="http://pic.qiantucdn.com/58pic/12/02/43/79x58PICsp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9" t="46085" r="3516" b="38216"/>
          <a:stretch>
            <a:fillRect/>
          </a:stretch>
        </p:blipFill>
        <p:spPr bwMode="auto">
          <a:xfrm>
            <a:off x="109538" y="3114675"/>
            <a:ext cx="468312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7" name="Picture 2" descr="http://pic.qiantucdn.com/58pic/12/02/43/79x58PICsp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9" t="46085" r="3516" b="38216"/>
          <a:stretch>
            <a:fillRect/>
          </a:stretch>
        </p:blipFill>
        <p:spPr bwMode="auto">
          <a:xfrm>
            <a:off x="342900" y="4548188"/>
            <a:ext cx="468313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698" name="群組 40"/>
          <p:cNvGrpSpPr>
            <a:grpSpLocks/>
          </p:cNvGrpSpPr>
          <p:nvPr/>
        </p:nvGrpSpPr>
        <p:grpSpPr bwMode="auto">
          <a:xfrm>
            <a:off x="7662863" y="2395538"/>
            <a:ext cx="4376737" cy="1108075"/>
            <a:chOff x="7738804" y="2980042"/>
            <a:chExt cx="4376951" cy="1108806"/>
          </a:xfrm>
        </p:grpSpPr>
        <p:sp>
          <p:nvSpPr>
            <p:cNvPr id="17" name="文字方塊 16"/>
            <p:cNvSpPr txBox="1"/>
            <p:nvPr/>
          </p:nvSpPr>
          <p:spPr>
            <a:xfrm>
              <a:off x="8643723" y="3750487"/>
              <a:ext cx="3265647" cy="3383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1600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（</a:t>
              </a:r>
              <a:r>
                <a:rPr lang="en-US" altLang="zh-TW" sz="1600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3</a:t>
              </a:r>
              <a:r>
                <a:rPr lang="zh-TW" altLang="en-US" sz="1600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）</a:t>
              </a:r>
              <a:r>
                <a:rPr lang="zh-TW" altLang="zh-TW" sz="1600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浮貼</a:t>
              </a:r>
              <a:r>
                <a:rPr lang="zh-TW" altLang="en-US" sz="1600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「弱勢身分」</a:t>
              </a:r>
              <a:r>
                <a:rPr lang="zh-TW" altLang="zh-TW" sz="1600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證明</a:t>
              </a:r>
              <a:r>
                <a:rPr lang="zh-TW" altLang="en-US" sz="1600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影本</a:t>
              </a:r>
              <a:endParaRPr lang="zh-TW" altLang="zh-TW" sz="1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8472265" y="3030876"/>
              <a:ext cx="3271997" cy="3383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1600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（</a:t>
              </a:r>
              <a:r>
                <a:rPr lang="en-US" altLang="zh-TW" sz="1600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2</a:t>
              </a:r>
              <a:r>
                <a:rPr lang="zh-TW" altLang="en-US" sz="1600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）</a:t>
              </a:r>
              <a:r>
                <a:rPr lang="zh-TW" altLang="en-US" sz="1600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國中集體報名免貼畢業證書</a:t>
              </a:r>
              <a:endParaRPr lang="zh-TW" altLang="zh-TW" sz="16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32" name="直線單箭頭接點 31"/>
            <p:cNvCxnSpPr>
              <a:stCxn id="15" idx="1"/>
            </p:cNvCxnSpPr>
            <p:nvPr/>
          </p:nvCxnSpPr>
          <p:spPr>
            <a:xfrm flipH="1" flipV="1">
              <a:off x="7738804" y="3086474"/>
              <a:ext cx="733461" cy="114375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單箭頭接點 38"/>
            <p:cNvCxnSpPr/>
            <p:nvPr/>
          </p:nvCxnSpPr>
          <p:spPr>
            <a:xfrm flipH="1" flipV="1">
              <a:off x="8008692" y="3680591"/>
              <a:ext cx="635031" cy="338361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708" name="Picture 2" descr="http://pic.qiantucdn.com/58pic/12/02/43/79x58PICspJ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09" t="46085" r="3516" b="38216"/>
            <a:stretch>
              <a:fillRect/>
            </a:stretch>
          </p:blipFill>
          <p:spPr bwMode="auto">
            <a:xfrm rot="20534815" flipH="1">
              <a:off x="11574615" y="2980042"/>
              <a:ext cx="340359" cy="26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09" name="Picture 2" descr="http://pic.qiantucdn.com/58pic/12/02/43/79x58PICspJ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09" t="46085" r="3516" b="38216"/>
            <a:stretch>
              <a:fillRect/>
            </a:stretch>
          </p:blipFill>
          <p:spPr bwMode="auto">
            <a:xfrm rot="20534815" flipH="1">
              <a:off x="11722448" y="3688041"/>
              <a:ext cx="393307" cy="311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文字方塊 51"/>
          <p:cNvSpPr txBox="1"/>
          <p:nvPr/>
        </p:nvSpPr>
        <p:spPr>
          <a:xfrm>
            <a:off x="8780463" y="4868863"/>
            <a:ext cx="3095625" cy="3381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sz="1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1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）（</a:t>
            </a:r>
            <a:r>
              <a:rPr lang="en-US" altLang="zh-TW" sz="1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7</a:t>
            </a:r>
            <a:r>
              <a:rPr lang="zh-TW" altLang="en-US" sz="1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）競賽證明文件影本</a:t>
            </a:r>
            <a:endParaRPr lang="zh-TW" altLang="zh-TW" sz="16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53" name="直線單箭頭接點 52"/>
          <p:cNvCxnSpPr/>
          <p:nvPr/>
        </p:nvCxnSpPr>
        <p:spPr>
          <a:xfrm flipH="1" flipV="1">
            <a:off x="7767638" y="4773613"/>
            <a:ext cx="1022350" cy="27305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1" name="Picture 2" descr="http://pic.qiantucdn.com/58pic/12/02/43/79x58PICsp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46085" r="85809" b="38216"/>
          <a:stretch>
            <a:fillRect/>
          </a:stretch>
        </p:blipFill>
        <p:spPr bwMode="auto">
          <a:xfrm>
            <a:off x="11591925" y="4791075"/>
            <a:ext cx="388938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8" name="直線單箭頭接點 57"/>
          <p:cNvCxnSpPr/>
          <p:nvPr/>
        </p:nvCxnSpPr>
        <p:spPr>
          <a:xfrm flipH="1">
            <a:off x="7758113" y="5056188"/>
            <a:ext cx="1022350" cy="352425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03" name="投影片編號版面配置區 2"/>
          <p:cNvSpPr>
            <a:spLocks noGrp="1"/>
          </p:cNvSpPr>
          <p:nvPr>
            <p:ph type="sldNum" sz="quarter" idx="11"/>
          </p:nvPr>
        </p:nvSpPr>
        <p:spPr bwMode="auto">
          <a:xfrm>
            <a:off x="9407525" y="6372225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16C047E-271A-4F86-AF28-0F195FE1E932}" type="slidenum">
              <a:rPr lang="zh-TW" altLang="en-US" sz="2600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zh-TW" altLang="en-US" sz="26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圖片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3960813"/>
            <a:ext cx="271462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15875"/>
            <a:ext cx="4848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矩形 23"/>
          <p:cNvSpPr/>
          <p:nvPr/>
        </p:nvSpPr>
        <p:spPr>
          <a:xfrm>
            <a:off x="6011863" y="388938"/>
            <a:ext cx="2930525" cy="50006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34" name="矩形 33"/>
          <p:cNvSpPr/>
          <p:nvPr/>
        </p:nvSpPr>
        <p:spPr>
          <a:xfrm>
            <a:off x="5253038" y="3248025"/>
            <a:ext cx="2827337" cy="22098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35" name="矩形 34"/>
          <p:cNvSpPr/>
          <p:nvPr/>
        </p:nvSpPr>
        <p:spPr>
          <a:xfrm>
            <a:off x="5232400" y="2924175"/>
            <a:ext cx="2828925" cy="26828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17" name="投影片編號版面配置區 1"/>
          <p:cNvSpPr txBox="1">
            <a:spLocks/>
          </p:cNvSpPr>
          <p:nvPr/>
        </p:nvSpPr>
        <p:spPr>
          <a:xfrm>
            <a:off x="8229600" y="6508750"/>
            <a:ext cx="1466850" cy="365125"/>
          </a:xfrm>
          <a:prstGeom prst="rect">
            <a:avLst/>
          </a:prstGeom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0026650" y="2049463"/>
            <a:ext cx="1914525" cy="64611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zh-TW" altLang="en-US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校名及代碼不符時以校名為準</a:t>
            </a:r>
          </a:p>
        </p:txBody>
      </p:sp>
      <p:cxnSp>
        <p:nvCxnSpPr>
          <p:cNvPr id="46" name="直線單箭頭接點 45"/>
          <p:cNvCxnSpPr>
            <a:stCxn id="35" idx="1"/>
            <a:endCxn id="72737" idx="3"/>
          </p:cNvCxnSpPr>
          <p:nvPr/>
        </p:nvCxnSpPr>
        <p:spPr>
          <a:xfrm flipH="1" flipV="1">
            <a:off x="3416300" y="2609850"/>
            <a:ext cx="1816100" cy="449263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/>
          <p:cNvCxnSpPr>
            <a:stCxn id="42" idx="1"/>
            <a:endCxn id="33" idx="3"/>
          </p:cNvCxnSpPr>
          <p:nvPr/>
        </p:nvCxnSpPr>
        <p:spPr>
          <a:xfrm flipH="1" flipV="1">
            <a:off x="3376613" y="1212850"/>
            <a:ext cx="1855787" cy="1493838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715" name="群組 88"/>
          <p:cNvGrpSpPr>
            <a:grpSpLocks/>
          </p:cNvGrpSpPr>
          <p:nvPr/>
        </p:nvGrpSpPr>
        <p:grpSpPr bwMode="auto">
          <a:xfrm>
            <a:off x="153988" y="804863"/>
            <a:ext cx="3222625" cy="730250"/>
            <a:chOff x="271605" y="470397"/>
            <a:chExt cx="3223033" cy="730428"/>
          </a:xfrm>
        </p:grpSpPr>
        <p:sp>
          <p:nvSpPr>
            <p:cNvPr id="33" name="矩形 32"/>
            <p:cNvSpPr/>
            <p:nvPr/>
          </p:nvSpPr>
          <p:spPr>
            <a:xfrm>
              <a:off x="546277" y="554555"/>
              <a:ext cx="2948361" cy="6462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zh-TW" altLang="en-US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填寫寄發「免試入學現場登記分發通知單」之收件地址</a:t>
              </a:r>
              <a:endParaRPr lang="zh-TW" altLang="en-US" sz="16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pic>
          <p:nvPicPr>
            <p:cNvPr id="72752" name="Picture 6" descr="http://pic.qiantucdn.com/58pic/12/02/43/79x58PICspJ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30" t="43517" r="54988" b="35648"/>
            <a:stretch>
              <a:fillRect/>
            </a:stretch>
          </p:blipFill>
          <p:spPr bwMode="auto">
            <a:xfrm>
              <a:off x="271605" y="470397"/>
              <a:ext cx="334978" cy="344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2716" name="群組 108"/>
          <p:cNvGrpSpPr>
            <a:grpSpLocks/>
          </p:cNvGrpSpPr>
          <p:nvPr/>
        </p:nvGrpSpPr>
        <p:grpSpPr bwMode="auto">
          <a:xfrm>
            <a:off x="261938" y="2938463"/>
            <a:ext cx="4056062" cy="831850"/>
            <a:chOff x="262550" y="2630848"/>
            <a:chExt cx="4055039" cy="830997"/>
          </a:xfrm>
        </p:grpSpPr>
        <p:sp>
          <p:nvSpPr>
            <p:cNvPr id="30" name="矩形 29"/>
            <p:cNvSpPr/>
            <p:nvPr/>
          </p:nvSpPr>
          <p:spPr>
            <a:xfrm>
              <a:off x="519660" y="2630848"/>
              <a:ext cx="3797929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1600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請將學生「</a:t>
              </a:r>
              <a:r>
                <a:rPr lang="en-US" altLang="zh-TW" sz="1600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107</a:t>
              </a:r>
              <a:r>
                <a:rPr lang="zh-TW" altLang="zh-TW" sz="1600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學年度五專入學專用</a:t>
              </a:r>
              <a:r>
                <a:rPr lang="zh-TW" altLang="en-US" sz="1600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聯合</a:t>
              </a:r>
              <a:r>
                <a:rPr lang="zh-TW" altLang="zh-TW" sz="1600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免試入學超額比序項目積分證明單</a:t>
              </a:r>
              <a:r>
                <a:rPr lang="zh-TW" altLang="en-US" sz="1600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」中，</a:t>
              </a:r>
              <a:r>
                <a:rPr lang="en-US" altLang="zh-TW" sz="1600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/>
              </a:r>
              <a:br>
                <a:rPr lang="en-US" altLang="zh-TW" sz="1600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</a:br>
              <a:r>
                <a:rPr lang="zh-TW" altLang="en-US" sz="1600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已審核確認後之項目勾選。 </a:t>
              </a:r>
            </a:p>
          </p:txBody>
        </p:sp>
        <p:pic>
          <p:nvPicPr>
            <p:cNvPr id="72750" name="Picture 6" descr="http://pic.qiantucdn.com/58pic/12/02/43/79x58PICspJ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30" t="43517" r="54988" b="35648"/>
            <a:stretch>
              <a:fillRect/>
            </a:stretch>
          </p:blipFill>
          <p:spPr bwMode="auto">
            <a:xfrm>
              <a:off x="262550" y="2786577"/>
              <a:ext cx="334978" cy="344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" name="矩形 55"/>
          <p:cNvSpPr/>
          <p:nvPr/>
        </p:nvSpPr>
        <p:spPr>
          <a:xfrm>
            <a:off x="742950" y="5773738"/>
            <a:ext cx="2144713" cy="9223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defTabSz="968375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zh-TW" altLang="en-US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勾選黏貼在</a:t>
            </a:r>
            <a:r>
              <a:rPr lang="zh-TW" altLang="zh-TW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相關證明文件黏貼表</a:t>
            </a:r>
            <a:r>
              <a:rPr lang="zh-TW" altLang="en-US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中之證明文件。</a:t>
            </a:r>
          </a:p>
        </p:txBody>
      </p:sp>
      <p:cxnSp>
        <p:nvCxnSpPr>
          <p:cNvPr id="57" name="直線單箭頭接點 56"/>
          <p:cNvCxnSpPr>
            <a:endCxn id="56" idx="3"/>
          </p:cNvCxnSpPr>
          <p:nvPr/>
        </p:nvCxnSpPr>
        <p:spPr>
          <a:xfrm flipH="1">
            <a:off x="2887663" y="5349875"/>
            <a:ext cx="566737" cy="885825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矩形 58"/>
          <p:cNvSpPr/>
          <p:nvPr/>
        </p:nvSpPr>
        <p:spPr>
          <a:xfrm>
            <a:off x="3489325" y="3952875"/>
            <a:ext cx="884238" cy="27924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72720" name="Picture 6" descr="http://pic.qiantucdn.com/58pic/12/02/43/79x58PICspJ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0" t="43517" r="54988" b="35648"/>
          <a:stretch>
            <a:fillRect/>
          </a:stretch>
        </p:blipFill>
        <p:spPr bwMode="auto">
          <a:xfrm>
            <a:off x="460375" y="5791200"/>
            <a:ext cx="334963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721" name="群組 86"/>
          <p:cNvGrpSpPr>
            <a:grpSpLocks/>
          </p:cNvGrpSpPr>
          <p:nvPr/>
        </p:nvGrpSpPr>
        <p:grpSpPr bwMode="auto">
          <a:xfrm>
            <a:off x="198438" y="1609725"/>
            <a:ext cx="3170237" cy="650875"/>
            <a:chOff x="306310" y="1310861"/>
            <a:chExt cx="3170221" cy="650764"/>
          </a:xfrm>
        </p:grpSpPr>
        <p:sp>
          <p:nvSpPr>
            <p:cNvPr id="69" name="矩形 68"/>
            <p:cNvSpPr/>
            <p:nvPr/>
          </p:nvSpPr>
          <p:spPr>
            <a:xfrm>
              <a:off x="580946" y="1377525"/>
              <a:ext cx="2895585" cy="584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defRPr/>
              </a:pPr>
              <a:r>
                <a:rPr lang="zh-TW" altLang="en-US" sz="1600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勾選是否填考</a:t>
              </a:r>
              <a:r>
                <a:rPr lang="en-US" altLang="zh-TW" sz="1600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107</a:t>
              </a:r>
              <a:r>
                <a:rPr lang="zh-TW" altLang="en-US" sz="1600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國中教育會考並填寫國中會考准考證號碼</a:t>
              </a:r>
            </a:p>
          </p:txBody>
        </p:sp>
        <p:pic>
          <p:nvPicPr>
            <p:cNvPr id="72748" name="Picture 6" descr="http://pic.qiantucdn.com/58pic/12/02/43/79x58PICspJ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30" t="43517" r="54988" b="35648"/>
            <a:stretch>
              <a:fillRect/>
            </a:stretch>
          </p:blipFill>
          <p:spPr bwMode="auto">
            <a:xfrm>
              <a:off x="306310" y="1310861"/>
              <a:ext cx="334978" cy="344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2722" name="Picture 6" descr="http://pic.qiantucdn.com/58pic/12/02/43/79x58PICsp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0" t="43517" r="54988" b="35648"/>
          <a:stretch>
            <a:fillRect/>
          </a:stretch>
        </p:blipFill>
        <p:spPr bwMode="auto">
          <a:xfrm>
            <a:off x="9739313" y="1971675"/>
            <a:ext cx="334962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723" name="群組 90"/>
          <p:cNvGrpSpPr>
            <a:grpSpLocks/>
          </p:cNvGrpSpPr>
          <p:nvPr/>
        </p:nvGrpSpPr>
        <p:grpSpPr bwMode="auto">
          <a:xfrm>
            <a:off x="10182225" y="403225"/>
            <a:ext cx="1541463" cy="368300"/>
            <a:chOff x="9729457" y="665194"/>
            <a:chExt cx="1542106" cy="369332"/>
          </a:xfrm>
        </p:grpSpPr>
        <p:sp>
          <p:nvSpPr>
            <p:cNvPr id="27" name="矩形 26"/>
            <p:cNvSpPr/>
            <p:nvPr/>
          </p:nvSpPr>
          <p:spPr>
            <a:xfrm>
              <a:off x="9940683" y="665194"/>
              <a:ext cx="133088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本會填寫</a:t>
              </a:r>
            </a:p>
          </p:txBody>
        </p:sp>
        <p:pic>
          <p:nvPicPr>
            <p:cNvPr id="72746" name="Picture 6" descr="http://pic.qiantucdn.com/58pic/12/02/43/79x58PICspJ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30" t="43517" r="54988" b="35648"/>
            <a:stretch>
              <a:fillRect/>
            </a:stretch>
          </p:blipFill>
          <p:spPr bwMode="auto">
            <a:xfrm>
              <a:off x="9729457" y="675610"/>
              <a:ext cx="334978" cy="344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2724" name="群組 94"/>
          <p:cNvGrpSpPr>
            <a:grpSpLocks/>
          </p:cNvGrpSpPr>
          <p:nvPr/>
        </p:nvGrpSpPr>
        <p:grpSpPr bwMode="auto">
          <a:xfrm>
            <a:off x="10033000" y="5715000"/>
            <a:ext cx="2030413" cy="687388"/>
            <a:chOff x="9815928" y="5741841"/>
            <a:chExt cx="2029824" cy="688092"/>
          </a:xfrm>
        </p:grpSpPr>
        <p:sp>
          <p:nvSpPr>
            <p:cNvPr id="29" name="矩形 28"/>
            <p:cNvSpPr/>
            <p:nvPr/>
          </p:nvSpPr>
          <p:spPr>
            <a:xfrm>
              <a:off x="10046049" y="5783158"/>
              <a:ext cx="1799703" cy="646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請報名免試生及</a:t>
              </a:r>
              <a:endParaRPr lang="en-US" altLang="zh-TW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監護人簽章</a:t>
              </a:r>
            </a:p>
          </p:txBody>
        </p:sp>
        <p:pic>
          <p:nvPicPr>
            <p:cNvPr id="72744" name="Picture 6" descr="http://pic.qiantucdn.com/58pic/12/02/43/79x58PICspJ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30" t="43517" r="54988" b="35648"/>
            <a:stretch>
              <a:fillRect/>
            </a:stretch>
          </p:blipFill>
          <p:spPr bwMode="auto">
            <a:xfrm>
              <a:off x="9815928" y="5741841"/>
              <a:ext cx="334978" cy="344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2725" name="群組 85"/>
          <p:cNvGrpSpPr>
            <a:grpSpLocks/>
          </p:cNvGrpSpPr>
          <p:nvPr/>
        </p:nvGrpSpPr>
        <p:grpSpPr bwMode="auto">
          <a:xfrm>
            <a:off x="10288588" y="4022725"/>
            <a:ext cx="1543050" cy="369888"/>
            <a:chOff x="9709842" y="4013468"/>
            <a:chExt cx="1542106" cy="369332"/>
          </a:xfrm>
        </p:grpSpPr>
        <p:sp>
          <p:nvSpPr>
            <p:cNvPr id="81" name="矩形 80"/>
            <p:cNvSpPr/>
            <p:nvPr/>
          </p:nvSpPr>
          <p:spPr>
            <a:xfrm>
              <a:off x="9920850" y="4013468"/>
              <a:ext cx="133109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委員會填寫</a:t>
              </a:r>
            </a:p>
          </p:txBody>
        </p:sp>
        <p:pic>
          <p:nvPicPr>
            <p:cNvPr id="72742" name="Picture 6" descr="http://pic.qiantucdn.com/58pic/12/02/43/79x58PICspJ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30" t="43517" r="54988" b="35648"/>
            <a:stretch>
              <a:fillRect/>
            </a:stretch>
          </p:blipFill>
          <p:spPr bwMode="auto">
            <a:xfrm>
              <a:off x="9709842" y="4023884"/>
              <a:ext cx="334978" cy="344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84" name="直線單箭頭接點 83"/>
          <p:cNvCxnSpPr/>
          <p:nvPr/>
        </p:nvCxnSpPr>
        <p:spPr>
          <a:xfrm>
            <a:off x="9977438" y="3746500"/>
            <a:ext cx="371475" cy="342900"/>
          </a:xfrm>
          <a:prstGeom prst="straightConnector1">
            <a:avLst/>
          </a:prstGeom>
          <a:ln w="38100">
            <a:solidFill>
              <a:srgbClr val="0033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單箭頭接點 87"/>
          <p:cNvCxnSpPr>
            <a:stCxn id="74" idx="3"/>
            <a:endCxn id="72746" idx="1"/>
          </p:cNvCxnSpPr>
          <p:nvPr/>
        </p:nvCxnSpPr>
        <p:spPr>
          <a:xfrm flipV="1">
            <a:off x="9940925" y="585788"/>
            <a:ext cx="241300" cy="38100"/>
          </a:xfrm>
          <a:prstGeom prst="straightConnector1">
            <a:avLst/>
          </a:prstGeom>
          <a:ln w="38100">
            <a:solidFill>
              <a:srgbClr val="0033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單箭頭接點 91"/>
          <p:cNvCxnSpPr>
            <a:stCxn id="36" idx="0"/>
            <a:endCxn id="72744" idx="1"/>
          </p:cNvCxnSpPr>
          <p:nvPr/>
        </p:nvCxnSpPr>
        <p:spPr>
          <a:xfrm flipV="1">
            <a:off x="7615238" y="5886450"/>
            <a:ext cx="2417762" cy="447675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圖案 99"/>
          <p:cNvCxnSpPr/>
          <p:nvPr/>
        </p:nvCxnSpPr>
        <p:spPr>
          <a:xfrm>
            <a:off x="7477125" y="889000"/>
            <a:ext cx="2511425" cy="1600200"/>
          </a:xfrm>
          <a:prstGeom prst="bentConnector3">
            <a:avLst>
              <a:gd name="adj1" fmla="val 8545"/>
            </a:avLst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單箭頭接點 102"/>
          <p:cNvCxnSpPr/>
          <p:nvPr/>
        </p:nvCxnSpPr>
        <p:spPr>
          <a:xfrm flipH="1">
            <a:off x="4344988" y="4581525"/>
            <a:ext cx="887412" cy="773113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矩形 82"/>
          <p:cNvSpPr/>
          <p:nvPr/>
        </p:nvSpPr>
        <p:spPr>
          <a:xfrm>
            <a:off x="8080375" y="2906713"/>
            <a:ext cx="1879600" cy="2620962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72732" name="文字方塊 84"/>
          <p:cNvSpPr txBox="1">
            <a:spLocks noChangeArrowheads="1"/>
          </p:cNvSpPr>
          <p:nvPr/>
        </p:nvSpPr>
        <p:spPr bwMode="auto">
          <a:xfrm>
            <a:off x="163513" y="261938"/>
            <a:ext cx="4362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特種身分生報名表範例</a:t>
            </a:r>
            <a:r>
              <a:rPr lang="zh-TW" altLang="en-US" sz="24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（黃色）</a:t>
            </a:r>
          </a:p>
        </p:txBody>
      </p:sp>
      <p:sp>
        <p:nvSpPr>
          <p:cNvPr id="2" name="矩形 1"/>
          <p:cNvSpPr/>
          <p:nvPr/>
        </p:nvSpPr>
        <p:spPr>
          <a:xfrm>
            <a:off x="6596063" y="477838"/>
            <a:ext cx="688975" cy="311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dirty="0">
                <a:solidFill>
                  <a:schemeClr val="tx1"/>
                </a:solidFill>
              </a:rPr>
              <a:t>○○</a:t>
            </a:r>
          </a:p>
        </p:txBody>
      </p:sp>
      <p:sp>
        <p:nvSpPr>
          <p:cNvPr id="72734" name="文字方塊 2"/>
          <p:cNvSpPr txBox="1">
            <a:spLocks noChangeArrowheads="1"/>
          </p:cNvSpPr>
          <p:nvPr/>
        </p:nvSpPr>
        <p:spPr bwMode="auto">
          <a:xfrm>
            <a:off x="8555038" y="566738"/>
            <a:ext cx="349250" cy="1539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00"/>
              <a:t>○○○</a:t>
            </a:r>
            <a:endParaRPr lang="en-US" altLang="zh-TW" sz="400"/>
          </a:p>
        </p:txBody>
      </p:sp>
      <p:sp>
        <p:nvSpPr>
          <p:cNvPr id="74" name="矩形 73"/>
          <p:cNvSpPr/>
          <p:nvPr/>
        </p:nvSpPr>
        <p:spPr>
          <a:xfrm>
            <a:off x="8942388" y="388938"/>
            <a:ext cx="998537" cy="471487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72736" name="投影片編號版面配置區 9"/>
          <p:cNvSpPr>
            <a:spLocks noGrp="1"/>
          </p:cNvSpPr>
          <p:nvPr>
            <p:ph type="sldNum" sz="quarter" idx="11"/>
          </p:nvPr>
        </p:nvSpPr>
        <p:spPr bwMode="auto">
          <a:xfrm>
            <a:off x="9426575" y="6403975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87A894-93CA-4653-BE45-BEB99DE1E3F8}" type="slidenum">
              <a:rPr lang="zh-TW" altLang="en-US" sz="2600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zh-TW" altLang="en-US" sz="2600"/>
          </a:p>
        </p:txBody>
      </p:sp>
      <p:pic>
        <p:nvPicPr>
          <p:cNvPr id="72737" name="圖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2346325"/>
            <a:ext cx="239395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矩形 41"/>
          <p:cNvSpPr/>
          <p:nvPr/>
        </p:nvSpPr>
        <p:spPr>
          <a:xfrm>
            <a:off x="5232400" y="2489200"/>
            <a:ext cx="2957513" cy="4349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5262563" y="388938"/>
            <a:ext cx="4614862" cy="6356350"/>
          </a:xfrm>
          <a:prstGeom prst="rect">
            <a:avLst/>
          </a:prstGeom>
          <a:solidFill>
            <a:srgbClr val="FFFDDB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36" name="矩形 35"/>
          <p:cNvSpPr/>
          <p:nvPr/>
        </p:nvSpPr>
        <p:spPr>
          <a:xfrm>
            <a:off x="5243513" y="6334125"/>
            <a:ext cx="4745037" cy="42703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群組 1"/>
          <p:cNvGrpSpPr>
            <a:grpSpLocks/>
          </p:cNvGrpSpPr>
          <p:nvPr/>
        </p:nvGrpSpPr>
        <p:grpSpPr bwMode="auto">
          <a:xfrm>
            <a:off x="2782888" y="115888"/>
            <a:ext cx="7632700" cy="6386512"/>
            <a:chOff x="1044575" y="116632"/>
            <a:chExt cx="7632700" cy="6385768"/>
          </a:xfrm>
        </p:grpSpPr>
        <p:grpSp>
          <p:nvGrpSpPr>
            <p:cNvPr id="17423" name="群組 8"/>
            <p:cNvGrpSpPr>
              <a:grpSpLocks/>
            </p:cNvGrpSpPr>
            <p:nvPr/>
          </p:nvGrpSpPr>
          <p:grpSpPr bwMode="auto">
            <a:xfrm>
              <a:off x="1044575" y="116632"/>
              <a:ext cx="5218112" cy="6385768"/>
              <a:chOff x="2700504" y="339038"/>
              <a:chExt cx="4680231" cy="5726974"/>
            </a:xfrm>
          </p:grpSpPr>
          <p:sp>
            <p:nvSpPr>
              <p:cNvPr id="3" name="圓角矩形 2"/>
              <p:cNvSpPr/>
              <p:nvPr/>
            </p:nvSpPr>
            <p:spPr>
              <a:xfrm>
                <a:off x="2700504" y="339038"/>
                <a:ext cx="4680231" cy="64771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TW" sz="20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107.1.15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TW" altLang="en-US" sz="2000" b="1" dirty="0">
                    <a:solidFill>
                      <a:srgbClr val="00206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購買或網路下載五專聯合免試入學招生簡章</a:t>
                </a:r>
              </a:p>
            </p:txBody>
          </p:sp>
          <p:sp>
            <p:nvSpPr>
              <p:cNvPr id="5" name="圓角矩形 4"/>
              <p:cNvSpPr/>
              <p:nvPr/>
            </p:nvSpPr>
            <p:spPr>
              <a:xfrm>
                <a:off x="2700504" y="2374726"/>
                <a:ext cx="4680231" cy="649143"/>
              </a:xfrm>
              <a:prstGeom prst="roundRect">
                <a:avLst/>
              </a:prstGeom>
              <a:solidFill>
                <a:srgbClr val="D6ECF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lnSpc>
                    <a:spcPts val="28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TW" sz="20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107.7.6</a:t>
                </a:r>
              </a:p>
              <a:p>
                <a:pPr algn="ctr" eaLnBrk="1" fontAlgn="auto" hangingPunct="1">
                  <a:lnSpc>
                    <a:spcPts val="28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TW" altLang="en-US" sz="2000" b="1" dirty="0">
                    <a:solidFill>
                      <a:srgbClr val="00206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五專招生學校寄發現場登記分發報到通知單</a:t>
                </a:r>
              </a:p>
            </p:txBody>
          </p:sp>
          <p:sp>
            <p:nvSpPr>
              <p:cNvPr id="6" name="圓角矩形 5"/>
              <p:cNvSpPr/>
              <p:nvPr/>
            </p:nvSpPr>
            <p:spPr>
              <a:xfrm>
                <a:off x="2700504" y="3310003"/>
                <a:ext cx="4680231" cy="649143"/>
              </a:xfrm>
              <a:prstGeom prst="roundRect">
                <a:avLst/>
              </a:prstGeom>
              <a:solidFill>
                <a:srgbClr val="F2E5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lnSpc>
                    <a:spcPts val="28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TW" sz="20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107.7.6  </a:t>
                </a:r>
                <a:r>
                  <a:rPr lang="zh-TW" altLang="en-US" sz="20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第一次公告</a:t>
                </a:r>
                <a:endParaRPr lang="en-US" altLang="zh-TW" sz="2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 eaLnBrk="1" fontAlgn="auto" hangingPunct="1">
                  <a:lnSpc>
                    <a:spcPts val="28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TW" altLang="en-US" sz="2000" b="1" dirty="0">
                    <a:solidFill>
                      <a:srgbClr val="00206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現場登記分發報到名單、登記時間及地點</a:t>
                </a:r>
              </a:p>
            </p:txBody>
          </p:sp>
          <p:sp>
            <p:nvSpPr>
              <p:cNvPr id="7" name="圓角矩形 6"/>
              <p:cNvSpPr/>
              <p:nvPr/>
            </p:nvSpPr>
            <p:spPr>
              <a:xfrm>
                <a:off x="2700504" y="4246705"/>
                <a:ext cx="4680231" cy="647719"/>
              </a:xfrm>
              <a:prstGeom prst="roundRect">
                <a:avLst/>
              </a:prstGeom>
              <a:solidFill>
                <a:srgbClr val="ECF1F8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lnSpc>
                    <a:spcPts val="28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TW" sz="20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107.7.10  </a:t>
                </a:r>
                <a:r>
                  <a:rPr lang="zh-TW" altLang="en-US" sz="20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第二次公告</a:t>
                </a:r>
                <a:endParaRPr lang="en-US" altLang="zh-TW" sz="2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 eaLnBrk="1" fontAlgn="auto" hangingPunct="1">
                  <a:lnSpc>
                    <a:spcPts val="28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TW" altLang="en-US" sz="2000" b="1" dirty="0">
                    <a:solidFill>
                      <a:srgbClr val="00206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現場登記分發報到名單、登記時間及地點</a:t>
                </a:r>
              </a:p>
            </p:txBody>
          </p:sp>
          <p:sp>
            <p:nvSpPr>
              <p:cNvPr id="8" name="圓角矩形 7"/>
              <p:cNvSpPr/>
              <p:nvPr/>
            </p:nvSpPr>
            <p:spPr>
              <a:xfrm>
                <a:off x="2700504" y="5181983"/>
                <a:ext cx="4680231" cy="884029"/>
              </a:xfrm>
              <a:prstGeom prst="roundRect">
                <a:avLst/>
              </a:prstGeom>
              <a:solidFill>
                <a:srgbClr val="FFEFE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TW" sz="20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107.7.11  </a:t>
                </a:r>
                <a:r>
                  <a:rPr lang="zh-TW" altLang="en-US" sz="20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現場登記分發</a:t>
                </a:r>
                <a:endParaRPr lang="en-US" altLang="zh-TW" sz="2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 eaLnBrk="1" fontAlgn="auto" hangingPunct="1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TW" altLang="en-US" sz="2000" b="1" dirty="0">
                    <a:solidFill>
                      <a:srgbClr val="00206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免試生依通知單之指定時間、地點參加現場登記分發報到</a:t>
                </a:r>
              </a:p>
            </p:txBody>
          </p:sp>
        </p:grpSp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6908800" y="5651599"/>
              <a:ext cx="1768475" cy="70794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zh-TW" altLang="en-US" sz="20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分發結果</a:t>
              </a:r>
              <a:r>
                <a:rPr lang="en-US" altLang="zh-TW" sz="20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/>
              </a:r>
              <a:br>
                <a:rPr lang="en-US" altLang="zh-TW" sz="20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</a:br>
              <a:r>
                <a:rPr lang="zh-TW" altLang="en-US" sz="20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未獲錄取</a:t>
              </a:r>
            </a:p>
          </p:txBody>
        </p:sp>
        <p:sp>
          <p:nvSpPr>
            <p:cNvPr id="11" name="Text Box 22"/>
            <p:cNvSpPr txBox="1">
              <a:spLocks noChangeArrowheads="1"/>
            </p:cNvSpPr>
            <p:nvPr/>
          </p:nvSpPr>
          <p:spPr bwMode="auto">
            <a:xfrm>
              <a:off x="6888162" y="3934124"/>
              <a:ext cx="1728788" cy="113969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6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>可參加</a:t>
              </a:r>
              <a:r>
                <a:rPr lang="en-US" altLang="zh-TW" sz="26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/>
              </a:r>
              <a:br>
                <a:rPr lang="en-US" altLang="zh-TW" sz="26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</a:br>
              <a:r>
                <a:rPr lang="zh-TW" altLang="en-US" sz="26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>免試續招</a:t>
              </a:r>
              <a:endParaRPr lang="en-US" altLang="zh-TW" sz="2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600" b="1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>107.7.16</a:t>
              </a:r>
              <a:r>
                <a:rPr lang="zh-TW" altLang="en-US" sz="1600" b="1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>後</a:t>
              </a:r>
              <a:endPara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endParaRPr>
            </a:p>
          </p:txBody>
        </p:sp>
        <p:sp>
          <p:nvSpPr>
            <p:cNvPr id="12" name="Text Box 21"/>
            <p:cNvSpPr txBox="1">
              <a:spLocks noChangeArrowheads="1"/>
            </p:cNvSpPr>
            <p:nvPr/>
          </p:nvSpPr>
          <p:spPr bwMode="auto">
            <a:xfrm>
              <a:off x="6888162" y="2380143"/>
              <a:ext cx="1768475" cy="82381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 eaLnBrk="1" fontAlgn="auto" hangingPunct="1">
                <a:lnSpc>
                  <a:spcPts val="2800"/>
                </a:lnSpc>
                <a:spcBef>
                  <a:spcPct val="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zh-TW" altLang="en-US" sz="20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未達參加現場登記分發標準</a:t>
              </a:r>
            </a:p>
          </p:txBody>
        </p:sp>
        <p:sp>
          <p:nvSpPr>
            <p:cNvPr id="23" name="向下箭號 22"/>
            <p:cNvSpPr/>
            <p:nvPr/>
          </p:nvSpPr>
          <p:spPr>
            <a:xfrm rot="10800000">
              <a:off x="7634287" y="5084928"/>
              <a:ext cx="393700" cy="576195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25" name="向下箭號 24"/>
            <p:cNvSpPr/>
            <p:nvPr/>
          </p:nvSpPr>
          <p:spPr>
            <a:xfrm>
              <a:off x="7624762" y="3216658"/>
              <a:ext cx="403225" cy="730165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26" name="向下箭號 25"/>
            <p:cNvSpPr/>
            <p:nvPr/>
          </p:nvSpPr>
          <p:spPr>
            <a:xfrm rot="16200000">
              <a:off x="6370663" y="2472170"/>
              <a:ext cx="444448" cy="647700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27" name="向下箭號 26"/>
            <p:cNvSpPr/>
            <p:nvPr/>
          </p:nvSpPr>
          <p:spPr>
            <a:xfrm rot="16200000">
              <a:off x="6404789" y="5733309"/>
              <a:ext cx="360321" cy="647700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17431" name="文字方塊 27"/>
            <p:cNvSpPr txBox="1">
              <a:spLocks noChangeArrowheads="1"/>
            </p:cNvSpPr>
            <p:nvPr/>
          </p:nvSpPr>
          <p:spPr bwMode="auto">
            <a:xfrm>
              <a:off x="6269038" y="2903538"/>
              <a:ext cx="4635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Tahoma" panose="020B0604030504040204" pitchFamily="34" charset="0"/>
                  <a:cs typeface="Tahoma" panose="020B0604030504040204" pitchFamily="34" charset="0"/>
                </a:rPr>
                <a:t>No</a:t>
              </a:r>
              <a:endParaRPr lang="zh-TW" altLang="en-US" sz="180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432" name="文字方塊 28"/>
            <p:cNvSpPr txBox="1">
              <a:spLocks noChangeArrowheads="1"/>
            </p:cNvSpPr>
            <p:nvPr/>
          </p:nvSpPr>
          <p:spPr bwMode="auto">
            <a:xfrm>
              <a:off x="6300788" y="6129338"/>
              <a:ext cx="4635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Tahoma" panose="020B0604030504040204" pitchFamily="34" charset="0"/>
                  <a:cs typeface="Tahoma" panose="020B0604030504040204" pitchFamily="34" charset="0"/>
                </a:rPr>
                <a:t>No</a:t>
              </a:r>
              <a:endParaRPr lang="zh-TW" altLang="en-US" sz="180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411" name="群組 8"/>
          <p:cNvGrpSpPr>
            <a:grpSpLocks/>
          </p:cNvGrpSpPr>
          <p:nvPr/>
        </p:nvGrpSpPr>
        <p:grpSpPr bwMode="auto">
          <a:xfrm>
            <a:off x="4968875" y="2000250"/>
            <a:ext cx="1046163" cy="3638550"/>
            <a:chOff x="2509812" y="1989137"/>
            <a:chExt cx="1045810" cy="3638551"/>
          </a:xfrm>
        </p:grpSpPr>
        <p:sp>
          <p:nvSpPr>
            <p:cNvPr id="19" name="向下箭號 18"/>
            <p:cNvSpPr/>
            <p:nvPr/>
          </p:nvSpPr>
          <p:spPr>
            <a:xfrm>
              <a:off x="2509812" y="1989137"/>
              <a:ext cx="411024" cy="452438"/>
            </a:xfrm>
            <a:prstGeom prst="downArrow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20" name="向下箭號 19"/>
            <p:cNvSpPr/>
            <p:nvPr/>
          </p:nvSpPr>
          <p:spPr>
            <a:xfrm>
              <a:off x="2509812" y="3130550"/>
              <a:ext cx="411024" cy="363537"/>
            </a:xfrm>
            <a:prstGeom prst="downArrow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21" name="向下箭號 20"/>
            <p:cNvSpPr/>
            <p:nvPr/>
          </p:nvSpPr>
          <p:spPr>
            <a:xfrm>
              <a:off x="2509812" y="4117976"/>
              <a:ext cx="411024" cy="436562"/>
            </a:xfrm>
            <a:prstGeom prst="downArrow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22" name="向下箭號 21"/>
            <p:cNvSpPr/>
            <p:nvPr/>
          </p:nvSpPr>
          <p:spPr>
            <a:xfrm>
              <a:off x="2509812" y="5176838"/>
              <a:ext cx="411024" cy="450850"/>
            </a:xfrm>
            <a:prstGeom prst="downArrow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17422" name="文字方塊 1"/>
            <p:cNvSpPr txBox="1">
              <a:spLocks noChangeArrowheads="1"/>
            </p:cNvSpPr>
            <p:nvPr/>
          </p:nvSpPr>
          <p:spPr bwMode="auto">
            <a:xfrm>
              <a:off x="3027337" y="3071256"/>
              <a:ext cx="52828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Tahoma" panose="020B0604030504040204" pitchFamily="34" charset="0"/>
                  <a:cs typeface="Tahoma" panose="020B0604030504040204" pitchFamily="34" charset="0"/>
                </a:rPr>
                <a:t>Yes</a:t>
              </a:r>
              <a:endParaRPr lang="zh-TW" altLang="en-US" sz="180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7412" name="投影片編號版面配置區 3"/>
          <p:cNvSpPr txBox="1">
            <a:spLocks/>
          </p:cNvSpPr>
          <p:nvPr/>
        </p:nvSpPr>
        <p:spPr bwMode="auto">
          <a:xfrm>
            <a:off x="10117138" y="6373813"/>
            <a:ext cx="4762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D25B2F87-7CAC-4DDB-A2FD-86A15A370110}" type="slidenum">
              <a:rPr lang="en-US" altLang="zh-TW" sz="2000" b="1" u="sng">
                <a:solidFill>
                  <a:srgbClr val="404040"/>
                </a:solidFill>
                <a:latin typeface="Arial" panose="020B0604020202020204" pitchFamily="34" charset="0"/>
              </a:rPr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</a:t>
            </a:fld>
            <a:endParaRPr lang="en-US" altLang="zh-TW" sz="2000" b="1" u="sng">
              <a:solidFill>
                <a:srgbClr val="404040"/>
              </a:solidFill>
              <a:latin typeface="Arial" panose="020B0604020202020204" pitchFamily="34" charset="0"/>
            </a:endParaRPr>
          </a:p>
        </p:txBody>
      </p:sp>
      <p:sp>
        <p:nvSpPr>
          <p:cNvPr id="29" name="圓角矩形 28"/>
          <p:cNvSpPr/>
          <p:nvPr/>
        </p:nvSpPr>
        <p:spPr bwMode="auto">
          <a:xfrm>
            <a:off x="2782888" y="1182688"/>
            <a:ext cx="5218112" cy="950912"/>
          </a:xfrm>
          <a:prstGeom prst="roundRect">
            <a:avLst/>
          </a:prstGeom>
          <a:solidFill>
            <a:srgbClr val="CCFF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通訊報名 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107.6.20~6.28 </a:t>
            </a:r>
            <a:b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現場報名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107.7.1~7.2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各區限擇一所五專招生學校提出申請</a:t>
            </a:r>
          </a:p>
        </p:txBody>
      </p:sp>
      <p:sp>
        <p:nvSpPr>
          <p:cNvPr id="30" name="向下箭號 29"/>
          <p:cNvSpPr/>
          <p:nvPr/>
        </p:nvSpPr>
        <p:spPr bwMode="auto">
          <a:xfrm>
            <a:off x="4968875" y="838200"/>
            <a:ext cx="411163" cy="430213"/>
          </a:xfrm>
          <a:prstGeom prst="down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31" name="Text Box 21"/>
          <p:cNvSpPr txBox="1">
            <a:spLocks noChangeArrowheads="1"/>
          </p:cNvSpPr>
          <p:nvPr/>
        </p:nvSpPr>
        <p:spPr bwMode="auto">
          <a:xfrm>
            <a:off x="8647113" y="1117600"/>
            <a:ext cx="1768475" cy="1016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fontAlgn="auto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107.6.21</a:t>
            </a:r>
          </a:p>
          <a:p>
            <a:pPr algn="ctr" eaLnBrk="1" fontAlgn="auto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sz="2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公告實際</a:t>
            </a:r>
            <a:endParaRPr lang="en-US" altLang="zh-TW" sz="2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sz="20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招生名額</a:t>
            </a:r>
            <a:endParaRPr lang="zh-TW" altLang="en-US" dirty="0"/>
          </a:p>
        </p:txBody>
      </p:sp>
      <p:sp>
        <p:nvSpPr>
          <p:cNvPr id="32" name="向下箭號 31"/>
          <p:cNvSpPr/>
          <p:nvPr/>
        </p:nvSpPr>
        <p:spPr bwMode="auto">
          <a:xfrm rot="5400000">
            <a:off x="8108950" y="1325563"/>
            <a:ext cx="444500" cy="647700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srgbClr val="C00000"/>
              </a:solidFill>
            </a:endParaRPr>
          </a:p>
        </p:txBody>
      </p:sp>
      <p:sp>
        <p:nvSpPr>
          <p:cNvPr id="17417" name="Rectangle 2"/>
          <p:cNvSpPr txBox="1">
            <a:spLocks noChangeArrowheads="1"/>
          </p:cNvSpPr>
          <p:nvPr/>
        </p:nvSpPr>
        <p:spPr bwMode="auto">
          <a:xfrm>
            <a:off x="536575" y="185738"/>
            <a:ext cx="1565275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4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五專</a:t>
            </a:r>
            <a:r>
              <a:rPr lang="zh-TW" altLang="en-US" sz="4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聯合免試</a:t>
            </a:r>
            <a:r>
              <a:rPr lang="zh-TW" altLang="en-US" sz="4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入學</a:t>
            </a:r>
            <a:endParaRPr lang="en-US" altLang="ja-JP" sz="40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63" y="136525"/>
            <a:ext cx="4802187" cy="658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矩形 30"/>
          <p:cNvSpPr/>
          <p:nvPr/>
        </p:nvSpPr>
        <p:spPr>
          <a:xfrm>
            <a:off x="4238625" y="368300"/>
            <a:ext cx="4616450" cy="6356350"/>
          </a:xfrm>
          <a:prstGeom prst="rect">
            <a:avLst/>
          </a:prstGeom>
          <a:solidFill>
            <a:srgbClr val="FFFDDB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217488" y="3959225"/>
            <a:ext cx="3668712" cy="92233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zh-TW" altLang="zh-TW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超額比序項目積分證明單</a:t>
            </a:r>
            <a:r>
              <a:rPr lang="zh-TW" altLang="en-US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正本審核確認後，加蓋學校章戳浮貼於此。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808038" y="3116263"/>
            <a:ext cx="3197225" cy="584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sz="1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1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zh-TW" altLang="zh-TW" sz="1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浮貼特種身分證明</a:t>
            </a:r>
            <a:r>
              <a:rPr lang="zh-TW" altLang="en-US" sz="1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影本</a:t>
            </a:r>
            <a:endParaRPr lang="en-US" altLang="zh-TW" sz="16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         </a:t>
            </a:r>
            <a:r>
              <a:rPr lang="zh-TW" altLang="en-US" sz="16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原住民免附證明文件</a:t>
            </a:r>
            <a:endParaRPr lang="zh-TW" altLang="zh-TW" sz="1600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7904163" y="3959225"/>
            <a:ext cx="3795712" cy="33813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sz="1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sz="1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zh-TW" altLang="zh-TW" sz="1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浮貼</a:t>
            </a:r>
            <a:r>
              <a:rPr lang="zh-TW" altLang="en-US" sz="1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「弱勢身分」</a:t>
            </a:r>
            <a:r>
              <a:rPr lang="zh-TW" altLang="zh-TW" sz="1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證明</a:t>
            </a:r>
            <a:r>
              <a:rPr lang="zh-TW" altLang="en-US" sz="1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文件影本</a:t>
            </a:r>
            <a:endParaRPr lang="zh-TW" altLang="zh-TW" sz="16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227513" y="823913"/>
            <a:ext cx="4627562" cy="36353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962025" y="908050"/>
            <a:ext cx="2493963" cy="31115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特種身分生限擇一勾選</a:t>
            </a:r>
          </a:p>
        </p:txBody>
      </p:sp>
      <p:sp>
        <p:nvSpPr>
          <p:cNvPr id="23" name="矩形 22"/>
          <p:cNvSpPr/>
          <p:nvPr/>
        </p:nvSpPr>
        <p:spPr>
          <a:xfrm>
            <a:off x="847725" y="2114550"/>
            <a:ext cx="3028950" cy="60483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zh-TW" altLang="zh-TW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浮貼繳費證明</a:t>
            </a:r>
            <a:r>
              <a:rPr lang="zh-TW" altLang="en-US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影本</a:t>
            </a:r>
            <a:endParaRPr lang="en-US" altLang="zh-TW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fontAlgn="auto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國中集體報名免貼繳費證明</a:t>
            </a:r>
            <a:endParaRPr lang="zh-TW" altLang="zh-TW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744538" y="5500688"/>
            <a:ext cx="3206750" cy="33972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sz="1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7</a:t>
            </a:r>
            <a:r>
              <a:rPr lang="zh-TW" altLang="en-US" sz="1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）浮貼全民英檢成</a:t>
            </a:r>
            <a:r>
              <a:rPr lang="zh-TW" altLang="zh-TW" sz="1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績證明</a:t>
            </a:r>
            <a:r>
              <a:rPr lang="zh-TW" altLang="en-US" sz="1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影本</a:t>
            </a:r>
            <a:endParaRPr lang="zh-TW" altLang="zh-TW" sz="16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3739" name="文字方塊 25"/>
          <p:cNvSpPr txBox="1">
            <a:spLocks noChangeArrowheads="1"/>
          </p:cNvSpPr>
          <p:nvPr/>
        </p:nvSpPr>
        <p:spPr bwMode="auto">
          <a:xfrm>
            <a:off x="0" y="261938"/>
            <a:ext cx="4364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3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特種身分生報名表範例</a:t>
            </a:r>
            <a:r>
              <a:rPr lang="zh-TW" altLang="en-US" sz="23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（黃色）</a:t>
            </a:r>
          </a:p>
        </p:txBody>
      </p:sp>
      <p:cxnSp>
        <p:nvCxnSpPr>
          <p:cNvPr id="27" name="直線單箭頭接點 26"/>
          <p:cNvCxnSpPr>
            <a:stCxn id="29" idx="1"/>
          </p:cNvCxnSpPr>
          <p:nvPr/>
        </p:nvCxnSpPr>
        <p:spPr>
          <a:xfrm flipH="1">
            <a:off x="3824288" y="2316163"/>
            <a:ext cx="403225" cy="4445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4227513" y="2033588"/>
            <a:ext cx="4627562" cy="56356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8474075" y="2597150"/>
            <a:ext cx="3595688" cy="584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sz="1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1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）</a:t>
            </a:r>
            <a:r>
              <a:rPr lang="zh-TW" altLang="zh-TW" sz="1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浮貼學歷或同等學力證明</a:t>
            </a:r>
            <a:r>
              <a:rPr lang="zh-TW" altLang="en-US" sz="1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影本</a:t>
            </a:r>
            <a:endParaRPr lang="en-US" altLang="zh-TW" sz="16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          國中集體報名免附畢業證書影本</a:t>
            </a:r>
            <a:endParaRPr lang="zh-TW" altLang="zh-TW" sz="1600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32" name="直線單箭頭接點 31"/>
          <p:cNvCxnSpPr>
            <a:stCxn id="15" idx="1"/>
          </p:cNvCxnSpPr>
          <p:nvPr/>
        </p:nvCxnSpPr>
        <p:spPr>
          <a:xfrm flipH="1" flipV="1">
            <a:off x="7513638" y="2700338"/>
            <a:ext cx="960437" cy="188912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/>
          <p:cNvCxnSpPr>
            <a:stCxn id="17" idx="1"/>
          </p:cNvCxnSpPr>
          <p:nvPr/>
        </p:nvCxnSpPr>
        <p:spPr>
          <a:xfrm flipH="1" flipV="1">
            <a:off x="7150100" y="3856038"/>
            <a:ext cx="754063" cy="271462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/>
          <p:cNvCxnSpPr>
            <a:stCxn id="16" idx="3"/>
          </p:cNvCxnSpPr>
          <p:nvPr/>
        </p:nvCxnSpPr>
        <p:spPr>
          <a:xfrm flipV="1">
            <a:off x="4005263" y="3225800"/>
            <a:ext cx="1960562" cy="182563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45"/>
          <p:cNvCxnSpPr>
            <a:stCxn id="13" idx="3"/>
          </p:cNvCxnSpPr>
          <p:nvPr/>
        </p:nvCxnSpPr>
        <p:spPr>
          <a:xfrm flipV="1">
            <a:off x="3886200" y="4297363"/>
            <a:ext cx="920750" cy="122237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54"/>
          <p:cNvCxnSpPr>
            <a:stCxn id="24" idx="3"/>
          </p:cNvCxnSpPr>
          <p:nvPr/>
        </p:nvCxnSpPr>
        <p:spPr>
          <a:xfrm flipV="1">
            <a:off x="3951288" y="5489575"/>
            <a:ext cx="1425575" cy="180975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55"/>
          <p:cNvCxnSpPr>
            <a:endCxn id="22" idx="3"/>
          </p:cNvCxnSpPr>
          <p:nvPr/>
        </p:nvCxnSpPr>
        <p:spPr>
          <a:xfrm flipH="1" flipV="1">
            <a:off x="3455988" y="1063625"/>
            <a:ext cx="757237" cy="17463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749" name="Picture 2" descr="http://pic.qiantucdn.com/58pic/12/02/43/79x58PICsp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9" t="46085" r="3516" b="38216"/>
          <a:stretch>
            <a:fillRect/>
          </a:stretch>
        </p:blipFill>
        <p:spPr bwMode="auto">
          <a:xfrm>
            <a:off x="596900" y="823913"/>
            <a:ext cx="4699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2" descr="http://pic.qiantucdn.com/58pic/12/02/43/79x58PICsp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9" t="46085" r="3516" b="38216"/>
          <a:stretch>
            <a:fillRect/>
          </a:stretch>
        </p:blipFill>
        <p:spPr bwMode="auto">
          <a:xfrm>
            <a:off x="530225" y="2003425"/>
            <a:ext cx="46831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2" descr="http://pic.qiantucdn.com/58pic/12/02/43/79x58PICsp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9" t="46085" r="3516" b="38216"/>
          <a:stretch>
            <a:fillRect/>
          </a:stretch>
        </p:blipFill>
        <p:spPr bwMode="auto">
          <a:xfrm rot="1617141">
            <a:off x="-12700" y="3959225"/>
            <a:ext cx="4699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2" descr="http://pic.qiantucdn.com/58pic/12/02/43/79x58PICsp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9" t="46085" r="3516" b="38216"/>
          <a:stretch>
            <a:fillRect/>
          </a:stretch>
        </p:blipFill>
        <p:spPr bwMode="auto">
          <a:xfrm>
            <a:off x="428625" y="5489575"/>
            <a:ext cx="46831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http://pic.qiantucdn.com/58pic/12/02/43/79x58PICsp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9" t="46085" r="3516" b="38216"/>
          <a:stretch>
            <a:fillRect/>
          </a:stretch>
        </p:blipFill>
        <p:spPr bwMode="auto">
          <a:xfrm rot="1057748">
            <a:off x="396875" y="2951163"/>
            <a:ext cx="5810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4" name="Picture 2" descr="http://pic.qiantucdn.com/58pic/12/02/43/79x58PICsp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9" t="46085" r="3516" b="38216"/>
          <a:stretch>
            <a:fillRect/>
          </a:stretch>
        </p:blipFill>
        <p:spPr bwMode="auto">
          <a:xfrm rot="20534815" flipH="1">
            <a:off x="11456988" y="3841750"/>
            <a:ext cx="3937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5" name="Picture 2" descr="http://pic.qiantucdn.com/58pic/12/02/43/79x58PICsp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9" t="46085" r="3516" b="38216"/>
          <a:stretch>
            <a:fillRect/>
          </a:stretch>
        </p:blipFill>
        <p:spPr bwMode="auto">
          <a:xfrm rot="20534815" flipH="1">
            <a:off x="11737975" y="2497138"/>
            <a:ext cx="3937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文字方塊 33"/>
          <p:cNvSpPr txBox="1"/>
          <p:nvPr/>
        </p:nvSpPr>
        <p:spPr>
          <a:xfrm>
            <a:off x="831850" y="6021388"/>
            <a:ext cx="3094038" cy="3381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sz="1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8</a:t>
            </a:r>
            <a:r>
              <a:rPr lang="zh-TW" altLang="en-US" sz="16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）浮貼競賽証明文件影本</a:t>
            </a:r>
            <a:endParaRPr lang="zh-TW" altLang="zh-TW" sz="16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3757" name="Picture 2" descr="http://pic.qiantucdn.com/58pic/12/02/43/79x58PICsp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9" t="46085" r="3516" b="38216"/>
          <a:stretch>
            <a:fillRect/>
          </a:stretch>
        </p:blipFill>
        <p:spPr bwMode="auto">
          <a:xfrm>
            <a:off x="469900" y="6007100"/>
            <a:ext cx="46831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直線單箭頭接點 35"/>
          <p:cNvCxnSpPr/>
          <p:nvPr/>
        </p:nvCxnSpPr>
        <p:spPr>
          <a:xfrm flipV="1">
            <a:off x="3925888" y="6005513"/>
            <a:ext cx="1377950" cy="200025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759" name="投影片編號版面配置區 2"/>
          <p:cNvSpPr>
            <a:spLocks noGrp="1"/>
          </p:cNvSpPr>
          <p:nvPr>
            <p:ph type="sldNum" sz="quarter" idx="11"/>
          </p:nvPr>
        </p:nvSpPr>
        <p:spPr bwMode="auto">
          <a:xfrm>
            <a:off x="9388475" y="6359525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2E695A6-92CA-453B-9A33-13065A1D3703}" type="slidenum">
              <a:rPr lang="zh-TW" altLang="en-US" sz="2600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zh-TW" altLang="en-US" sz="2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群組 2"/>
          <p:cNvGrpSpPr>
            <a:grpSpLocks/>
          </p:cNvGrpSpPr>
          <p:nvPr/>
        </p:nvGrpSpPr>
        <p:grpSpPr bwMode="auto">
          <a:xfrm>
            <a:off x="1862138" y="930275"/>
            <a:ext cx="8477250" cy="5514975"/>
            <a:chOff x="336550" y="959911"/>
            <a:chExt cx="8477250" cy="5513893"/>
          </a:xfrm>
        </p:grpSpPr>
        <p:sp>
          <p:nvSpPr>
            <p:cNvPr id="2" name="圓角矩形 1"/>
            <p:cNvSpPr/>
            <p:nvPr/>
          </p:nvSpPr>
          <p:spPr>
            <a:xfrm>
              <a:off x="1365250" y="988480"/>
              <a:ext cx="6932612" cy="730107"/>
            </a:xfrm>
            <a:prstGeom prst="roundRect">
              <a:avLst/>
            </a:prstGeom>
            <a:solidFill>
              <a:srgbClr val="FFFFE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grpSp>
          <p:nvGrpSpPr>
            <p:cNvPr id="54274" name="Group 3"/>
            <p:cNvGrpSpPr>
              <a:grpSpLocks/>
            </p:cNvGrpSpPr>
            <p:nvPr/>
          </p:nvGrpSpPr>
          <p:grpSpPr bwMode="auto">
            <a:xfrm>
              <a:off x="336550" y="959911"/>
              <a:ext cx="8477250" cy="5513893"/>
              <a:chOff x="1435" y="24"/>
              <a:chExt cx="2713" cy="3908"/>
            </a:xfrm>
            <a:solidFill>
              <a:srgbClr val="FFFFE5"/>
            </a:solidFill>
          </p:grpSpPr>
          <p:grpSp>
            <p:nvGrpSpPr>
              <p:cNvPr id="54277" name="Group 4"/>
              <p:cNvGrpSpPr>
                <a:grpSpLocks/>
              </p:cNvGrpSpPr>
              <p:nvPr/>
            </p:nvGrpSpPr>
            <p:grpSpPr bwMode="auto">
              <a:xfrm>
                <a:off x="1435" y="24"/>
                <a:ext cx="2713" cy="1598"/>
                <a:chOff x="1435" y="24"/>
                <a:chExt cx="2713" cy="1598"/>
              </a:xfrm>
              <a:grpFill/>
            </p:grpSpPr>
            <p:sp>
              <p:nvSpPr>
                <p:cNvPr id="17" name="Rectangle 5"/>
                <p:cNvSpPr>
                  <a:spLocks noChangeArrowheads="1"/>
                </p:cNvSpPr>
                <p:nvPr/>
              </p:nvSpPr>
              <p:spPr bwMode="auto">
                <a:xfrm>
                  <a:off x="1651" y="639"/>
                  <a:ext cx="2497" cy="983"/>
                </a:xfrm>
                <a:prstGeom prst="rect">
                  <a:avLst/>
                </a:prstGeom>
                <a:ln w="28575">
                  <a:solidFill>
                    <a:srgbClr val="00B0F0"/>
                  </a:solidFill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lIns="360000" anchor="ctr"/>
                <a:lstStyle/>
                <a:p>
                  <a:pPr eaLnBrk="1" fontAlgn="auto" hangingPunct="1">
                    <a:lnSpc>
                      <a:spcPts val="3000"/>
                    </a:lnSpc>
                    <a:spcBef>
                      <a:spcPts val="300"/>
                    </a:spcBef>
                    <a:spcAft>
                      <a:spcPts val="300"/>
                    </a:spcAft>
                    <a:defRPr/>
                  </a:pPr>
                  <a:r>
                    <a:rPr lang="zh-TW" altLang="en-US" sz="2400" b="1" dirty="0">
                      <a:solidFill>
                        <a:srgbClr val="0070C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 各五專學校自定</a:t>
                  </a:r>
                  <a:r>
                    <a:rPr lang="zh-TW" altLang="en-US" sz="2400" b="1" dirty="0">
                      <a:solidFill>
                        <a:srgbClr val="C0000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「登記分發人數倍率（至多</a:t>
                  </a:r>
                  <a:r>
                    <a:rPr lang="en-US" altLang="zh-TW" sz="2400" b="1" dirty="0">
                      <a:solidFill>
                        <a:srgbClr val="C0000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3</a:t>
                  </a:r>
                  <a:r>
                    <a:rPr lang="zh-TW" altLang="en-US" sz="2400" b="1" dirty="0">
                      <a:solidFill>
                        <a:srgbClr val="C0000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倍）」</a:t>
                  </a:r>
                  <a:r>
                    <a:rPr lang="en-US" altLang="zh-TW" sz="2400" b="1" dirty="0">
                      <a:solidFill>
                        <a:srgbClr val="C0000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/>
                  </a:r>
                  <a:br>
                    <a:rPr lang="en-US" altLang="zh-TW" sz="2400" b="1" dirty="0">
                      <a:solidFill>
                        <a:srgbClr val="C0000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</a:br>
                  <a:r>
                    <a:rPr lang="zh-TW" altLang="en-US" sz="2400" b="1" dirty="0">
                      <a:solidFill>
                        <a:srgbClr val="0070C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，為該校通知參加現場登記分發免試生人數。</a:t>
                  </a:r>
                  <a:endParaRPr lang="en-US" altLang="zh-TW" sz="2400" b="1" dirty="0">
                    <a:solidFill>
                      <a:srgbClr val="0070C0"/>
                    </a:solidFill>
                    <a:latin typeface="微軟正黑體" pitchFamily="34" charset="-120"/>
                    <a:ea typeface="微軟正黑體" pitchFamily="34" charset="-120"/>
                    <a:cs typeface="Arial Unicode MS" pitchFamily="34" charset="-120"/>
                  </a:endParaRPr>
                </a:p>
                <a:p>
                  <a:pPr eaLnBrk="1" fontAlgn="auto" hangingPunct="1">
                    <a:lnSpc>
                      <a:spcPts val="2200"/>
                    </a:lnSpc>
                    <a:spcBef>
                      <a:spcPts val="600"/>
                    </a:spcBef>
                    <a:spcAft>
                      <a:spcPts val="600"/>
                    </a:spcAft>
                    <a:defRPr/>
                  </a:pPr>
                  <a:r>
                    <a:rPr lang="zh-TW" altLang="en-US" b="1" dirty="0">
                      <a:solidFill>
                        <a:srgbClr val="C0000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各校通知登記分發人數之倍率</a:t>
                  </a:r>
                  <a:r>
                    <a:rPr lang="en-US" altLang="zh-TW" b="1" dirty="0">
                      <a:solidFill>
                        <a:srgbClr val="C0000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~</a:t>
                  </a:r>
                  <a:r>
                    <a:rPr lang="zh-TW" altLang="en-US" b="1" dirty="0">
                      <a:solidFill>
                        <a:srgbClr val="C0000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請參考簡章第</a:t>
                  </a:r>
                  <a:r>
                    <a:rPr lang="en-US" altLang="zh-TW" b="1" dirty="0">
                      <a:solidFill>
                        <a:srgbClr val="C0000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24-44</a:t>
                  </a:r>
                  <a:r>
                    <a:rPr lang="zh-TW" altLang="en-US" b="1" dirty="0">
                      <a:solidFill>
                        <a:srgbClr val="C0000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頁</a:t>
                  </a:r>
                </a:p>
              </p:txBody>
            </p:sp>
            <p:grpSp>
              <p:nvGrpSpPr>
                <p:cNvPr id="54285" name="Group 6"/>
                <p:cNvGrpSpPr>
                  <a:grpSpLocks/>
                </p:cNvGrpSpPr>
                <p:nvPr/>
              </p:nvGrpSpPr>
              <p:grpSpPr bwMode="auto">
                <a:xfrm>
                  <a:off x="1435" y="24"/>
                  <a:ext cx="2391" cy="843"/>
                  <a:chOff x="1435" y="168"/>
                  <a:chExt cx="2391" cy="843"/>
                </a:xfrm>
                <a:grpFill/>
              </p:grpSpPr>
              <p:sp>
                <p:nvSpPr>
                  <p:cNvPr id="54286" name="Rectangle 7"/>
                  <p:cNvSpPr>
                    <a:spLocks noChangeArrowheads="1"/>
                  </p:cNvSpPr>
                  <p:nvPr/>
                </p:nvSpPr>
                <p:spPr bwMode="gray">
                  <a:xfrm>
                    <a:off x="1435" y="722"/>
                    <a:ext cx="329" cy="289"/>
                  </a:xfrm>
                  <a:prstGeom prst="rect">
                    <a:avLst/>
                  </a:prstGeom>
                  <a:solidFill>
                    <a:srgbClr val="00B0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45720" tIns="44450" rIns="45720" bIns="44450" anchor="ctr" anchorCtr="1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新細明體" panose="02020500000000000000" pitchFamily="18" charset="-12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新細明體" panose="02020500000000000000" pitchFamily="18" charset="-12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新細明體" panose="02020500000000000000" pitchFamily="18" charset="-12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新細明體" panose="02020500000000000000" pitchFamily="18" charset="-12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新細明體" panose="02020500000000000000" pitchFamily="18" charset="-12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新細明體" panose="02020500000000000000" pitchFamily="18" charset="-12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新細明體" panose="02020500000000000000" pitchFamily="18" charset="-12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新細明體" panose="02020500000000000000" pitchFamily="18" charset="-12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新細明體" panose="02020500000000000000" pitchFamily="18" charset="-120"/>
                      </a:defRPr>
                    </a:lvl9pPr>
                  </a:lstStyle>
                  <a:p>
                    <a:pPr eaLnBrk="1" fontAlgn="auto" hangingPunct="1">
                      <a:spcBef>
                        <a:spcPct val="0"/>
                      </a:spcBef>
                      <a:spcAft>
                        <a:spcPts val="0"/>
                      </a:spcAft>
                      <a:buFontTx/>
                      <a:buNone/>
                      <a:defRPr/>
                    </a:pPr>
                    <a:r>
                      <a:rPr lang="en-US" altLang="zh-TW" sz="2800" dirty="0">
                        <a:solidFill>
                          <a:schemeClr val="bg1"/>
                        </a:solidFill>
                        <a:latin typeface="Rockwell Extra Bold" panose="02060903040505020403" pitchFamily="18" charset="0"/>
                      </a:rPr>
                      <a:t>1</a:t>
                    </a:r>
                    <a:endParaRPr lang="zh-TW" altLang="en-US" sz="2800" dirty="0">
                      <a:solidFill>
                        <a:schemeClr val="bg1"/>
                      </a:solidFill>
                      <a:latin typeface="Rockwell Extra Bold" panose="02060903040505020403" pitchFamily="18" charset="0"/>
                    </a:endParaRPr>
                  </a:p>
                </p:txBody>
              </p:sp>
              <p:sp>
                <p:nvSpPr>
                  <p:cNvPr id="54287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1868" y="168"/>
                    <a:ext cx="1958" cy="492"/>
                  </a:xfrm>
                  <a:prstGeom prst="rect">
                    <a:avLst/>
                  </a:prstGeom>
                  <a:noFill/>
                  <a:ln w="38100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  <a:ea typeface="新細明體" pitchFamily="18" charset="-120"/>
                      </a:defRPr>
                    </a:lvl9pPr>
                  </a:lstStyle>
                  <a:p>
                    <a:pPr eaLnBrk="1" fontAlgn="auto" hangingPunct="1">
                      <a:spcBef>
                        <a:spcPct val="0"/>
                      </a:spcBef>
                      <a:spcAft>
                        <a:spcPts val="0"/>
                      </a:spcAft>
                      <a:buFontTx/>
                      <a:buNone/>
                      <a:defRPr/>
                    </a:pPr>
                    <a:r>
                      <a:rPr lang="zh-TW" altLang="en-US" sz="4500" b="1" spc="150" dirty="0">
                        <a:ln w="11430"/>
                        <a:solidFill>
                          <a:srgbClr val="0000FF"/>
                        </a:solidFill>
                        <a:effectLst>
                          <a:glow rad="101600">
                            <a:srgbClr val="FFFFFF"/>
                          </a:glow>
                          <a:outerShdw blurRad="254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 charset="0"/>
                        <a:ea typeface="標楷體" pitchFamily="65" charset="-120"/>
                      </a:rPr>
                      <a:t>現場登記分發作業方式</a:t>
                    </a:r>
                  </a:p>
                </p:txBody>
              </p:sp>
            </p:grpSp>
          </p:grpSp>
          <p:grpSp>
            <p:nvGrpSpPr>
              <p:cNvPr id="54278" name="Group 9"/>
              <p:cNvGrpSpPr>
                <a:grpSpLocks/>
              </p:cNvGrpSpPr>
              <p:nvPr/>
            </p:nvGrpSpPr>
            <p:grpSpPr bwMode="auto">
              <a:xfrm>
                <a:off x="1435" y="2755"/>
                <a:ext cx="2700" cy="1177"/>
                <a:chOff x="1435" y="2755"/>
                <a:chExt cx="2700" cy="1177"/>
              </a:xfrm>
              <a:grpFill/>
            </p:grpSpPr>
            <p:sp>
              <p:nvSpPr>
                <p:cNvPr id="13" name="Rectangle 10"/>
                <p:cNvSpPr>
                  <a:spLocks noChangeArrowheads="1"/>
                </p:cNvSpPr>
                <p:nvPr/>
              </p:nvSpPr>
              <p:spPr bwMode="auto">
                <a:xfrm>
                  <a:off x="1659" y="2971"/>
                  <a:ext cx="2476" cy="961"/>
                </a:xfrm>
                <a:prstGeom prst="rect">
                  <a:avLst/>
                </a:prstGeom>
                <a:ln w="28575">
                  <a:solidFill>
                    <a:srgbClr val="7030A0"/>
                  </a:solidFill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lIns="360000" anchor="ctr"/>
                <a:lstStyle/>
                <a:p>
                  <a:pPr eaLnBrk="1" fontAlgn="auto" hangingPunct="1">
                    <a:lnSpc>
                      <a:spcPts val="3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TW" altLang="en-US" sz="2300" b="1" dirty="0">
                      <a:solidFill>
                        <a:srgbClr val="0070C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免試生依「免試入學成績暨現場登記分發報到通知單」</a:t>
                  </a:r>
                  <a:r>
                    <a:rPr lang="en-US" altLang="zh-TW" sz="2300" b="1" dirty="0">
                      <a:solidFill>
                        <a:srgbClr val="0070C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/>
                  </a:r>
                  <a:br>
                    <a:rPr lang="en-US" altLang="zh-TW" sz="2300" b="1" dirty="0">
                      <a:solidFill>
                        <a:srgbClr val="0070C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</a:br>
                  <a:r>
                    <a:rPr lang="zh-TW" altLang="en-US" sz="2300" b="1" dirty="0">
                      <a:solidFill>
                        <a:srgbClr val="0070C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所列</a:t>
                  </a:r>
                  <a:r>
                    <a:rPr lang="zh-TW" altLang="en-US" sz="2300" b="1" dirty="0">
                      <a:solidFill>
                        <a:srgbClr val="C0000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分發梯次、時間、地點</a:t>
                  </a:r>
                  <a:r>
                    <a:rPr lang="zh-TW" altLang="en-US" sz="2300" b="1" dirty="0">
                      <a:solidFill>
                        <a:srgbClr val="0070C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至報名學校參加現場登記分發</a:t>
                  </a:r>
                  <a:r>
                    <a:rPr lang="en-US" altLang="zh-TW" sz="2300" b="1" dirty="0">
                      <a:solidFill>
                        <a:srgbClr val="0070C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/>
                  </a:r>
                  <a:br>
                    <a:rPr lang="en-US" altLang="zh-TW" sz="2300" b="1" dirty="0">
                      <a:solidFill>
                        <a:srgbClr val="0070C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</a:br>
                  <a:r>
                    <a:rPr lang="zh-TW" altLang="en-US" sz="2300" b="1" dirty="0">
                      <a:solidFill>
                        <a:srgbClr val="0070C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。免試生依分發順位選擇科別，以撕榜方式完成分發報到</a:t>
                  </a:r>
                  <a:r>
                    <a:rPr lang="zh-TW" altLang="en-US" sz="2400" b="1" dirty="0">
                      <a:solidFill>
                        <a:srgbClr val="0070C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。</a:t>
                  </a:r>
                </a:p>
              </p:txBody>
            </p:sp>
            <p:sp>
              <p:nvSpPr>
                <p:cNvPr id="54283" name="Rectangle 12"/>
                <p:cNvSpPr>
                  <a:spLocks noChangeArrowheads="1"/>
                </p:cNvSpPr>
                <p:nvPr/>
              </p:nvSpPr>
              <p:spPr bwMode="gray">
                <a:xfrm>
                  <a:off x="1435" y="2755"/>
                  <a:ext cx="329" cy="289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45720" tIns="44450" rIns="45720" bIns="44450" anchor="ctr" anchorCtr="1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fontAlgn="auto" hangingPunct="1">
                    <a:spcBef>
                      <a:spcPct val="0"/>
                    </a:spcBef>
                    <a:spcAft>
                      <a:spcPts val="0"/>
                    </a:spcAft>
                    <a:buFontTx/>
                    <a:buNone/>
                    <a:defRPr/>
                  </a:pPr>
                  <a:r>
                    <a:rPr lang="en-US" altLang="zh-TW" sz="2800" dirty="0">
                      <a:solidFill>
                        <a:schemeClr val="bg1"/>
                      </a:solidFill>
                      <a:latin typeface="Rockwell Extra Bold" panose="02060903040505020403" pitchFamily="18" charset="0"/>
                    </a:rPr>
                    <a:t>3</a:t>
                  </a:r>
                  <a:endParaRPr lang="zh-TW" altLang="en-US" sz="2800" dirty="0">
                    <a:latin typeface="Rockwell Extra Bold" panose="02060903040505020403" pitchFamily="18" charset="0"/>
                  </a:endParaRPr>
                </a:p>
              </p:txBody>
            </p:sp>
          </p:grpSp>
          <p:grpSp>
            <p:nvGrpSpPr>
              <p:cNvPr id="54279" name="Group 14"/>
              <p:cNvGrpSpPr>
                <a:grpSpLocks/>
              </p:cNvGrpSpPr>
              <p:nvPr/>
            </p:nvGrpSpPr>
            <p:grpSpPr bwMode="auto">
              <a:xfrm>
                <a:off x="1435" y="1775"/>
                <a:ext cx="2692" cy="891"/>
                <a:chOff x="1435" y="1775"/>
                <a:chExt cx="2692" cy="891"/>
              </a:xfrm>
              <a:grpFill/>
            </p:grpSpPr>
            <p:sp>
              <p:nvSpPr>
                <p:cNvPr id="9" name="Rectangle 15"/>
                <p:cNvSpPr>
                  <a:spLocks noChangeArrowheads="1"/>
                </p:cNvSpPr>
                <p:nvPr/>
              </p:nvSpPr>
              <p:spPr bwMode="auto">
                <a:xfrm>
                  <a:off x="1651" y="1833"/>
                  <a:ext cx="2476" cy="833"/>
                </a:xfrm>
                <a:prstGeom prst="rect">
                  <a:avLst/>
                </a:prstGeom>
                <a:ln w="28575">
                  <a:solidFill>
                    <a:srgbClr val="92D050"/>
                  </a:solidFill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lIns="360000" anchor="ctr"/>
                <a:lstStyle/>
                <a:p>
                  <a:pPr eaLnBrk="1" fontAlgn="auto" hangingPunct="1">
                    <a:lnSpc>
                      <a:spcPts val="26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zh-TW" altLang="en-US" sz="2300" b="1" dirty="0">
                      <a:solidFill>
                        <a:srgbClr val="0070C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依免試生</a:t>
                  </a:r>
                  <a:r>
                    <a:rPr lang="zh-TW" altLang="en-US" sz="2300" b="1" dirty="0">
                      <a:solidFill>
                        <a:srgbClr val="C0000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「超額比序總積分」</a:t>
                  </a:r>
                  <a:r>
                    <a:rPr lang="zh-TW" altLang="en-US" sz="2300" b="1" dirty="0">
                      <a:solidFill>
                        <a:srgbClr val="0070C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與</a:t>
                  </a:r>
                  <a:r>
                    <a:rPr lang="zh-TW" altLang="en-US" sz="2300" b="1" dirty="0">
                      <a:solidFill>
                        <a:srgbClr val="C0000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「同分比序項目順序」</a:t>
                  </a:r>
                  <a:r>
                    <a:rPr lang="en-US" altLang="zh-TW" sz="2300" b="1" dirty="0">
                      <a:solidFill>
                        <a:srgbClr val="C0000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/>
                  </a:r>
                  <a:br>
                    <a:rPr lang="en-US" altLang="zh-TW" sz="2300" b="1" dirty="0">
                      <a:solidFill>
                        <a:srgbClr val="C0000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</a:br>
                  <a:r>
                    <a:rPr lang="zh-TW" altLang="en-US" sz="2300" b="1" dirty="0">
                      <a:solidFill>
                        <a:srgbClr val="0070C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進行比序取得</a:t>
                  </a:r>
                  <a:r>
                    <a:rPr lang="zh-TW" altLang="en-US" sz="2300" b="1" dirty="0">
                      <a:solidFill>
                        <a:srgbClr val="C00000"/>
                      </a:solidFill>
                      <a:latin typeface="微軟正黑體" pitchFamily="34" charset="-120"/>
                      <a:ea typeface="微軟正黑體" pitchFamily="34" charset="-120"/>
                      <a:cs typeface="Arial Unicode MS" pitchFamily="34" charset="-120"/>
                    </a:rPr>
                    <a:t>「免試生分發順位」</a:t>
                  </a:r>
                  <a:endParaRPr lang="zh-TW" altLang="en-US" sz="2300" b="1" dirty="0">
                    <a:solidFill>
                      <a:srgbClr val="0070C0"/>
                    </a:solidFill>
                    <a:latin typeface="微軟正黑體" pitchFamily="34" charset="-120"/>
                    <a:ea typeface="微軟正黑體" pitchFamily="34" charset="-120"/>
                    <a:cs typeface="Arial Unicode MS" pitchFamily="34" charset="-120"/>
                  </a:endParaRPr>
                </a:p>
              </p:txBody>
            </p:sp>
            <p:sp>
              <p:nvSpPr>
                <p:cNvPr id="54281" name="Rectangle 17"/>
                <p:cNvSpPr>
                  <a:spLocks noChangeArrowheads="1"/>
                </p:cNvSpPr>
                <p:nvPr/>
              </p:nvSpPr>
              <p:spPr bwMode="gray">
                <a:xfrm>
                  <a:off x="1435" y="1775"/>
                  <a:ext cx="329" cy="289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45720" tIns="44450" rIns="45720" bIns="44450" anchor="ctr" anchorCtr="1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fontAlgn="auto" hangingPunct="1">
                    <a:spcBef>
                      <a:spcPct val="0"/>
                    </a:spcBef>
                    <a:spcAft>
                      <a:spcPts val="0"/>
                    </a:spcAft>
                    <a:buFontTx/>
                    <a:buNone/>
                    <a:defRPr/>
                  </a:pPr>
                  <a:r>
                    <a:rPr lang="en-US" altLang="zh-TW" sz="2800" dirty="0">
                      <a:solidFill>
                        <a:schemeClr val="bg1"/>
                      </a:solidFill>
                      <a:latin typeface="Rockwell Extra Bold" panose="02060903040505020403" pitchFamily="18" charset="0"/>
                    </a:rPr>
                    <a:t>2</a:t>
                  </a:r>
                  <a:endParaRPr lang="zh-TW" altLang="en-US" sz="2800" dirty="0">
                    <a:solidFill>
                      <a:schemeClr val="bg1"/>
                    </a:solidFill>
                    <a:latin typeface="Rockwell Extra Bold" panose="02060903040505020403" pitchFamily="18" charset="0"/>
                  </a:endParaRPr>
                </a:p>
              </p:txBody>
            </p:sp>
          </p:grpSp>
        </p:grpSp>
      </p:grpSp>
      <p:sp>
        <p:nvSpPr>
          <p:cNvPr id="18435" name="投影片編號版面配置區 3"/>
          <p:cNvSpPr txBox="1">
            <a:spLocks/>
          </p:cNvSpPr>
          <p:nvPr/>
        </p:nvSpPr>
        <p:spPr bwMode="auto">
          <a:xfrm>
            <a:off x="10998200" y="6262688"/>
            <a:ext cx="4762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17D5669E-2752-41B7-A3CD-597CBD5F8F17}" type="slidenum">
              <a:rPr lang="en-US" altLang="zh-TW" sz="2000" b="1" u="sng">
                <a:solidFill>
                  <a:srgbClr val="404040"/>
                </a:solidFill>
                <a:latin typeface="Arial" panose="020B0604020202020204" pitchFamily="34" charset="0"/>
              </a:rPr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</a:t>
            </a:fld>
            <a:endParaRPr lang="en-US" altLang="zh-TW" sz="2000" b="1" u="sng">
              <a:solidFill>
                <a:srgbClr val="404040"/>
              </a:solidFill>
              <a:latin typeface="Arial" panose="020B0604020202020204" pitchFamily="34" charset="0"/>
            </a:endParaRPr>
          </a:p>
        </p:txBody>
      </p:sp>
      <p:sp>
        <p:nvSpPr>
          <p:cNvPr id="18436" name="Rectangle 2"/>
          <p:cNvSpPr txBox="1">
            <a:spLocks noChangeArrowheads="1"/>
          </p:cNvSpPr>
          <p:nvPr/>
        </p:nvSpPr>
        <p:spPr bwMode="auto">
          <a:xfrm>
            <a:off x="327025" y="185738"/>
            <a:ext cx="91376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4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五專</a:t>
            </a:r>
            <a:r>
              <a:rPr lang="zh-TW" altLang="en-US" sz="4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聯合免試</a:t>
            </a:r>
            <a:r>
              <a:rPr lang="zh-TW" altLang="en-US" sz="4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入學</a:t>
            </a:r>
            <a:endParaRPr lang="en-US" altLang="ja-JP" sz="40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1544638" y="4756150"/>
            <a:ext cx="3095625" cy="1400175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600" b="1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撕榜後完成</a:t>
            </a:r>
            <a:r>
              <a:rPr lang="en-US" altLang="zh-TW" sz="2600" b="1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600" b="1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一般生名額</a:t>
            </a:r>
            <a:r>
              <a:rPr lang="en-US" altLang="zh-TW" sz="2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600" b="1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錄取與報到</a:t>
            </a:r>
          </a:p>
        </p:txBody>
      </p:sp>
      <p:sp>
        <p:nvSpPr>
          <p:cNvPr id="24" name="矩形 23"/>
          <p:cNvSpPr/>
          <p:nvPr/>
        </p:nvSpPr>
        <p:spPr>
          <a:xfrm>
            <a:off x="7605713" y="4673600"/>
            <a:ext cx="3021012" cy="1422400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600" b="1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撕榜後完成</a:t>
            </a:r>
            <a:r>
              <a:rPr lang="en-US" altLang="zh-TW" sz="2600" b="1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600" b="1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特種身分生名額</a:t>
            </a:r>
            <a:r>
              <a:rPr lang="en-US" altLang="zh-TW" sz="2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600" b="1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錄取與報到</a:t>
            </a:r>
          </a:p>
        </p:txBody>
      </p:sp>
      <p:sp>
        <p:nvSpPr>
          <p:cNvPr id="37" name="向下箭號 36"/>
          <p:cNvSpPr/>
          <p:nvPr/>
        </p:nvSpPr>
        <p:spPr>
          <a:xfrm flipH="1">
            <a:off x="8886825" y="4025900"/>
            <a:ext cx="458788" cy="792163"/>
          </a:xfrm>
          <a:prstGeom prst="downArrow">
            <a:avLst/>
          </a:prstGeom>
          <a:solidFill>
            <a:srgbClr val="99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7567613" y="2728913"/>
            <a:ext cx="3097212" cy="1377950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600" b="1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依</a:t>
            </a:r>
            <a:r>
              <a:rPr lang="zh-TW" altLang="en-US" sz="2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特種身分生</a:t>
            </a:r>
            <a:endParaRPr lang="en-US" altLang="zh-TW" sz="26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600" b="1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分發順位進場撕榜</a:t>
            </a:r>
          </a:p>
        </p:txBody>
      </p:sp>
      <p:pic>
        <p:nvPicPr>
          <p:cNvPr id="19462" name="Picture 4" descr="http://cc.wfes.tp.edu.tw/g41-word/%E6%95%99%E5%B8%AB%E5%B0%88%E7%94%A8%E6%AA%94/%E5%AD%B8%E7%94%9F%E7%AF%84%E4%BE%8B%E7%B7%B4%E7%BF%92%E6%AA%94/%E5%9C%96%E7%89%87/06-%E5%8D%A1%E9%80%9A%E5%85%AC%E4%BB%9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4"/>
          <a:stretch>
            <a:fillRect/>
          </a:stretch>
        </p:blipFill>
        <p:spPr bwMode="auto">
          <a:xfrm>
            <a:off x="6245225" y="2533650"/>
            <a:ext cx="1116013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向下箭號 37"/>
          <p:cNvSpPr/>
          <p:nvPr/>
        </p:nvSpPr>
        <p:spPr>
          <a:xfrm flipH="1">
            <a:off x="2876550" y="4106863"/>
            <a:ext cx="431800" cy="792162"/>
          </a:xfrm>
          <a:prstGeom prst="down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19464" name="Picture 2" descr="http://cc.wfes.tp.edu.tw/g41-word/%E6%95%99%E5%B8%AB%E5%B0%88%E7%94%A8%E6%AA%94/%E5%AD%B8%E7%94%9F%E7%AF%84%E4%BE%8B%E7%B7%B4%E7%BF%92%E6%AA%94/%E5%9C%96%E7%89%87/06-%E5%8D%A1%E9%80%9A%E5%85%AC%E4%BB%9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51"/>
          <a:stretch>
            <a:fillRect/>
          </a:stretch>
        </p:blipFill>
        <p:spPr bwMode="auto">
          <a:xfrm>
            <a:off x="5040313" y="2533650"/>
            <a:ext cx="1128712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1555750" y="2809875"/>
            <a:ext cx="3084513" cy="132080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600" b="1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依</a:t>
            </a:r>
            <a:r>
              <a:rPr lang="zh-TW" altLang="en-US" sz="2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一般生</a:t>
            </a:r>
            <a:endParaRPr lang="en-US" altLang="zh-TW" sz="26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600" b="1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分發順位進場撕榜</a:t>
            </a:r>
          </a:p>
        </p:txBody>
      </p:sp>
      <p:sp>
        <p:nvSpPr>
          <p:cNvPr id="27" name="向下箭號 26"/>
          <p:cNvSpPr/>
          <p:nvPr/>
        </p:nvSpPr>
        <p:spPr>
          <a:xfrm>
            <a:off x="2876550" y="2233613"/>
            <a:ext cx="431800" cy="720725"/>
          </a:xfrm>
          <a:prstGeom prst="down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35" name="向下箭號 34"/>
          <p:cNvSpPr/>
          <p:nvPr/>
        </p:nvSpPr>
        <p:spPr>
          <a:xfrm>
            <a:off x="8886825" y="2152650"/>
            <a:ext cx="457200" cy="720725"/>
          </a:xfrm>
          <a:prstGeom prst="downArrow">
            <a:avLst/>
          </a:prstGeom>
          <a:solidFill>
            <a:srgbClr val="99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grpSp>
        <p:nvGrpSpPr>
          <p:cNvPr id="59402" name="群組 19"/>
          <p:cNvGrpSpPr>
            <a:grpSpLocks/>
          </p:cNvGrpSpPr>
          <p:nvPr/>
        </p:nvGrpSpPr>
        <p:grpSpPr bwMode="auto">
          <a:xfrm>
            <a:off x="6721051" y="1196753"/>
            <a:ext cx="4943886" cy="1008111"/>
            <a:chOff x="1664287" y="3194048"/>
            <a:chExt cx="3903593" cy="10078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圓角矩形 20"/>
            <p:cNvSpPr/>
            <p:nvPr/>
          </p:nvSpPr>
          <p:spPr>
            <a:xfrm>
              <a:off x="1664287" y="3194048"/>
              <a:ext cx="1990876" cy="1007868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3200" b="1" dirty="0">
                  <a:latin typeface="微軟正黑體" pitchFamily="34" charset="-120"/>
                  <a:ea typeface="微軟正黑體" pitchFamily="34" charset="-120"/>
                </a:rPr>
                <a:t>第二階段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3575603" y="3199603"/>
              <a:ext cx="1992277" cy="100231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800" b="1" dirty="0">
                  <a:solidFill>
                    <a:srgbClr val="2D2339"/>
                  </a:solidFill>
                  <a:latin typeface="微軟正黑體" pitchFamily="34" charset="-120"/>
                  <a:ea typeface="微軟正黑體" pitchFamily="34" charset="-120"/>
                </a:rPr>
                <a:t>特種身分生</a:t>
              </a:r>
            </a:p>
          </p:txBody>
        </p:sp>
      </p:grpSp>
      <p:grpSp>
        <p:nvGrpSpPr>
          <p:cNvPr id="59400" name="群組 11"/>
          <p:cNvGrpSpPr>
            <a:grpSpLocks/>
          </p:cNvGrpSpPr>
          <p:nvPr/>
        </p:nvGrpSpPr>
        <p:grpSpPr bwMode="auto">
          <a:xfrm>
            <a:off x="469530" y="1230689"/>
            <a:ext cx="5404917" cy="1002554"/>
            <a:chOff x="126783" y="1221575"/>
            <a:chExt cx="3639451" cy="10027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圓角矩形 4"/>
            <p:cNvSpPr/>
            <p:nvPr/>
          </p:nvSpPr>
          <p:spPr>
            <a:xfrm>
              <a:off x="126783" y="1221576"/>
              <a:ext cx="1882702" cy="100270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3200" b="1" dirty="0">
                  <a:latin typeface="微軟正黑體" pitchFamily="34" charset="-120"/>
                  <a:ea typeface="微軟正黑體" pitchFamily="34" charset="-120"/>
                </a:rPr>
                <a:t>第一階段 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1930027" y="1221575"/>
              <a:ext cx="1836207" cy="100270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32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一般生</a:t>
              </a:r>
              <a:endParaRPr lang="en-US" altLang="zh-TW" sz="32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（含大陸長期探親子女及震災專案生）</a:t>
              </a:r>
            </a:p>
          </p:txBody>
        </p:sp>
      </p:grpSp>
      <p:sp>
        <p:nvSpPr>
          <p:cNvPr id="19470" name="投影片編號版面配置區 3"/>
          <p:cNvSpPr txBox="1">
            <a:spLocks/>
          </p:cNvSpPr>
          <p:nvPr/>
        </p:nvSpPr>
        <p:spPr bwMode="auto">
          <a:xfrm>
            <a:off x="10064750" y="6308725"/>
            <a:ext cx="4762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8D8F7838-6FE9-4DA8-9253-D0A3631D4CFB}" type="slidenum">
              <a:rPr lang="en-US" altLang="zh-TW" sz="2000" b="1" u="sng">
                <a:solidFill>
                  <a:srgbClr val="404040"/>
                </a:solidFill>
                <a:latin typeface="Arial" panose="020B0604020202020204" pitchFamily="34" charset="0"/>
              </a:rPr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</a:t>
            </a:fld>
            <a:endParaRPr lang="en-US" altLang="zh-TW" sz="2000" b="1" u="sng">
              <a:solidFill>
                <a:srgbClr val="404040"/>
              </a:solidFill>
              <a:latin typeface="Arial" panose="020B0604020202020204" pitchFamily="34" charset="0"/>
            </a:endParaRPr>
          </a:p>
        </p:txBody>
      </p:sp>
      <p:sp>
        <p:nvSpPr>
          <p:cNvPr id="19471" name="Rectangle 2"/>
          <p:cNvSpPr txBox="1">
            <a:spLocks noChangeArrowheads="1"/>
          </p:cNvSpPr>
          <p:nvPr/>
        </p:nvSpPr>
        <p:spPr bwMode="auto">
          <a:xfrm>
            <a:off x="327025" y="185738"/>
            <a:ext cx="91376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4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五專</a:t>
            </a:r>
            <a:r>
              <a:rPr lang="zh-TW" altLang="en-US" sz="4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聯合免試</a:t>
            </a:r>
            <a:r>
              <a:rPr lang="zh-TW" altLang="en-US" sz="4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入學</a:t>
            </a:r>
            <a:endParaRPr lang="en-US" altLang="zh-TW" sz="44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ja-JP" sz="40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3303708"/>
              </p:ext>
            </p:extLst>
          </p:nvPr>
        </p:nvGraphicFramePr>
        <p:xfrm>
          <a:off x="328613" y="1016000"/>
          <a:ext cx="11749087" cy="5280897"/>
        </p:xfrm>
        <a:graphic>
          <a:graphicData uri="http://schemas.openxmlformats.org/drawingml/2006/table">
            <a:tbl>
              <a:tblPr/>
              <a:tblGrid>
                <a:gridCol w="576262">
                  <a:extLst>
                    <a:ext uri="{9D8B030D-6E8A-4147-A177-3AD203B41FA5}">
                      <a16:colId xmlns:a16="http://schemas.microsoft.com/office/drawing/2014/main" val="3773982468"/>
                    </a:ext>
                  </a:extLst>
                </a:gridCol>
                <a:gridCol w="3851275">
                  <a:extLst>
                    <a:ext uri="{9D8B030D-6E8A-4147-A177-3AD203B41FA5}">
                      <a16:colId xmlns:a16="http://schemas.microsoft.com/office/drawing/2014/main" val="3788207889"/>
                    </a:ext>
                  </a:extLst>
                </a:gridCol>
                <a:gridCol w="7321550">
                  <a:extLst>
                    <a:ext uri="{9D8B030D-6E8A-4147-A177-3AD203B41FA5}">
                      <a16:colId xmlns:a16="http://schemas.microsoft.com/office/drawing/2014/main" val="3112875667"/>
                    </a:ext>
                  </a:extLst>
                </a:gridCol>
              </a:tblGrid>
              <a:tr h="3841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4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項次</a:t>
                      </a:r>
                    </a:p>
                  </a:txBody>
                  <a:tcPr marL="36195" marR="36195" marT="17780" marB="17780" anchor="ctr" horzOverflow="overflow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4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</a:t>
                      </a:r>
                      <a:r>
                        <a:rPr kumimoji="0" lang="zh-TW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期</a:t>
                      </a:r>
                    </a:p>
                  </a:txBody>
                  <a:tcPr marL="36195" marR="36195" marT="17780" marB="17780" anchor="ctr" horzOverflow="overflow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4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</a:t>
                      </a: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</a:t>
                      </a:r>
                      <a:r>
                        <a:rPr kumimoji="0" lang="zh-TW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目</a:t>
                      </a:r>
                    </a:p>
                  </a:txBody>
                  <a:tcPr marL="36195" marR="36195" marT="17780" marB="17780" anchor="ctr" horzOverflow="overflow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964078"/>
                  </a:ext>
                </a:extLst>
              </a:tr>
              <a:tr h="4349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kumimoji="0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6195" marR="36195" marT="17780" marB="17780" anchor="ctr" horzOverflow="overflow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2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</a:t>
                      </a:r>
                      <a:r>
                        <a:rPr kumimoji="0" lang="zh-TW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kumimoji="0" lang="zh-TW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r>
                        <a:rPr kumimoji="0" lang="zh-TW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日（</a:t>
                      </a: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</a:t>
                      </a:r>
                      <a:r>
                        <a:rPr kumimoji="0" lang="zh-TW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）起</a:t>
                      </a:r>
                    </a:p>
                  </a:txBody>
                  <a:tcPr marL="36195" marR="36195" marT="17780" marB="17780" anchor="ctr" horzOverflow="overflow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2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簡章、報名表公告暨下載</a:t>
                      </a:r>
                    </a:p>
                  </a:txBody>
                  <a:tcPr marL="36195" marR="36195" marT="17780" marB="17780" anchor="ctr" horzOverflow="overflow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0814565"/>
                  </a:ext>
                </a:extLst>
              </a:tr>
              <a:tr h="9429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kumimoji="0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6195" marR="36195" marT="17780" marB="17780" anchor="ctr" horzOverflow="overflow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2451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2451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2451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24511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24511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24511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24511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24511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24511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2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2451100" algn="l"/>
                        </a:tabLst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五專校內報名時間</a:t>
                      </a:r>
                      <a:endParaRPr kumimoji="0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2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2451100" algn="l"/>
                        </a:tabLst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（三）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至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日（三）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止</a:t>
                      </a:r>
                      <a:endParaRPr kumimoji="0" lang="zh-TW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6195" marR="36195" marT="17780" marB="17780" anchor="ctr" horzOverflow="overflow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2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準備好報名表及相關文件繳至教務處註冊組</a:t>
                      </a:r>
                      <a:endParaRPr kumimoji="0" lang="zh-TW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6195" marR="36195" marT="17780" marB="17780" anchor="ctr" horzOverflow="overflow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518474"/>
                  </a:ext>
                </a:extLst>
              </a:tr>
              <a:tr h="64967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kumimoji="0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6195" marR="36195" marT="17780" marB="17780" anchor="ctr" horzOverflow="overflow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tabLst>
                          <a:tab pos="24511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24511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2451100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24511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tabLst>
                          <a:tab pos="24511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24511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24511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24511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2451100" algn="l"/>
                        </a:tabLs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2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2451100" algn="l"/>
                        </a:tabLst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日（四）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12:00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前</a:t>
                      </a:r>
                      <a:endParaRPr kumimoji="0" lang="zh-TW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6195" marR="36195" marT="17780" marB="17780" anchor="ctr" horzOverflow="overflow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公告實際招生名額（含回流名額）</a:t>
                      </a:r>
                      <a:endParaRPr kumimoji="0" lang="zh-TW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6195" marR="36195" marT="17780" marB="17780" anchor="ctr" horzOverflow="overflow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494049"/>
                  </a:ext>
                </a:extLst>
              </a:tr>
              <a:tr h="9429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kumimoji="0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6195" marR="36195" marT="17780" marB="17780" anchor="ctr" horzOverflow="overflow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次公告現場登記分發名單</a:t>
                      </a:r>
                      <a:endParaRPr kumimoji="0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日（星期五）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17:00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前</a:t>
                      </a:r>
                    </a:p>
                  </a:txBody>
                  <a:tcPr marL="20853" marR="20853" marT="10244" marB="10244" anchor="ctr" horzOverflow="overflow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>
                      <a:lvl1pPr indent="-152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-15240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第一次公告參加現場登記分發名單、時間及地點。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（各招生學校網站）</a:t>
                      </a:r>
                      <a:endParaRPr kumimoji="0" lang="zh-TW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0853" marR="20853" marT="10244" marB="10244" anchor="ctr" horzOverflow="overflow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760631"/>
                  </a:ext>
                </a:extLst>
              </a:tr>
              <a:tr h="89535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kumimoji="0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6195" marR="36195" marT="17780" marB="17780" anchor="ctr" horzOverflow="overflow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日（星期一）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17:00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前</a:t>
                      </a:r>
                    </a:p>
                  </a:txBody>
                  <a:tcPr marL="20853" marR="20853" marT="10244" marB="10244" anchor="ctr" horzOverflow="overflow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>
                      <a:lvl1pPr indent="-152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-15240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免試生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若未</a:t>
                      </a: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收到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「</a:t>
                      </a: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免試入學成績暨現場登記分發報到通知單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」</a:t>
                      </a: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請向各招生學校查詢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及補發。（</a:t>
                      </a: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招生學校聯絡資訊請參閱簡章第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IV~</a:t>
                      </a: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Ⅴ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II</a:t>
                      </a: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頁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）</a:t>
                      </a:r>
                      <a:endParaRPr kumimoji="0" lang="zh-TW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0853" marR="20853" marT="10244" marB="10244" anchor="ctr" horzOverflow="overflow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243643"/>
                  </a:ext>
                </a:extLst>
              </a:tr>
              <a:tr h="895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kumimoji="0" lang="zh-TW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6195" marR="36195" marT="17780" marB="17780" anchor="ctr" horzOverflow="overflow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受理免試生成績複查</a:t>
                      </a:r>
                      <a:endParaRPr kumimoji="0" lang="en-US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</a:t>
                      </a:r>
                      <a:r>
                        <a:rPr kumimoji="0" lang="zh-TW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r>
                        <a:rPr kumimoji="0" lang="zh-TW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kumimoji="0" lang="zh-TW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日（星期</a:t>
                      </a: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r>
                        <a:rPr kumimoji="0" lang="zh-TW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）</a:t>
                      </a: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9:00~12:00 </a:t>
                      </a:r>
                      <a:endParaRPr kumimoji="0" lang="zh-TW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0853" marR="20853" marT="10244" marB="10244" anchor="ctr" horzOverflow="overflow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複查成績申請書傳真至</a:t>
                      </a: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招生學校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並以電話確認。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</a:t>
                      </a: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聯絡資訊請參閱簡章第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IV~</a:t>
                      </a: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Ⅴ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II</a:t>
                      </a: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頁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或北區五專招生網站）</a:t>
                      </a:r>
                      <a:endParaRPr kumimoji="0" lang="zh-TW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0853" marR="20853" marT="10244" marB="10244" anchor="ctr" horzOverflow="overflow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683048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328613" y="169863"/>
            <a:ext cx="1168558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北區</a:t>
            </a:r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五專</a:t>
            </a:r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聯合</a:t>
            </a:r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免試入學招生重要</a:t>
            </a:r>
            <a:r>
              <a:rPr lang="zh-TW" altLang="en-US" sz="4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日程</a:t>
            </a:r>
            <a:endParaRPr lang="zh-TW" altLang="en-US" sz="4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23585" name="投影片編號版面配置區 1"/>
          <p:cNvSpPr>
            <a:spLocks noGrp="1"/>
          </p:cNvSpPr>
          <p:nvPr>
            <p:ph type="sldNum" sz="quarter" idx="11"/>
          </p:nvPr>
        </p:nvSpPr>
        <p:spPr bwMode="auto">
          <a:xfrm>
            <a:off x="9334500" y="6378575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965182-906F-4201-912C-4E692C20BF15}" type="slidenum">
              <a:rPr lang="zh-TW" altLang="en-US" sz="2600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zh-TW" altLang="en-US" sz="2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/>
        </p:nvSpPr>
        <p:spPr>
          <a:xfrm>
            <a:off x="328613" y="169863"/>
            <a:ext cx="1071086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北區</a:t>
            </a:r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五專</a:t>
            </a:r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聯合</a:t>
            </a:r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免試入學招生重要</a:t>
            </a:r>
            <a:r>
              <a:rPr lang="zh-TW" altLang="en-US" sz="4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日程</a:t>
            </a:r>
            <a:endParaRPr lang="zh-TW" altLang="en-US" sz="4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224631"/>
              </p:ext>
            </p:extLst>
          </p:nvPr>
        </p:nvGraphicFramePr>
        <p:xfrm>
          <a:off x="163513" y="877888"/>
          <a:ext cx="11844337" cy="5169827"/>
        </p:xfrm>
        <a:graphic>
          <a:graphicData uri="http://schemas.openxmlformats.org/drawingml/2006/table">
            <a:tbl>
              <a:tblPr/>
              <a:tblGrid>
                <a:gridCol w="500062">
                  <a:extLst>
                    <a:ext uri="{9D8B030D-6E8A-4147-A177-3AD203B41FA5}">
                      <a16:colId xmlns:a16="http://schemas.microsoft.com/office/drawing/2014/main" val="2500214333"/>
                    </a:ext>
                  </a:extLst>
                </a:gridCol>
                <a:gridCol w="4340225">
                  <a:extLst>
                    <a:ext uri="{9D8B030D-6E8A-4147-A177-3AD203B41FA5}">
                      <a16:colId xmlns:a16="http://schemas.microsoft.com/office/drawing/2014/main" val="777687802"/>
                    </a:ext>
                  </a:extLst>
                </a:gridCol>
                <a:gridCol w="7004050">
                  <a:extLst>
                    <a:ext uri="{9D8B030D-6E8A-4147-A177-3AD203B41FA5}">
                      <a16:colId xmlns:a16="http://schemas.microsoft.com/office/drawing/2014/main" val="1284908133"/>
                    </a:ext>
                  </a:extLst>
                </a:gridCol>
              </a:tblGrid>
              <a:tr h="66940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4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項次</a:t>
                      </a:r>
                    </a:p>
                  </a:txBody>
                  <a:tcPr marL="20853" marR="20853" marT="10244" marB="10244" anchor="ctr" horzOverflow="overflow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4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</a:t>
                      </a:r>
                      <a:r>
                        <a:rPr kumimoji="0" lang="zh-TW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期</a:t>
                      </a:r>
                    </a:p>
                  </a:txBody>
                  <a:tcPr marL="20853" marR="20853" marT="10244" marB="10244" anchor="ctr" horzOverflow="overflow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4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</a:t>
                      </a: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</a:t>
                      </a:r>
                      <a:r>
                        <a:rPr kumimoji="0" lang="zh-TW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目</a:t>
                      </a:r>
                    </a:p>
                  </a:txBody>
                  <a:tcPr marL="20853" marR="20853" marT="10244" marB="10244" anchor="ctr" horzOverflow="overflow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8192407"/>
                  </a:ext>
                </a:extLst>
              </a:tr>
              <a:tr h="129160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kumimoji="0" lang="zh-TW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0853" marR="20853" marT="10244" marB="10244" anchor="ctr" horzOverflow="overflow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第二次公告現場登記分發名單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日（星期二）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17:00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前</a:t>
                      </a:r>
                    </a:p>
                  </a:txBody>
                  <a:tcPr marL="20853" marR="20853" marT="10244" marB="10244" anchor="ctr" horzOverflow="overflow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>
                      <a:lvl1pPr indent="-152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-15240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第二次公告參加現場登記分發名單、時間、地點及實際招生名額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。（各招生學校網站）</a:t>
                      </a:r>
                      <a:endParaRPr kumimoji="0" lang="zh-TW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0853" marR="20853" marT="10244" marB="10244" anchor="ctr" horzOverflow="overflow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746637"/>
                  </a:ext>
                </a:extLst>
              </a:tr>
              <a:tr h="191721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endParaRPr kumimoji="0" lang="zh-TW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0853" marR="20853" marT="10244" marB="10244" anchor="ctr" horzOverflow="overflow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現場登記分發</a:t>
                      </a:r>
                      <a:endParaRPr kumimoji="0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日（星期三）</a:t>
                      </a:r>
                    </a:p>
                  </a:txBody>
                  <a:tcPr marL="20853" marR="20853" marT="10244" marB="10244" anchor="ctr" horzOverflow="overflow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>
                      <a:lvl1pPr indent="-1524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-15240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※免試生應攜帶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免試入學成績暨現場登記分發報到通知單、身分證明文件正本及學歷（力）證件正本</a:t>
                      </a: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等資料，至各招生學校辦理現場登記分發報到，時間及地點以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現場登記分發</a:t>
                      </a: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通知為準。</a:t>
                      </a:r>
                      <a:endParaRPr kumimoji="0" lang="zh-TW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0853" marR="20853" marT="10244" marB="10244" anchor="ctr" horzOverflow="overflow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16272"/>
                  </a:ext>
                </a:extLst>
              </a:tr>
              <a:tr h="129160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kumimoji="0" lang="zh-TW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0853" marR="20853" marT="10244" marB="10244" anchor="ctr" horzOverflow="overflow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錄取生放棄錄取資格截止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</a:t>
                      </a:r>
                      <a:r>
                        <a:rPr kumimoji="0" lang="zh-TW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r>
                        <a:rPr kumimoji="0" lang="zh-TW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</a:t>
                      </a:r>
                      <a:r>
                        <a:rPr kumimoji="0" lang="zh-TW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日（星期</a:t>
                      </a: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</a:t>
                      </a:r>
                      <a:r>
                        <a:rPr kumimoji="0" lang="zh-TW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）</a:t>
                      </a: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17:00</a:t>
                      </a:r>
                      <a:r>
                        <a:rPr kumimoji="0" lang="zh-TW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前</a:t>
                      </a:r>
                    </a:p>
                  </a:txBody>
                  <a:tcPr marL="20853" marR="20853" marT="10244" marB="10244" anchor="ctr" horzOverflow="overflow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EB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填寫招生簡章第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105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頁「錄取生放棄錄取資格聲明書」，傳真至錄取學校辦理。</a:t>
                      </a:r>
                      <a:endParaRPr kumimoji="0" lang="zh-TW" alt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0853" marR="20853" marT="10244" marB="10244" anchor="ctr" horzOverflow="overflow">
                    <a:lnL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40305"/>
                  </a:ext>
                </a:extLst>
              </a:tr>
            </a:tbl>
          </a:graphicData>
        </a:graphic>
      </p:graphicFrame>
      <p:sp>
        <p:nvSpPr>
          <p:cNvPr id="24617" name="投影片編號版面配置區 1"/>
          <p:cNvSpPr>
            <a:spLocks noGrp="1"/>
          </p:cNvSpPr>
          <p:nvPr>
            <p:ph type="sldNum" sz="quarter" idx="11"/>
          </p:nvPr>
        </p:nvSpPr>
        <p:spPr bwMode="auto">
          <a:xfrm>
            <a:off x="9264650" y="629920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0ED99B-507C-408C-B8C3-9D9DB96BF3AB}" type="slidenum">
              <a:rPr lang="zh-TW" altLang="en-US" sz="2600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zh-TW" altLang="en-US" sz="2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直線接點 49"/>
          <p:cNvCxnSpPr/>
          <p:nvPr/>
        </p:nvCxnSpPr>
        <p:spPr>
          <a:xfrm flipH="1">
            <a:off x="8212138" y="4705350"/>
            <a:ext cx="0" cy="3222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矩形 89"/>
          <p:cNvSpPr/>
          <p:nvPr/>
        </p:nvSpPr>
        <p:spPr>
          <a:xfrm>
            <a:off x="2368550" y="4533900"/>
            <a:ext cx="8761413" cy="2108200"/>
          </a:xfrm>
          <a:prstGeom prst="rect">
            <a:avLst/>
          </a:prstGeom>
          <a:noFill/>
          <a:ln w="28575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28676" name="標題 1"/>
          <p:cNvSpPr>
            <a:spLocks noGrp="1"/>
          </p:cNvSpPr>
          <p:nvPr>
            <p:ph type="title"/>
          </p:nvPr>
        </p:nvSpPr>
        <p:spPr>
          <a:xfrm>
            <a:off x="425450" y="42863"/>
            <a:ext cx="10515600" cy="1325562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報名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作業－報名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資格</a:t>
            </a:r>
            <a:endParaRPr lang="zh-TW" altLang="en-US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8677" name="群組 85"/>
          <p:cNvGrpSpPr>
            <a:grpSpLocks/>
          </p:cNvGrpSpPr>
          <p:nvPr/>
        </p:nvGrpSpPr>
        <p:grpSpPr bwMode="auto">
          <a:xfrm>
            <a:off x="195263" y="1852613"/>
            <a:ext cx="11509375" cy="4646612"/>
            <a:chOff x="175678" y="1649132"/>
            <a:chExt cx="11510128" cy="4645820"/>
          </a:xfrm>
        </p:grpSpPr>
        <p:grpSp>
          <p:nvGrpSpPr>
            <p:cNvPr id="28692" name="群組 65"/>
            <p:cNvGrpSpPr>
              <a:grpSpLocks/>
            </p:cNvGrpSpPr>
            <p:nvPr/>
          </p:nvGrpSpPr>
          <p:grpSpPr bwMode="auto">
            <a:xfrm>
              <a:off x="2462375" y="1649132"/>
              <a:ext cx="8428987" cy="4645820"/>
              <a:chOff x="2030731" y="2009377"/>
              <a:chExt cx="8428987" cy="4645820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2030184" y="2009377"/>
                <a:ext cx="2260748" cy="888848"/>
              </a:xfrm>
              <a:prstGeom prst="rect">
                <a:avLst/>
              </a:prstGeom>
              <a:ln w="28575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TW" altLang="en-US" sz="2000" b="1" dirty="0">
                    <a:solidFill>
                      <a:srgbClr val="C00000"/>
                    </a:solidFill>
                    <a:latin typeface="Calibri Light" panose="020F0302020204030204" pitchFamily="34" charset="0"/>
                    <a:ea typeface="微軟正黑體" panose="020B0604030504040204" pitchFamily="34" charset="-120"/>
                  </a:rPr>
                  <a:t>❶</a:t>
                </a:r>
                <a:r>
                  <a:rPr lang="zh-TW" altLang="en-US" sz="2000" b="1" dirty="0">
                    <a:solidFill>
                      <a:srgbClr val="7030A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國民中學</a:t>
                </a:r>
                <a:endParaRPr lang="en-US" altLang="zh-TW" sz="20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TW" altLang="en-US" sz="2800" b="1" dirty="0">
                    <a:solidFill>
                      <a:srgbClr val="C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應屆</a:t>
                </a:r>
                <a:r>
                  <a:rPr lang="zh-TW" altLang="en-US" sz="2000" b="1" dirty="0">
                    <a:solidFill>
                      <a:srgbClr val="7030A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畢業生</a:t>
                </a:r>
              </a:p>
            </p:txBody>
          </p:sp>
          <p:sp>
            <p:nvSpPr>
              <p:cNvPr id="5" name="矩形 4"/>
              <p:cNvSpPr/>
              <p:nvPr/>
            </p:nvSpPr>
            <p:spPr>
              <a:xfrm>
                <a:off x="7094640" y="2009377"/>
                <a:ext cx="2387756" cy="888848"/>
              </a:xfrm>
              <a:prstGeom prst="rect">
                <a:avLst/>
              </a:prstGeom>
              <a:ln w="28575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TW" altLang="en-US" sz="2000" b="1" dirty="0">
                    <a:solidFill>
                      <a:srgbClr val="C00000"/>
                    </a:solidFill>
                    <a:latin typeface="Calibri Light" panose="020F0302020204030204" pitchFamily="34" charset="0"/>
                    <a:ea typeface="微軟正黑體" panose="020B0604030504040204" pitchFamily="34" charset="-120"/>
                  </a:rPr>
                  <a:t>❸</a:t>
                </a:r>
                <a:r>
                  <a:rPr lang="zh-TW" altLang="en-US" sz="2000" b="1" dirty="0">
                    <a:solidFill>
                      <a:srgbClr val="7030A0"/>
                    </a:solidFill>
                    <a:latin typeface="Calibri Light" panose="020F0302020204030204" pitchFamily="34" charset="0"/>
                    <a:ea typeface="微軟正黑體" panose="020B0604030504040204" pitchFamily="34" charset="-120"/>
                  </a:rPr>
                  <a:t>同等學力者</a:t>
                </a: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4562411" y="2009377"/>
                <a:ext cx="2260748" cy="888848"/>
              </a:xfrm>
              <a:prstGeom prst="rect">
                <a:avLst/>
              </a:prstGeom>
              <a:ln w="28575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TW" altLang="en-US" sz="2000" b="1" dirty="0">
                    <a:solidFill>
                      <a:srgbClr val="C00000"/>
                    </a:solidFill>
                    <a:latin typeface="Calibri Light" panose="020F0302020204030204" pitchFamily="34" charset="0"/>
                    <a:ea typeface="微軟正黑體" panose="020B0604030504040204" pitchFamily="34" charset="-120"/>
                  </a:rPr>
                  <a:t>❷</a:t>
                </a:r>
                <a:r>
                  <a:rPr lang="zh-TW" altLang="en-US" sz="2000" b="1" dirty="0">
                    <a:solidFill>
                      <a:srgbClr val="7030A0"/>
                    </a:solidFill>
                    <a:latin typeface="Calibri Light" panose="020F0302020204030204" pitchFamily="34" charset="0"/>
                    <a:ea typeface="微軟正黑體" panose="020B0604030504040204" pitchFamily="34" charset="-120"/>
                  </a:rPr>
                  <a:t>國民中學</a:t>
                </a:r>
                <a:r>
                  <a:rPr lang="en-US" altLang="zh-TW" sz="2000" b="1" dirty="0">
                    <a:solidFill>
                      <a:srgbClr val="C00000"/>
                    </a:solidFill>
                    <a:latin typeface="Calibri Light" panose="020F0302020204030204" pitchFamily="34" charset="0"/>
                    <a:ea typeface="微軟正黑體" panose="020B0604030504040204" pitchFamily="34" charset="-120"/>
                  </a:rPr>
                  <a:t/>
                </a:r>
                <a:br>
                  <a:rPr lang="en-US" altLang="zh-TW" sz="2000" b="1" dirty="0">
                    <a:solidFill>
                      <a:srgbClr val="C00000"/>
                    </a:solidFill>
                    <a:latin typeface="Calibri Light" panose="020F0302020204030204" pitchFamily="34" charset="0"/>
                    <a:ea typeface="微軟正黑體" panose="020B0604030504040204" pitchFamily="34" charset="-120"/>
                  </a:rPr>
                </a:br>
                <a:r>
                  <a:rPr lang="zh-TW" altLang="en-US" sz="2400" b="1" dirty="0">
                    <a:solidFill>
                      <a:srgbClr val="C00000"/>
                    </a:solidFill>
                    <a:latin typeface="Calibri Light" panose="020F0302020204030204" pitchFamily="34" charset="0"/>
                    <a:ea typeface="微軟正黑體" panose="020B0604030504040204" pitchFamily="34" charset="-120"/>
                  </a:rPr>
                  <a:t>非應屆</a:t>
                </a:r>
                <a:r>
                  <a:rPr lang="zh-TW" altLang="en-US" sz="2000" b="1" dirty="0">
                    <a:solidFill>
                      <a:srgbClr val="7030A0"/>
                    </a:solidFill>
                    <a:latin typeface="Calibri Light" panose="020F0302020204030204" pitchFamily="34" charset="0"/>
                    <a:ea typeface="微軟正黑體" panose="020B0604030504040204" pitchFamily="34" charset="-120"/>
                  </a:rPr>
                  <a:t>畢業生</a:t>
                </a:r>
                <a:endParaRPr lang="en-US" altLang="zh-TW" sz="2000" b="1" dirty="0">
                  <a:solidFill>
                    <a:srgbClr val="7030A0"/>
                  </a:solidFill>
                  <a:latin typeface="Calibri Light" panose="020F0302020204030204" pitchFamily="34" charset="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2030184" y="3483913"/>
                <a:ext cx="2692576" cy="9904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TW" altLang="en-US" sz="2000" b="1" dirty="0">
                    <a:solidFill>
                      <a:srgbClr val="0033CC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一般生及</a:t>
                </a:r>
                <a:r>
                  <a:rPr lang="en-US" altLang="zh-TW" sz="2000" b="1" dirty="0">
                    <a:solidFill>
                      <a:srgbClr val="0033CC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/>
                </a:r>
                <a:br>
                  <a:rPr lang="en-US" altLang="zh-TW" sz="2000" b="1" dirty="0">
                    <a:solidFill>
                      <a:srgbClr val="0033CC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</a:br>
                <a:r>
                  <a:rPr lang="zh-TW" altLang="en-US" sz="2000" b="1" dirty="0">
                    <a:solidFill>
                      <a:srgbClr val="0033CC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大陸長期探親子女</a:t>
                </a:r>
                <a:endParaRPr lang="en-US" altLang="zh-TW" sz="2000" b="1" dirty="0">
                  <a:solidFill>
                    <a:srgbClr val="0033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TW" altLang="en-US" sz="2200" b="1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（白色報名表）</a:t>
                </a:r>
              </a:p>
            </p:txBody>
          </p:sp>
          <p:grpSp>
            <p:nvGrpSpPr>
              <p:cNvPr id="28700" name="群組 56"/>
              <p:cNvGrpSpPr>
                <a:grpSpLocks/>
              </p:cNvGrpSpPr>
              <p:nvPr/>
            </p:nvGrpSpPr>
            <p:grpSpPr bwMode="auto">
              <a:xfrm>
                <a:off x="5232399" y="4356504"/>
                <a:ext cx="5227319" cy="2298693"/>
                <a:chOff x="5232399" y="4356504"/>
                <a:chExt cx="5227319" cy="2298693"/>
              </a:xfrm>
            </p:grpSpPr>
            <p:grpSp>
              <p:nvGrpSpPr>
                <p:cNvPr id="18" name="群組 17"/>
                <p:cNvGrpSpPr/>
                <p:nvPr/>
              </p:nvGrpSpPr>
              <p:grpSpPr>
                <a:xfrm>
                  <a:off x="5232399" y="5123379"/>
                  <a:ext cx="5227319" cy="1531818"/>
                  <a:chOff x="5918199" y="4813300"/>
                  <a:chExt cx="5227319" cy="1714500"/>
                </a:xfrm>
                <a:noFill/>
              </p:grpSpPr>
              <p:sp>
                <p:nvSpPr>
                  <p:cNvPr id="11" name="矩形 10"/>
                  <p:cNvSpPr/>
                  <p:nvPr/>
                </p:nvSpPr>
                <p:spPr>
                  <a:xfrm>
                    <a:off x="5918199" y="4813300"/>
                    <a:ext cx="533399" cy="1714500"/>
                  </a:xfrm>
                  <a:prstGeom prst="rect">
                    <a:avLst/>
                  </a:prstGeom>
                  <a:solidFill>
                    <a:srgbClr val="FFFFE1"/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zh-TW" altLang="en-US" sz="2000" b="1" dirty="0">
                        <a:solidFill>
                          <a:srgbClr val="00539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原住民生</a:t>
                    </a:r>
                  </a:p>
                </p:txBody>
              </p:sp>
              <p:sp>
                <p:nvSpPr>
                  <p:cNvPr id="12" name="矩形 11"/>
                  <p:cNvSpPr/>
                  <p:nvPr/>
                </p:nvSpPr>
                <p:spPr>
                  <a:xfrm>
                    <a:off x="7482839" y="4813300"/>
                    <a:ext cx="533399" cy="1714500"/>
                  </a:xfrm>
                  <a:prstGeom prst="rect">
                    <a:avLst/>
                  </a:prstGeom>
                  <a:solidFill>
                    <a:srgbClr val="FFFFE1"/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72000" tIns="0" rIns="0" bIns="0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zh-TW" altLang="en-US" b="1" dirty="0">
                        <a:solidFill>
                          <a:srgbClr val="00539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派外    子女</a:t>
                    </a:r>
                  </a:p>
                </p:txBody>
              </p:sp>
              <p:sp>
                <p:nvSpPr>
                  <p:cNvPr id="13" name="矩形 12"/>
                  <p:cNvSpPr/>
                  <p:nvPr/>
                </p:nvSpPr>
                <p:spPr>
                  <a:xfrm>
                    <a:off x="8247381" y="4813300"/>
                    <a:ext cx="533399" cy="1714500"/>
                  </a:xfrm>
                  <a:prstGeom prst="rect">
                    <a:avLst/>
                  </a:prstGeom>
                  <a:solidFill>
                    <a:srgbClr val="FFFFE1"/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72000" tIns="0" rIns="0" bIns="0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zh-TW" altLang="en-US" sz="1600" b="1" dirty="0">
                        <a:solidFill>
                          <a:srgbClr val="00539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科技人才子女</a:t>
                    </a:r>
                  </a:p>
                </p:txBody>
              </p:sp>
              <p:sp>
                <p:nvSpPr>
                  <p:cNvPr id="14" name="矩形 13"/>
                  <p:cNvSpPr/>
                  <p:nvPr/>
                </p:nvSpPr>
                <p:spPr>
                  <a:xfrm>
                    <a:off x="6700519" y="4813300"/>
                    <a:ext cx="533399" cy="1714500"/>
                  </a:xfrm>
                  <a:prstGeom prst="rect">
                    <a:avLst/>
                  </a:prstGeom>
                  <a:solidFill>
                    <a:srgbClr val="FFFFE1"/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zh-TW" altLang="en-US" sz="2000" b="1" dirty="0">
                        <a:solidFill>
                          <a:srgbClr val="00539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身障生</a:t>
                    </a:r>
                  </a:p>
                </p:txBody>
              </p:sp>
              <p:sp>
                <p:nvSpPr>
                  <p:cNvPr id="16" name="矩形 15"/>
                  <p:cNvSpPr/>
                  <p:nvPr/>
                </p:nvSpPr>
                <p:spPr>
                  <a:xfrm>
                    <a:off x="9829799" y="4813300"/>
                    <a:ext cx="533399" cy="1714500"/>
                  </a:xfrm>
                  <a:prstGeom prst="rect">
                    <a:avLst/>
                  </a:prstGeom>
                  <a:solidFill>
                    <a:srgbClr val="FFFFE1"/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zh-TW" altLang="en-US" sz="2000" b="1" dirty="0">
                        <a:solidFill>
                          <a:srgbClr val="00539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僑</a:t>
                    </a:r>
                    <a:endParaRPr lang="en-US" altLang="zh-TW" sz="2000" b="1" dirty="0">
                      <a:solidFill>
                        <a:srgbClr val="005392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altLang="zh-TW" sz="2000" b="1" dirty="0">
                      <a:solidFill>
                        <a:srgbClr val="005392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zh-TW" altLang="en-US" sz="2000" b="1" dirty="0">
                        <a:solidFill>
                          <a:srgbClr val="00539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生</a:t>
                    </a:r>
                  </a:p>
                </p:txBody>
              </p:sp>
              <p:sp>
                <p:nvSpPr>
                  <p:cNvPr id="17" name="矩形 16"/>
                  <p:cNvSpPr/>
                  <p:nvPr/>
                </p:nvSpPr>
                <p:spPr>
                  <a:xfrm>
                    <a:off x="10612119" y="4813300"/>
                    <a:ext cx="533399" cy="1714500"/>
                  </a:xfrm>
                  <a:prstGeom prst="rect">
                    <a:avLst/>
                  </a:prstGeom>
                  <a:solidFill>
                    <a:srgbClr val="FFFFE1"/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zh-TW" altLang="en-US" sz="2000" b="1" dirty="0">
                        <a:solidFill>
                          <a:srgbClr val="00539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退伍軍人</a:t>
                    </a:r>
                  </a:p>
                </p:txBody>
              </p:sp>
              <p:sp>
                <p:nvSpPr>
                  <p:cNvPr id="15" name="矩形 14"/>
                  <p:cNvSpPr/>
                  <p:nvPr/>
                </p:nvSpPr>
                <p:spPr>
                  <a:xfrm>
                    <a:off x="9047479" y="4813300"/>
                    <a:ext cx="533399" cy="1714500"/>
                  </a:xfrm>
                  <a:prstGeom prst="rect">
                    <a:avLst/>
                  </a:prstGeom>
                  <a:solidFill>
                    <a:srgbClr val="FFFFE1"/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zh-TW" altLang="en-US" sz="2000" b="1" dirty="0">
                        <a:solidFill>
                          <a:srgbClr val="00539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蒙藏生</a:t>
                    </a:r>
                  </a:p>
                </p:txBody>
              </p:sp>
            </p:grpSp>
            <p:grpSp>
              <p:nvGrpSpPr>
                <p:cNvPr id="28706" name="群組 55"/>
                <p:cNvGrpSpPr>
                  <a:grpSpLocks/>
                </p:cNvGrpSpPr>
                <p:nvPr/>
              </p:nvGrpSpPr>
              <p:grpSpPr bwMode="auto">
                <a:xfrm>
                  <a:off x="5499100" y="4356504"/>
                  <a:ext cx="4693918" cy="766876"/>
                  <a:chOff x="5499100" y="4356504"/>
                  <a:chExt cx="4693918" cy="766876"/>
                </a:xfrm>
              </p:grpSpPr>
              <p:cxnSp>
                <p:nvCxnSpPr>
                  <p:cNvPr id="54" name="直線接點 53"/>
                  <p:cNvCxnSpPr>
                    <a:endCxn id="15" idx="0"/>
                  </p:cNvCxnSpPr>
                  <p:nvPr/>
                </p:nvCxnSpPr>
                <p:spPr>
                  <a:xfrm>
                    <a:off x="8628265" y="4909245"/>
                    <a:ext cx="0" cy="21427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肘形接點 22"/>
                  <p:cNvCxnSpPr>
                    <a:endCxn id="11" idx="0"/>
                  </p:cNvCxnSpPr>
                  <p:nvPr/>
                </p:nvCxnSpPr>
                <p:spPr>
                  <a:xfrm rot="5400000">
                    <a:off x="6313615" y="3650302"/>
                    <a:ext cx="658700" cy="2287738"/>
                  </a:xfrm>
                  <a:prstGeom prst="bentConnector3">
                    <a:avLst>
                      <a:gd name="adj1" fmla="val 67169"/>
                    </a:avLst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肘形接點 24"/>
                  <p:cNvCxnSpPr>
                    <a:stCxn id="122" idx="1"/>
                    <a:endCxn id="17" idx="0"/>
                  </p:cNvCxnSpPr>
                  <p:nvPr/>
                </p:nvCxnSpPr>
                <p:spPr>
                  <a:xfrm rot="16200000" flipH="1">
                    <a:off x="8607716" y="3537595"/>
                    <a:ext cx="766632" cy="2405220"/>
                  </a:xfrm>
                  <a:prstGeom prst="bentConnector3">
                    <a:avLst>
                      <a:gd name="adj1" fmla="val 70804"/>
                    </a:avLst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直線接點 50"/>
                  <p:cNvCxnSpPr>
                    <a:endCxn id="14" idx="0"/>
                  </p:cNvCxnSpPr>
                  <p:nvPr/>
                </p:nvCxnSpPr>
                <p:spPr>
                  <a:xfrm flipH="1">
                    <a:off x="6281786" y="4909245"/>
                    <a:ext cx="0" cy="21427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直線接點 51"/>
                  <p:cNvCxnSpPr>
                    <a:endCxn id="12" idx="0"/>
                  </p:cNvCxnSpPr>
                  <p:nvPr/>
                </p:nvCxnSpPr>
                <p:spPr>
                  <a:xfrm flipH="1">
                    <a:off x="7064474" y="4910832"/>
                    <a:ext cx="0" cy="21268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直線接點 54"/>
                  <p:cNvCxnSpPr>
                    <a:endCxn id="16" idx="0"/>
                  </p:cNvCxnSpPr>
                  <p:nvPr/>
                </p:nvCxnSpPr>
                <p:spPr>
                  <a:xfrm>
                    <a:off x="9410953" y="4909245"/>
                    <a:ext cx="0" cy="21427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8701" name="群組 64"/>
              <p:cNvGrpSpPr>
                <a:grpSpLocks/>
              </p:cNvGrpSpPr>
              <p:nvPr/>
            </p:nvGrpSpPr>
            <p:grpSpPr bwMode="auto">
              <a:xfrm>
                <a:off x="3161033" y="2898376"/>
                <a:ext cx="5126984" cy="796001"/>
                <a:chOff x="3161033" y="2898376"/>
                <a:chExt cx="5126984" cy="796001"/>
              </a:xfrm>
            </p:grpSpPr>
            <p:cxnSp>
              <p:nvCxnSpPr>
                <p:cNvPr id="27" name="肘形接點 26"/>
                <p:cNvCxnSpPr>
                  <a:stCxn id="9" idx="2"/>
                </p:cNvCxnSpPr>
                <p:nvPr/>
              </p:nvCxnSpPr>
              <p:spPr>
                <a:xfrm rot="16200000" flipH="1">
                  <a:off x="6341416" y="2249595"/>
                  <a:ext cx="796789" cy="2094050"/>
                </a:xfrm>
                <a:prstGeom prst="bentConnector3">
                  <a:avLst>
                    <a:gd name="adj1" fmla="val 56490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肘形接點 34"/>
                <p:cNvCxnSpPr>
                  <a:stCxn id="4" idx="2"/>
                </p:cNvCxnSpPr>
                <p:nvPr/>
              </p:nvCxnSpPr>
              <p:spPr>
                <a:xfrm rot="16200000" flipH="1">
                  <a:off x="4313188" y="1745595"/>
                  <a:ext cx="250782" cy="2556042"/>
                </a:xfrm>
                <a:prstGeom prst="bentConnector2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肘形接點 36"/>
                <p:cNvCxnSpPr>
                  <a:stCxn id="5" idx="2"/>
                </p:cNvCxnSpPr>
                <p:nvPr/>
              </p:nvCxnSpPr>
              <p:spPr>
                <a:xfrm rot="5400000">
                  <a:off x="6865261" y="1725750"/>
                  <a:ext cx="250782" cy="2595733"/>
                </a:xfrm>
                <a:prstGeom prst="bentConnector2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77" name="直線接點 76"/>
            <p:cNvCxnSpPr/>
            <p:nvPr/>
          </p:nvCxnSpPr>
          <p:spPr>
            <a:xfrm flipV="1">
              <a:off x="175678" y="2891932"/>
              <a:ext cx="11510128" cy="20634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8694" name="文字方塊 79"/>
            <p:cNvSpPr txBox="1">
              <a:spLocks noChangeArrowheads="1"/>
            </p:cNvSpPr>
            <p:nvPr/>
          </p:nvSpPr>
          <p:spPr bwMode="auto">
            <a:xfrm>
              <a:off x="182186" y="1844926"/>
              <a:ext cx="182614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3200" b="1">
                  <a:solidFill>
                    <a:srgbClr val="2F559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報名資格</a:t>
              </a:r>
            </a:p>
          </p:txBody>
        </p:sp>
        <p:sp>
          <p:nvSpPr>
            <p:cNvPr id="28695" name="文字方塊 80"/>
            <p:cNvSpPr txBox="1">
              <a:spLocks noChangeArrowheads="1"/>
            </p:cNvSpPr>
            <p:nvPr/>
          </p:nvSpPr>
          <p:spPr bwMode="auto">
            <a:xfrm>
              <a:off x="182186" y="4419290"/>
              <a:ext cx="182614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3200" b="1">
                  <a:solidFill>
                    <a:srgbClr val="2F559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報名身分</a:t>
              </a:r>
            </a:p>
          </p:txBody>
        </p:sp>
      </p:grpSp>
      <p:sp>
        <p:nvSpPr>
          <p:cNvPr id="28678" name="矩形 86"/>
          <p:cNvSpPr>
            <a:spLocks noChangeArrowheads="1"/>
          </p:cNvSpPr>
          <p:nvPr/>
        </p:nvSpPr>
        <p:spPr bwMode="auto">
          <a:xfrm>
            <a:off x="284163" y="1162050"/>
            <a:ext cx="7467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r>
              <a:rPr lang="zh-TW" altLang="en-US" sz="28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免試生可於北、中、南三區各擇一學校報名</a:t>
            </a:r>
          </a:p>
        </p:txBody>
      </p:sp>
      <p:grpSp>
        <p:nvGrpSpPr>
          <p:cNvPr id="28679" name="群組 90"/>
          <p:cNvGrpSpPr>
            <a:grpSpLocks/>
          </p:cNvGrpSpPr>
          <p:nvPr/>
        </p:nvGrpSpPr>
        <p:grpSpPr bwMode="auto">
          <a:xfrm>
            <a:off x="2690813" y="4981575"/>
            <a:ext cx="2909887" cy="1323975"/>
            <a:chOff x="2506377" y="5175592"/>
            <a:chExt cx="2892151" cy="1323439"/>
          </a:xfrm>
        </p:grpSpPr>
        <p:sp>
          <p:nvSpPr>
            <p:cNvPr id="28690" name="矩形 87"/>
            <p:cNvSpPr>
              <a:spLocks noChangeArrowheads="1"/>
            </p:cNvSpPr>
            <p:nvPr/>
          </p:nvSpPr>
          <p:spPr bwMode="auto">
            <a:xfrm>
              <a:off x="2506377" y="5175592"/>
              <a:ext cx="2491353" cy="1323439"/>
            </a:xfrm>
            <a:prstGeom prst="rect">
              <a:avLst/>
            </a:prstGeom>
            <a:solidFill>
              <a:srgbClr val="FFFFE1"/>
            </a:solidFill>
            <a:ln w="34925">
              <a:solidFill>
                <a:srgbClr val="FFC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ts val="24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zh-TW" altLang="en-US" sz="2400" b="1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★</a:t>
              </a:r>
              <a:r>
                <a:rPr lang="zh-TW" altLang="en-US" b="1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具多重特種身分之免試生，應選定一種特種身分報名，且報名後不得更換報名身分</a:t>
              </a:r>
            </a:p>
          </p:txBody>
        </p:sp>
        <p:sp>
          <p:nvSpPr>
            <p:cNvPr id="89" name="向右箭號 88"/>
            <p:cNvSpPr/>
            <p:nvPr/>
          </p:nvSpPr>
          <p:spPr>
            <a:xfrm>
              <a:off x="5013539" y="5669105"/>
              <a:ext cx="384989" cy="231681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</p:grpSp>
      <p:sp>
        <p:nvSpPr>
          <p:cNvPr id="28680" name="矩形 91"/>
          <p:cNvSpPr>
            <a:spLocks noChangeArrowheads="1"/>
          </p:cNvSpPr>
          <p:nvPr/>
        </p:nvSpPr>
        <p:spPr bwMode="auto">
          <a:xfrm>
            <a:off x="10036175" y="3359150"/>
            <a:ext cx="2054225" cy="893763"/>
          </a:xfrm>
          <a:prstGeom prst="rect">
            <a:avLst/>
          </a:prstGeom>
          <a:solidFill>
            <a:srgbClr val="FFFFE1"/>
          </a:solidFill>
          <a:ln w="3175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★</a:t>
            </a:r>
            <a:r>
              <a:rPr lang="zh-TW" altLang="en-US" sz="1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若經本會審查不符</a:t>
            </a:r>
            <a:r>
              <a:rPr lang="en-US" altLang="zh-TW" sz="1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特種身分生資格，</a:t>
            </a:r>
            <a:r>
              <a:rPr lang="en-US" altLang="zh-TW" sz="1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將改為一般生身分</a:t>
            </a:r>
          </a:p>
        </p:txBody>
      </p:sp>
      <p:sp>
        <p:nvSpPr>
          <p:cNvPr id="108" name="向右箭號 107"/>
          <p:cNvSpPr/>
          <p:nvPr/>
        </p:nvSpPr>
        <p:spPr>
          <a:xfrm flipH="1">
            <a:off x="9501188" y="3675063"/>
            <a:ext cx="534987" cy="279400"/>
          </a:xfrm>
          <a:prstGeom prst="rightArrow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28682" name="文字方塊 118"/>
          <p:cNvSpPr txBox="1">
            <a:spLocks noChangeArrowheads="1"/>
          </p:cNvSpPr>
          <p:nvPr/>
        </p:nvSpPr>
        <p:spPr bwMode="auto">
          <a:xfrm>
            <a:off x="5824538" y="4000500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否</a:t>
            </a:r>
          </a:p>
        </p:txBody>
      </p:sp>
      <p:sp>
        <p:nvSpPr>
          <p:cNvPr id="28683" name="文字方塊 119"/>
          <p:cNvSpPr txBox="1">
            <a:spLocks noChangeArrowheads="1"/>
          </p:cNvSpPr>
          <p:nvPr/>
        </p:nvSpPr>
        <p:spPr bwMode="auto">
          <a:xfrm>
            <a:off x="7685088" y="4184650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是</a:t>
            </a:r>
          </a:p>
        </p:txBody>
      </p:sp>
      <p:sp>
        <p:nvSpPr>
          <p:cNvPr id="121" name="向右箭號 120"/>
          <p:cNvSpPr/>
          <p:nvPr/>
        </p:nvSpPr>
        <p:spPr>
          <a:xfrm flipH="1">
            <a:off x="5173663" y="3741738"/>
            <a:ext cx="1751012" cy="228600"/>
          </a:xfrm>
          <a:prstGeom prst="rightArrow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122" name="向右箭號 121"/>
          <p:cNvSpPr/>
          <p:nvPr/>
        </p:nvSpPr>
        <p:spPr>
          <a:xfrm rot="16200000" flipH="1">
            <a:off x="7951788" y="4362450"/>
            <a:ext cx="573088" cy="249237"/>
          </a:xfrm>
          <a:prstGeom prst="rightArrow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123" name="矩形 122"/>
          <p:cNvSpPr/>
          <p:nvPr/>
        </p:nvSpPr>
        <p:spPr>
          <a:xfrm>
            <a:off x="6818313" y="3413125"/>
            <a:ext cx="2682875" cy="771525"/>
          </a:xfrm>
          <a:prstGeom prst="rect">
            <a:avLst/>
          </a:prstGeom>
          <a:solidFill>
            <a:srgbClr val="FFFFE1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特種身分生</a:t>
            </a:r>
            <a:endParaRPr lang="en-US" altLang="zh-TW" sz="2400" b="1" dirty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（黃色報名表）</a:t>
            </a:r>
          </a:p>
        </p:txBody>
      </p:sp>
      <p:pic>
        <p:nvPicPr>
          <p:cNvPr id="28687" name="Picture 7" descr="http://www.jituwang.com/uploads/allimg/120211/6380-12021120303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4"/>
          <a:stretch>
            <a:fillRect/>
          </a:stretch>
        </p:blipFill>
        <p:spPr bwMode="auto">
          <a:xfrm>
            <a:off x="9985375" y="363538"/>
            <a:ext cx="2017713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8" name="肘形接點 57"/>
          <p:cNvCxnSpPr>
            <a:stCxn id="9" idx="2"/>
            <a:endCxn id="19" idx="0"/>
          </p:cNvCxnSpPr>
          <p:nvPr/>
        </p:nvCxnSpPr>
        <p:spPr>
          <a:xfrm rot="5400000">
            <a:off x="4692650" y="1876426"/>
            <a:ext cx="585787" cy="2316162"/>
          </a:xfrm>
          <a:prstGeom prst="bentConnector3">
            <a:avLst>
              <a:gd name="adj1" fmla="val 7696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9" name="投影片編號版面配置區 1"/>
          <p:cNvSpPr>
            <a:spLocks noGrp="1"/>
          </p:cNvSpPr>
          <p:nvPr>
            <p:ph type="sldNum" sz="quarter" idx="11"/>
          </p:nvPr>
        </p:nvSpPr>
        <p:spPr bwMode="auto">
          <a:xfrm>
            <a:off x="9347200" y="6351588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97ABFE-1944-4804-98E9-BBCC38271B94}" type="slidenum">
              <a:rPr lang="zh-TW" altLang="en-US" sz="2600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zh-TW" altLang="en-US" sz="2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報名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作業－</a:t>
            </a:r>
            <a:r>
              <a:rPr lang="zh-TW" altLang="en-US" sz="4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報名費繳交</a:t>
            </a:r>
            <a:r>
              <a:rPr lang="zh-TW" altLang="en-US" sz="4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說明</a:t>
            </a:r>
            <a:endParaRPr lang="zh-TW" altLang="en-US" sz="40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8917" name="群組 22"/>
          <p:cNvGrpSpPr>
            <a:grpSpLocks/>
          </p:cNvGrpSpPr>
          <p:nvPr/>
        </p:nvGrpSpPr>
        <p:grpSpPr bwMode="auto">
          <a:xfrm>
            <a:off x="519113" y="2552700"/>
            <a:ext cx="11159857" cy="3798888"/>
            <a:chOff x="519112" y="3048000"/>
            <a:chExt cx="4600575" cy="1906208"/>
          </a:xfrm>
        </p:grpSpPr>
        <p:sp>
          <p:nvSpPr>
            <p:cNvPr id="10" name="矩形 9"/>
            <p:cNvSpPr/>
            <p:nvPr/>
          </p:nvSpPr>
          <p:spPr>
            <a:xfrm>
              <a:off x="519112" y="3048000"/>
              <a:ext cx="2152650" cy="91447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800" b="1" dirty="0">
                  <a:solidFill>
                    <a:srgbClr val="7030A0"/>
                  </a:solidFill>
                  <a:latin typeface="微軟正黑體" pitchFamily="34" charset="-120"/>
                  <a:ea typeface="微軟正黑體" pitchFamily="34" charset="-120"/>
                </a:rPr>
                <a:t>一般生</a:t>
              </a:r>
              <a:r>
                <a:rPr lang="en-US" altLang="zh-TW" sz="2800" b="1" dirty="0">
                  <a:solidFill>
                    <a:srgbClr val="7030A0"/>
                  </a:solidFill>
                  <a:latin typeface="微軟正黑體" pitchFamily="34" charset="-120"/>
                  <a:ea typeface="微軟正黑體" pitchFamily="34" charset="-120"/>
                </a:rPr>
                <a:t/>
              </a:r>
              <a:br>
                <a:rPr lang="en-US" altLang="zh-TW" sz="2800" b="1" dirty="0">
                  <a:solidFill>
                    <a:srgbClr val="7030A0"/>
                  </a:solidFill>
                  <a:latin typeface="微軟正黑體" pitchFamily="34" charset="-120"/>
                  <a:ea typeface="微軟正黑體" pitchFamily="34" charset="-120"/>
                </a:rPr>
              </a:br>
              <a:r>
                <a:rPr lang="zh-TW" altLang="en-US" sz="1600" b="1" dirty="0">
                  <a:solidFill>
                    <a:srgbClr val="7030A0"/>
                  </a:solidFill>
                  <a:latin typeface="微軟正黑體" pitchFamily="34" charset="-120"/>
                  <a:ea typeface="微軟正黑體" pitchFamily="34" charset="-120"/>
                </a:rPr>
                <a:t>（大陸長期探親子女）</a:t>
              </a:r>
              <a:endParaRPr lang="en-US" altLang="zh-TW" sz="16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8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300</a:t>
              </a:r>
              <a:r>
                <a:rPr lang="zh-TW" altLang="en-US" sz="28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元</a:t>
              </a:r>
              <a:r>
                <a:rPr lang="en-US" altLang="zh-TW" sz="28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/</a:t>
              </a:r>
              <a:r>
                <a:rPr lang="zh-TW" altLang="en-US" sz="28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人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534987" y="4039738"/>
              <a:ext cx="2152650" cy="914470"/>
            </a:xfrm>
            <a:prstGeom prst="rect">
              <a:avLst/>
            </a:prstGeom>
            <a:solidFill>
              <a:srgbClr val="FFEBE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3000" b="1" dirty="0">
                  <a:solidFill>
                    <a:srgbClr val="7030A0"/>
                  </a:solidFill>
                  <a:latin typeface="微軟正黑體" pitchFamily="34" charset="-120"/>
                  <a:ea typeface="微軟正黑體" pitchFamily="34" charset="-120"/>
                </a:rPr>
                <a:t>低收入戶</a:t>
              </a:r>
              <a:endParaRPr lang="en-US" altLang="zh-TW" sz="30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8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0</a:t>
              </a:r>
              <a:r>
                <a:rPr lang="zh-TW" altLang="en-US" sz="28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元</a:t>
              </a:r>
              <a:r>
                <a:rPr lang="en-US" altLang="zh-TW" sz="28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/</a:t>
              </a:r>
              <a:r>
                <a:rPr lang="zh-TW" altLang="en-US" sz="28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人</a:t>
              </a:r>
              <a:r>
                <a:rPr lang="en-US" altLang="zh-TW" sz="28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/>
              </a:r>
              <a:br>
                <a:rPr lang="en-US" altLang="zh-TW" sz="28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</a:br>
              <a:r>
                <a:rPr lang="zh-TW" altLang="en-US" sz="1400" b="1" dirty="0">
                  <a:solidFill>
                    <a:srgbClr val="0033CC"/>
                  </a:solidFill>
                  <a:latin typeface="微軟正黑體" pitchFamily="34" charset="-120"/>
                  <a:ea typeface="微軟正黑體" pitchFamily="34" charset="-120"/>
                </a:rPr>
                <a:t>檢附報名期間內有效之「低收入戶證明文件」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2967037" y="3048000"/>
              <a:ext cx="2152650" cy="914470"/>
            </a:xfrm>
            <a:prstGeom prst="rect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3000" b="1" dirty="0">
                  <a:solidFill>
                    <a:srgbClr val="7030A0"/>
                  </a:solidFill>
                  <a:latin typeface="微軟正黑體" pitchFamily="34" charset="-120"/>
                  <a:ea typeface="微軟正黑體" pitchFamily="34" charset="-120"/>
                </a:rPr>
                <a:t>中低收入戶</a:t>
              </a:r>
              <a:endParaRPr lang="en-US" altLang="zh-TW" sz="30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8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120</a:t>
              </a:r>
              <a:r>
                <a:rPr lang="zh-TW" altLang="en-US" sz="28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元</a:t>
              </a:r>
              <a:r>
                <a:rPr lang="en-US" altLang="zh-TW" sz="28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/</a:t>
              </a:r>
              <a:r>
                <a:rPr lang="zh-TW" altLang="en-US" sz="28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人</a:t>
              </a:r>
              <a:r>
                <a:rPr lang="en-US" altLang="zh-TW" sz="28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/>
              </a:r>
              <a:br>
                <a:rPr lang="en-US" altLang="zh-TW" sz="28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</a:br>
              <a:r>
                <a:rPr lang="zh-TW" altLang="en-US" sz="1400" b="1" dirty="0">
                  <a:solidFill>
                    <a:srgbClr val="0033CC"/>
                  </a:solidFill>
                  <a:latin typeface="微軟正黑體" pitchFamily="34" charset="-120"/>
                  <a:ea typeface="微軟正黑體" pitchFamily="34" charset="-120"/>
                </a:rPr>
                <a:t>檢附報名期間內有效之「中低收入戶證明文件」</a:t>
              </a:r>
              <a:endParaRPr lang="en-US" altLang="zh-TW" sz="1400" b="1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2955924" y="4039738"/>
              <a:ext cx="2152650" cy="91447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3000" b="1" dirty="0">
                  <a:solidFill>
                    <a:srgbClr val="7030A0"/>
                  </a:solidFill>
                  <a:latin typeface="微軟正黑體" pitchFamily="34" charset="-120"/>
                  <a:ea typeface="微軟正黑體" pitchFamily="34" charset="-120"/>
                </a:rPr>
                <a:t>失業戶子女</a:t>
              </a:r>
              <a:endParaRPr lang="en-US" altLang="zh-TW" sz="30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8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0</a:t>
              </a:r>
              <a:r>
                <a:rPr lang="zh-TW" altLang="en-US" sz="28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元</a:t>
              </a:r>
              <a:r>
                <a:rPr lang="en-US" altLang="zh-TW" sz="28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/</a:t>
              </a:r>
              <a:r>
                <a:rPr lang="zh-TW" altLang="en-US" sz="28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人</a:t>
              </a:r>
              <a:r>
                <a:rPr lang="en-US" altLang="zh-TW" sz="28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/>
              </a:r>
              <a:br>
                <a:rPr lang="en-US" altLang="zh-TW" sz="2800" b="1" dirty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</a:br>
              <a:r>
                <a:rPr lang="zh-TW" altLang="en-US" sz="1400" b="1" dirty="0">
                  <a:solidFill>
                    <a:srgbClr val="0033CC"/>
                  </a:solidFill>
                  <a:latin typeface="微軟正黑體" pitchFamily="34" charset="-120"/>
                  <a:ea typeface="微軟正黑體" pitchFamily="34" charset="-120"/>
                </a:rPr>
                <a:t>檢附報名期間內有效之「直系血親尊親屬支領失業給付證明文件」</a:t>
              </a:r>
            </a:p>
          </p:txBody>
        </p:sp>
      </p:grpSp>
      <p:sp>
        <p:nvSpPr>
          <p:cNvPr id="38918" name="文字方塊 16"/>
          <p:cNvSpPr txBox="1">
            <a:spLocks noChangeArrowheads="1"/>
          </p:cNvSpPr>
          <p:nvPr/>
        </p:nvSpPr>
        <p:spPr bwMode="auto">
          <a:xfrm>
            <a:off x="4544084" y="1581945"/>
            <a:ext cx="3057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各繳費身分報名費</a:t>
            </a:r>
          </a:p>
        </p:txBody>
      </p:sp>
      <p:sp>
        <p:nvSpPr>
          <p:cNvPr id="25" name="左中括弧 24"/>
          <p:cNvSpPr/>
          <p:nvPr/>
        </p:nvSpPr>
        <p:spPr>
          <a:xfrm rot="5400000">
            <a:off x="5934735" y="-3285197"/>
            <a:ext cx="276225" cy="11212247"/>
          </a:xfrm>
          <a:prstGeom prst="leftBracket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38928" name="矩形 1"/>
          <p:cNvSpPr>
            <a:spLocks noChangeArrowheads="1"/>
          </p:cNvSpPr>
          <p:nvPr/>
        </p:nvSpPr>
        <p:spPr bwMode="auto">
          <a:xfrm>
            <a:off x="614363" y="6445250"/>
            <a:ext cx="4705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（報名費優待方式請參照招生簡章第</a:t>
            </a:r>
            <a:r>
              <a:rPr lang="en-US" altLang="zh-TW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8-9</a:t>
            </a:r>
            <a:r>
              <a:rPr lang="zh-TW" altLang="en-US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頁）</a:t>
            </a:r>
            <a:endParaRPr lang="en-US" altLang="zh-TW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929" name="投影片編號版面配置區 3"/>
          <p:cNvSpPr>
            <a:spLocks noGrp="1"/>
          </p:cNvSpPr>
          <p:nvPr>
            <p:ph type="sldNum" sz="quarter" idx="11"/>
          </p:nvPr>
        </p:nvSpPr>
        <p:spPr bwMode="auto">
          <a:xfrm>
            <a:off x="9448800" y="6351588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3B2975B-6938-4F21-B76E-60BAC653AEE1}" type="slidenum">
              <a:rPr lang="zh-TW" altLang="en-US" sz="2600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zh-TW" altLang="en-US" sz="2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12136</TotalTime>
  <Words>2879</Words>
  <Application>Microsoft Office PowerPoint</Application>
  <PresentationFormat>寬螢幕</PresentationFormat>
  <Paragraphs>486</Paragraphs>
  <Slides>30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43" baseType="lpstr">
      <vt:lpstr>Tahoma</vt:lpstr>
      <vt:lpstr>Rockwell Extra Bold</vt:lpstr>
      <vt:lpstr>Aharoni</vt:lpstr>
      <vt:lpstr>華康中圓體</vt:lpstr>
      <vt:lpstr>新細明體</vt:lpstr>
      <vt:lpstr>Arial Unicode MS</vt:lpstr>
      <vt:lpstr>微軟正黑體</vt:lpstr>
      <vt:lpstr>Calibri Light</vt:lpstr>
      <vt:lpstr>標楷體</vt:lpstr>
      <vt:lpstr>Calibri</vt:lpstr>
      <vt:lpstr>Wingdings</vt:lpstr>
      <vt:lpstr>Arial</vt:lpstr>
      <vt:lpstr>Office 佈景主題</vt:lpstr>
      <vt:lpstr>五專聯合免試入學說明會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報名作業－報名資格</vt:lpstr>
      <vt:lpstr>報名作業－報名費繳交說明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現場登記分發作業</vt:lpstr>
      <vt:lpstr>PowerPoint 簡報</vt:lpstr>
      <vt:lpstr>PowerPoint 簡報</vt:lpstr>
      <vt:lpstr>現場登記分發作業</vt:lpstr>
      <vt:lpstr>現場登記分發作業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免試入學報名作業說明</dc:title>
  <dc:creator>吳麗珠</dc:creator>
  <cp:lastModifiedBy>user</cp:lastModifiedBy>
  <cp:revision>461</cp:revision>
  <cp:lastPrinted>2017-04-11T07:27:13Z</cp:lastPrinted>
  <dcterms:created xsi:type="dcterms:W3CDTF">2016-04-01T05:47:41Z</dcterms:created>
  <dcterms:modified xsi:type="dcterms:W3CDTF">2018-05-03T01:19:02Z</dcterms:modified>
</cp:coreProperties>
</file>