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A87D-3D6E-40F3-952C-2BD15A726061}" type="datetimeFigureOut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879-35F8-4C3D-98D9-FEC59A38EB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29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A87D-3D6E-40F3-952C-2BD15A726061}" type="datetimeFigureOut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879-35F8-4C3D-98D9-FEC59A38EB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49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A87D-3D6E-40F3-952C-2BD15A726061}" type="datetimeFigureOut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879-35F8-4C3D-98D9-FEC59A38EB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35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A87D-3D6E-40F3-952C-2BD15A726061}" type="datetimeFigureOut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879-35F8-4C3D-98D9-FEC59A38EB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94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A87D-3D6E-40F3-952C-2BD15A726061}" type="datetimeFigureOut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879-35F8-4C3D-98D9-FEC59A38EB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19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A87D-3D6E-40F3-952C-2BD15A726061}" type="datetimeFigureOut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879-35F8-4C3D-98D9-FEC59A38EB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8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A87D-3D6E-40F3-952C-2BD15A726061}" type="datetimeFigureOut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879-35F8-4C3D-98D9-FEC59A38EB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88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A87D-3D6E-40F3-952C-2BD15A726061}" type="datetimeFigureOut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879-35F8-4C3D-98D9-FEC59A38EB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0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A87D-3D6E-40F3-952C-2BD15A726061}" type="datetimeFigureOut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879-35F8-4C3D-98D9-FEC59A38EB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2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A87D-3D6E-40F3-952C-2BD15A726061}" type="datetimeFigureOut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879-35F8-4C3D-98D9-FEC59A38EB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96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A87D-3D6E-40F3-952C-2BD15A726061}" type="datetimeFigureOut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B879-35F8-4C3D-98D9-FEC59A38EB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69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A87D-3D6E-40F3-952C-2BD15A726061}" type="datetimeFigureOut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0B879-35F8-4C3D-98D9-FEC59A38EB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48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163.30.42.16/index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73628" y="1005840"/>
            <a:ext cx="7041735" cy="237199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粗宋" panose="02010609000101010101" pitchFamily="49" charset="-120"/>
              </a:rPr>
              <a:t>107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粗宋" panose="02010609000101010101" pitchFamily="49" charset="-120"/>
              </a:rPr>
              <a:t>學年高級中等學校免試入學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粗宋" panose="02010609000101010101" pitchFamily="49" charset="-120"/>
              </a:rPr>
              <a:t/>
            </a:r>
            <a:br>
              <a:rPr lang="en-US" altLang="zh-TW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粗宋" panose="02010609000101010101" pitchFamily="49" charset="-120"/>
              </a:rPr>
            </a:b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粗宋" panose="02010609000101010101" pitchFamily="49" charset="-120"/>
              </a:rPr>
              <a:t>試模擬志願選填說明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30114" y="5685176"/>
            <a:ext cx="4007979" cy="568310"/>
          </a:xfrm>
        </p:spPr>
        <p:txBody>
          <a:bodyPr/>
          <a:lstStyle/>
          <a:p>
            <a:r>
              <a:rPr lang="zh-TW" altLang="en-US" dirty="0" smtClean="0"/>
              <a:t>桃園市立龜山國民中學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2" b="96531" l="14026" r="87381">
                        <a14:foregroundMark x1="21925" y1="21565" x2="82569" y2="73810"/>
                        <a14:foregroundMark x1="44394" y1="21565" x2="78075" y2="53605"/>
                        <a14:foregroundMark x1="59010" y1="23265" x2="79210" y2="41769"/>
                        <a14:foregroundMark x1="70767" y1="19048" x2="78075" y2="35918"/>
                        <a14:foregroundMark x1="43259" y1="52721" x2="47753" y2="60340"/>
                        <a14:foregroundMark x1="53382" y1="56939" x2="56741" y2="62857"/>
                        <a14:foregroundMark x1="60100" y1="45170" x2="68543" y2="48503"/>
                        <a14:foregroundMark x1="51702" y1="56122" x2="52792" y2="70408"/>
                        <a14:foregroundMark x1="31639" y1="11020" x2="33818" y2="10340"/>
                        <a14:foregroundMark x1="29914" y1="14558" x2="31139" y2="11769"/>
                        <a14:foregroundMark x1="67000" y1="10136" x2="70903" y2="15714"/>
                        <a14:foregroundMark x1="27690" y1="15714" x2="29097" y2="16939"/>
                        <a14:backgroundMark x1="29414" y1="23265" x2="30050" y2="25374"/>
                        <a14:backgroundMark x1="23650" y1="24626" x2="24103" y2="25578"/>
                        <a14:backgroundMark x1="25511" y1="26803" x2="28824" y2="26803"/>
                        <a14:backgroundMark x1="29914" y1="27483" x2="29732" y2="31020"/>
                        <a14:backgroundMark x1="21925" y1="21361" x2="24103" y2="23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7261" r="3933" b="5996"/>
          <a:stretch/>
        </p:blipFill>
        <p:spPr>
          <a:xfrm>
            <a:off x="468031" y="5077573"/>
            <a:ext cx="2121345" cy="142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個別序位區間查詢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24" y="2124728"/>
            <a:ext cx="5921626" cy="4351338"/>
          </a:xfrm>
        </p:spPr>
      </p:pic>
      <p:sp>
        <p:nvSpPr>
          <p:cNvPr id="6" name="七邊形 5"/>
          <p:cNvSpPr/>
          <p:nvPr/>
        </p:nvSpPr>
        <p:spPr>
          <a:xfrm>
            <a:off x="801968" y="1603535"/>
            <a:ext cx="482305" cy="376685"/>
          </a:xfrm>
          <a:prstGeom prst="heptagon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８</a:t>
            </a:r>
            <a:endParaRPr lang="en-US" altLang="zh-TW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1457591" y="1610888"/>
            <a:ext cx="518249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點選「志願選填相關作業」，可以查詢個別序位。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4678363" y="3324314"/>
            <a:ext cx="3836987" cy="12204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 2" panose="05020102010507070707" pitchFamily="18" charset="2"/>
              </a:rPr>
              <a:t></a:t>
            </a:r>
            <a:r>
              <a:rPr lang="zh-TW" altLang="zh-TW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請</a:t>
            </a:r>
            <a:r>
              <a:rPr lang="zh-TW" altLang="zh-TW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先設定網頁可顯示彈</a:t>
            </a:r>
            <a:r>
              <a:rPr lang="zh-TW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跳</a:t>
            </a:r>
            <a:r>
              <a:rPr lang="zh-TW" altLang="zh-TW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視窗功能</a:t>
            </a:r>
            <a:r>
              <a:rPr lang="zh-TW" altLang="zh-TW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，才</a:t>
            </a:r>
            <a:r>
              <a:rPr lang="zh-TW" altLang="zh-TW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可使用「個別序位查詢服務」</a:t>
            </a:r>
            <a:endParaRPr lang="zh-TW" alt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59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個別序位區間</a:t>
            </a:r>
            <a:r>
              <a:rPr lang="zh-TW" altLang="en-US" dirty="0" smtClean="0"/>
              <a:t>查詢示意圖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602440"/>
            <a:ext cx="6553200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1837346" y="4965107"/>
            <a:ext cx="3452501" cy="13467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基本資料及超額比序積分查詢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22" y="2073453"/>
            <a:ext cx="5469832" cy="4351338"/>
          </a:xfrm>
        </p:spPr>
      </p:pic>
      <p:sp>
        <p:nvSpPr>
          <p:cNvPr id="5" name="七邊形 4"/>
          <p:cNvSpPr/>
          <p:nvPr/>
        </p:nvSpPr>
        <p:spPr>
          <a:xfrm>
            <a:off x="801968" y="1603535"/>
            <a:ext cx="482305" cy="376685"/>
          </a:xfrm>
          <a:prstGeom prst="heptagon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９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1457590" y="1610888"/>
            <a:ext cx="677200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點選「志願選填相關作業」，可以查詢基本資料與超額比序積分。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01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志願選填功能</a:t>
            </a:r>
            <a:endParaRPr lang="zh-TW" altLang="en-US" dirty="0"/>
          </a:p>
        </p:txBody>
      </p:sp>
      <p:sp>
        <p:nvSpPr>
          <p:cNvPr id="4" name="矩形 1"/>
          <p:cNvSpPr>
            <a:spLocks noGrp="1" noChangeArrowheads="1"/>
          </p:cNvSpPr>
          <p:nvPr>
            <p:ph idx="1"/>
          </p:nvPr>
        </p:nvSpPr>
        <p:spPr bwMode="auto">
          <a:xfrm>
            <a:off x="284414" y="1423974"/>
            <a:ext cx="857517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b="1" dirty="0">
                <a:solidFill>
                  <a:srgbClr val="080808"/>
                </a:solidFill>
                <a:latin typeface="+mn-ea"/>
              </a:rPr>
              <a:t>模擬選填志願期間，</a:t>
            </a:r>
            <a:r>
              <a:rPr lang="zh-TW" altLang="en-US" sz="2500" b="1" dirty="0">
                <a:solidFill>
                  <a:srgbClr val="080808"/>
                </a:solidFill>
                <a:latin typeface="+mn-ea"/>
              </a:rPr>
              <a:t>首次</a:t>
            </a:r>
            <a:r>
              <a:rPr lang="zh-TW" altLang="zh-TW" sz="2500" b="1" dirty="0">
                <a:solidFill>
                  <a:srgbClr val="080808"/>
                </a:solidFill>
                <a:latin typeface="+mn-ea"/>
              </a:rPr>
              <a:t>登入志願選填頁面，</a:t>
            </a:r>
            <a:r>
              <a:rPr lang="zh-TW" altLang="zh-TW" sz="2500" b="1" dirty="0">
                <a:solidFill>
                  <a:srgbClr val="FF0000"/>
                </a:solidFill>
                <a:latin typeface="+mn-ea"/>
              </a:rPr>
              <a:t>務必</a:t>
            </a:r>
            <a:r>
              <a:rPr lang="zh-TW" altLang="zh-TW" sz="2500" b="1" u="sng" dirty="0">
                <a:solidFill>
                  <a:srgbClr val="FF0000"/>
                </a:solidFill>
                <a:latin typeface="+mn-ea"/>
              </a:rPr>
              <a:t>先完成適性輔導問卷填報，才可</a:t>
            </a:r>
            <a:r>
              <a:rPr lang="zh-TW" altLang="en-US" sz="2500" b="1" u="sng" dirty="0">
                <a:solidFill>
                  <a:srgbClr val="FF0000"/>
                </a:solidFill>
                <a:latin typeface="+mn-ea"/>
              </a:rPr>
              <a:t>選填志願</a:t>
            </a:r>
            <a:r>
              <a:rPr lang="zh-TW" altLang="zh-TW" sz="2500" dirty="0">
                <a:solidFill>
                  <a:srgbClr val="080808"/>
                </a:solidFill>
                <a:latin typeface="+mn-ea"/>
              </a:rPr>
              <a:t>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b="1" dirty="0">
                <a:solidFill>
                  <a:srgbClr val="7030A0"/>
                </a:solidFill>
                <a:latin typeface="+mn-ea"/>
              </a:rPr>
              <a:t>建議選填過程中，每隔一段時間</a:t>
            </a:r>
            <a:r>
              <a:rPr lang="zh-TW" altLang="zh-TW" sz="2500" b="1" dirty="0">
                <a:solidFill>
                  <a:srgbClr val="FF0000"/>
                </a:solidFill>
                <a:latin typeface="+mn-ea"/>
              </a:rPr>
              <a:t>按下「儲存志願」按鈕</a:t>
            </a:r>
            <a:r>
              <a:rPr lang="zh-TW" altLang="zh-TW" sz="2500" b="1" dirty="0">
                <a:solidFill>
                  <a:srgbClr val="080808"/>
                </a:solidFill>
                <a:latin typeface="+mn-ea"/>
              </a:rPr>
              <a:t>，以避免停電等情況導致所選志願遺失。</a:t>
            </a:r>
            <a:endParaRPr lang="zh-TW" altLang="zh-TW" sz="2500" dirty="0">
              <a:solidFill>
                <a:srgbClr val="080808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dirty="0">
                <a:solidFill>
                  <a:srgbClr val="080808"/>
                </a:solidFill>
                <a:latin typeface="+mn-ea"/>
              </a:rPr>
              <a:t>選填完畢，務必</a:t>
            </a:r>
            <a:r>
              <a:rPr lang="zh-TW" altLang="zh-TW" sz="2500" b="1" dirty="0">
                <a:solidFill>
                  <a:srgbClr val="FF0000"/>
                </a:solidFill>
                <a:latin typeface="+mn-ea"/>
              </a:rPr>
              <a:t>按下「儲存志願」按鈕</a:t>
            </a:r>
            <a:r>
              <a:rPr lang="zh-TW" altLang="zh-TW" sz="2500" dirty="0">
                <a:solidFill>
                  <a:srgbClr val="080808"/>
                </a:solidFill>
                <a:latin typeface="+mn-ea"/>
              </a:rPr>
              <a:t>，並至「</a:t>
            </a:r>
            <a:r>
              <a:rPr lang="zh-TW" altLang="zh-TW" sz="2500" b="1" dirty="0">
                <a:solidFill>
                  <a:srgbClr val="7030A0"/>
                </a:solidFill>
                <a:latin typeface="+mn-ea"/>
              </a:rPr>
              <a:t>查詢我的志願資料</a:t>
            </a:r>
            <a:r>
              <a:rPr lang="zh-TW" altLang="zh-TW" sz="2500" dirty="0">
                <a:solidFill>
                  <a:srgbClr val="080808"/>
                </a:solidFill>
                <a:latin typeface="+mn-ea"/>
              </a:rPr>
              <a:t>」頁面確認您選擇的志願及排序。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b="1" dirty="0">
                <a:solidFill>
                  <a:srgbClr val="080808"/>
                </a:solidFill>
                <a:latin typeface="+mn-ea"/>
              </a:rPr>
              <a:t>安全性考量，在選填志願期間若要離開位置，務必先</a:t>
            </a:r>
            <a:r>
              <a:rPr lang="zh-TW" altLang="zh-TW" sz="2500" b="1" u="sng" dirty="0">
                <a:solidFill>
                  <a:srgbClr val="FF0000"/>
                </a:solidFill>
                <a:latin typeface="+mn-ea"/>
              </a:rPr>
              <a:t>登出</a:t>
            </a:r>
            <a:r>
              <a:rPr lang="zh-TW" altLang="zh-TW" sz="2500" dirty="0" smtClean="0">
                <a:solidFill>
                  <a:srgbClr val="080808"/>
                </a:solidFill>
                <a:latin typeface="+mn-ea"/>
              </a:rPr>
              <a:t>。</a:t>
            </a:r>
            <a:endParaRPr lang="en-US" altLang="zh-TW" sz="2500" dirty="0" smtClean="0">
              <a:solidFill>
                <a:srgbClr val="080808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2500" b="1" dirty="0">
                <a:solidFill>
                  <a:srgbClr val="080808"/>
                </a:solidFill>
                <a:latin typeface="+mj-ea"/>
                <a:ea typeface="+mj-ea"/>
              </a:rPr>
              <a:t>志願顏色區分</a:t>
            </a:r>
            <a:r>
              <a:rPr lang="en-US" altLang="zh-TW" sz="2500" b="1" dirty="0">
                <a:solidFill>
                  <a:srgbClr val="080808"/>
                </a:solidFill>
                <a:latin typeface="+mj-ea"/>
                <a:ea typeface="+mj-ea"/>
              </a:rPr>
              <a:t>: </a:t>
            </a:r>
            <a:r>
              <a:rPr lang="zh-TW" altLang="zh-TW" sz="2500" b="1" dirty="0">
                <a:solidFill>
                  <a:srgbClr val="080808"/>
                </a:solidFill>
                <a:latin typeface="+mj-ea"/>
                <a:ea typeface="+mj-ea"/>
              </a:rPr>
              <a:t>一般</a:t>
            </a:r>
            <a:r>
              <a:rPr lang="zh-TW" altLang="en-US" sz="2500" b="1" dirty="0">
                <a:solidFill>
                  <a:srgbClr val="080808"/>
                </a:solidFill>
                <a:latin typeface="+mj-ea"/>
                <a:ea typeface="+mj-ea"/>
              </a:rPr>
              <a:t>志願為</a:t>
            </a:r>
            <a:r>
              <a:rPr lang="zh-TW" altLang="zh-TW" sz="2500" b="1" dirty="0">
                <a:solidFill>
                  <a:srgbClr val="080808"/>
                </a:solidFill>
                <a:latin typeface="+mj-ea"/>
                <a:ea typeface="+mj-ea"/>
              </a:rPr>
              <a:t>黑色、</a:t>
            </a:r>
            <a:r>
              <a:rPr lang="zh-TW" altLang="zh-TW" sz="2500" b="1" dirty="0" smtClean="0">
                <a:solidFill>
                  <a:srgbClr val="009900"/>
                </a:solidFill>
                <a:latin typeface="+mj-ea"/>
                <a:ea typeface="+mj-ea"/>
              </a:rPr>
              <a:t>進</a:t>
            </a:r>
            <a:r>
              <a:rPr lang="zh-TW" altLang="en-US" sz="2500" b="1" dirty="0" smtClean="0">
                <a:solidFill>
                  <a:srgbClr val="009900"/>
                </a:solidFill>
                <a:latin typeface="+mj-ea"/>
                <a:ea typeface="+mj-ea"/>
              </a:rPr>
              <a:t>修</a:t>
            </a:r>
            <a:r>
              <a:rPr lang="zh-TW" altLang="en-US" sz="2500" b="1" dirty="0">
                <a:solidFill>
                  <a:srgbClr val="009900"/>
                </a:solidFill>
                <a:latin typeface="+mj-ea"/>
                <a:ea typeface="+mj-ea"/>
              </a:rPr>
              <a:t>學</a:t>
            </a:r>
            <a:r>
              <a:rPr lang="zh-TW" altLang="zh-TW" sz="2500" b="1" dirty="0" smtClean="0">
                <a:solidFill>
                  <a:srgbClr val="009900"/>
                </a:solidFill>
                <a:latin typeface="+mj-ea"/>
                <a:ea typeface="+mj-ea"/>
              </a:rPr>
              <a:t>校</a:t>
            </a:r>
            <a:r>
              <a:rPr lang="zh-TW" altLang="en-US" sz="2500" b="1" dirty="0">
                <a:solidFill>
                  <a:srgbClr val="080808"/>
                </a:solidFill>
                <a:latin typeface="+mj-ea"/>
                <a:ea typeface="+mj-ea"/>
              </a:rPr>
              <a:t>志願為</a:t>
            </a:r>
            <a:r>
              <a:rPr lang="zh-TW" altLang="en-US" sz="2500" b="1" dirty="0">
                <a:solidFill>
                  <a:srgbClr val="009900"/>
                </a:solidFill>
                <a:latin typeface="+mj-ea"/>
                <a:ea typeface="+mj-ea"/>
              </a:rPr>
              <a:t>綠色</a:t>
            </a:r>
            <a:r>
              <a:rPr lang="zh-TW" altLang="zh-TW" sz="2500" b="1" dirty="0" smtClean="0">
                <a:solidFill>
                  <a:srgbClr val="080808"/>
                </a:solidFill>
                <a:latin typeface="+mj-ea"/>
                <a:ea typeface="+mj-ea"/>
              </a:rPr>
              <a:t>。</a:t>
            </a:r>
            <a:endParaRPr lang="en-US" altLang="zh-TW" sz="25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519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志願選填功能（續）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0"/>
          <a:stretch/>
        </p:blipFill>
        <p:spPr>
          <a:xfrm>
            <a:off x="1367328" y="2119600"/>
            <a:ext cx="5620358" cy="4365339"/>
          </a:xfrm>
          <a:prstGeom prst="rect">
            <a:avLst/>
          </a:prstGeom>
        </p:spPr>
      </p:pic>
      <p:sp>
        <p:nvSpPr>
          <p:cNvPr id="6" name="七邊形 5"/>
          <p:cNvSpPr/>
          <p:nvPr/>
        </p:nvSpPr>
        <p:spPr>
          <a:xfrm>
            <a:off x="182458" y="1436879"/>
            <a:ext cx="711110" cy="575643"/>
          </a:xfrm>
          <a:prstGeom prst="heptagon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１０</a:t>
            </a:r>
            <a:endParaRPr lang="en-US" altLang="zh-TW" sz="1400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961935" y="1603535"/>
            <a:ext cx="609689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點選「志願選填相關作業」，進入「志願選填（免試）」。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1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4760" y="239724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志願選填功能（續）</a:t>
            </a:r>
            <a:endParaRPr lang="zh-TW" altLang="en-US" dirty="0"/>
          </a:p>
        </p:txBody>
      </p:sp>
      <p:pic>
        <p:nvPicPr>
          <p:cNvPr id="4" name="Picture 2" descr="志願選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48" y="2289175"/>
            <a:ext cx="5322887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25413" y="1254137"/>
            <a:ext cx="886539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2000" b="1" dirty="0">
                <a:solidFill>
                  <a:srgbClr val="333333"/>
                </a:solidFill>
                <a:latin typeface="+mn-ea"/>
              </a:rPr>
              <a:t>首先閱讀注意事項。</a:t>
            </a:r>
            <a:endParaRPr lang="zh-TW" altLang="zh-TW" sz="2000" dirty="0">
              <a:solidFill>
                <a:srgbClr val="333333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2000" b="1" dirty="0">
                <a:solidFill>
                  <a:srgbClr val="333333"/>
                </a:solidFill>
                <a:latin typeface="+mn-ea"/>
              </a:rPr>
              <a:t>選擇免試欲加入科組：</a:t>
            </a:r>
            <a:r>
              <a:rPr lang="zh-TW" altLang="zh-TW" sz="1800" b="1" dirty="0">
                <a:solidFill>
                  <a:srgbClr val="333333"/>
                </a:solidFill>
                <a:latin typeface="+mn-ea"/>
              </a:rPr>
              <a:t>下拉選單選擇</a:t>
            </a:r>
            <a:r>
              <a:rPr lang="zh-TW" altLang="zh-TW" sz="1800" b="1" u="sng" dirty="0">
                <a:solidFill>
                  <a:srgbClr val="002060"/>
                </a:solidFill>
                <a:latin typeface="+mn-ea"/>
              </a:rPr>
              <a:t>學校</a:t>
            </a:r>
            <a:r>
              <a:rPr lang="zh-TW" altLang="zh-TW" sz="1800" b="1" dirty="0">
                <a:solidFill>
                  <a:srgbClr val="333333"/>
                </a:solidFill>
                <a:latin typeface="+mn-ea"/>
              </a:rPr>
              <a:t>、</a:t>
            </a:r>
            <a:r>
              <a:rPr lang="zh-TW" altLang="zh-TW" sz="1800" b="1" u="sng" dirty="0">
                <a:solidFill>
                  <a:srgbClr val="002060"/>
                </a:solidFill>
                <a:latin typeface="+mn-ea"/>
              </a:rPr>
              <a:t>科組</a:t>
            </a:r>
            <a:r>
              <a:rPr lang="zh-TW" altLang="zh-TW" sz="1800" b="1" dirty="0">
                <a:solidFill>
                  <a:srgbClr val="333333"/>
                </a:solidFill>
                <a:latin typeface="+mn-ea"/>
              </a:rPr>
              <a:t>、</a:t>
            </a:r>
            <a:r>
              <a:rPr lang="zh-TW" altLang="zh-TW" sz="1800" b="1" u="sng" dirty="0">
                <a:solidFill>
                  <a:srgbClr val="002060"/>
                </a:solidFill>
                <a:latin typeface="+mn-ea"/>
              </a:rPr>
              <a:t>學校序</a:t>
            </a:r>
            <a:r>
              <a:rPr lang="zh-TW" altLang="zh-TW" sz="1800" b="1" dirty="0">
                <a:solidFill>
                  <a:srgbClr val="333333"/>
                </a:solidFill>
                <a:latin typeface="+mn-ea"/>
              </a:rPr>
              <a:t>。</a:t>
            </a:r>
            <a:endParaRPr lang="zh-TW" altLang="zh-TW" sz="1800" dirty="0">
              <a:solidFill>
                <a:srgbClr val="333333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2000" b="1" dirty="0">
                <a:solidFill>
                  <a:srgbClr val="333333"/>
                </a:solidFill>
                <a:latin typeface="+mn-ea"/>
              </a:rPr>
              <a:t>點選【</a:t>
            </a:r>
            <a:r>
              <a:rPr lang="zh-TW" altLang="zh-TW" sz="2000" b="1" dirty="0">
                <a:solidFill>
                  <a:srgbClr val="0070C0"/>
                </a:solidFill>
                <a:latin typeface="+mn-ea"/>
              </a:rPr>
              <a:t>加入</a:t>
            </a:r>
            <a:r>
              <a:rPr lang="zh-TW" altLang="zh-TW" sz="2000" b="1" dirty="0">
                <a:solidFill>
                  <a:srgbClr val="333333"/>
                </a:solidFill>
                <a:latin typeface="+mn-ea"/>
              </a:rPr>
              <a:t>】按鈕。</a:t>
            </a:r>
            <a:endParaRPr lang="zh-TW" altLang="zh-TW" sz="2000" dirty="0">
              <a:solidFill>
                <a:srgbClr val="333333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2000" b="1" dirty="0">
                <a:solidFill>
                  <a:srgbClr val="333333"/>
                </a:solidFill>
                <a:latin typeface="+mn-ea"/>
              </a:rPr>
              <a:t>調整排序。</a:t>
            </a:r>
            <a:endParaRPr lang="zh-TW" altLang="zh-TW" sz="2000" dirty="0">
              <a:solidFill>
                <a:srgbClr val="333333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TW" altLang="zh-TW" sz="2000" b="1" dirty="0">
                <a:solidFill>
                  <a:srgbClr val="333333"/>
                </a:solidFill>
                <a:latin typeface="+mn-ea"/>
              </a:rPr>
              <a:t>點選【</a:t>
            </a:r>
            <a:r>
              <a:rPr lang="zh-TW" altLang="zh-TW" sz="2000" b="1" dirty="0">
                <a:solidFill>
                  <a:srgbClr val="FF0000"/>
                </a:solidFill>
                <a:latin typeface="+mn-ea"/>
              </a:rPr>
              <a:t>儲存志願</a:t>
            </a:r>
            <a:r>
              <a:rPr lang="zh-TW" altLang="zh-TW" sz="2000" b="1" dirty="0">
                <a:solidFill>
                  <a:srgbClr val="333333"/>
                </a:solidFill>
                <a:latin typeface="+mn-ea"/>
              </a:rPr>
              <a:t>】按鈕。</a:t>
            </a:r>
            <a:endParaRPr lang="zh-TW" altLang="zh-TW" sz="200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10" name="向下箭號圖說文字 9"/>
          <p:cNvSpPr/>
          <p:nvPr/>
        </p:nvSpPr>
        <p:spPr>
          <a:xfrm>
            <a:off x="7938411" y="3796027"/>
            <a:ext cx="1205589" cy="1358886"/>
          </a:xfrm>
          <a:prstGeom prst="downArrowCallout">
            <a:avLst>
              <a:gd name="adj1" fmla="val 17282"/>
              <a:gd name="adj2" fmla="val 20369"/>
              <a:gd name="adj3" fmla="val 25000"/>
              <a:gd name="adj4" fmla="val 649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zh-TW" altLang="en-US" sz="1200" b="1" dirty="0">
                <a:latin typeface="華康細圓體" pitchFamily="49" charset="-120"/>
                <a:ea typeface="華康細圓體" pitchFamily="49" charset="-120"/>
                <a:cs typeface="新細明體" panose="02020500000000000000" pitchFamily="18" charset="-120"/>
              </a:rPr>
              <a:t>點選「垃圾筒」按鈕，即可刪除志願。</a:t>
            </a:r>
            <a:endParaRPr lang="zh-TW" altLang="zh-TW" sz="1200" dirty="0">
              <a:ea typeface="華康細圓體" pitchFamily="49" charset="-120"/>
              <a:cs typeface="新細明體" panose="02020500000000000000" pitchFamily="18" charset="-120"/>
            </a:endParaRPr>
          </a:p>
        </p:txBody>
      </p:sp>
      <p:sp>
        <p:nvSpPr>
          <p:cNvPr id="11" name="向上箭號圖說文字 10"/>
          <p:cNvSpPr/>
          <p:nvPr/>
        </p:nvSpPr>
        <p:spPr>
          <a:xfrm>
            <a:off x="7575315" y="5766898"/>
            <a:ext cx="1222049" cy="555581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4000"/>
              </a:lnSpc>
              <a:spcBef>
                <a:spcPct val="0"/>
              </a:spcBef>
            </a:pPr>
            <a:r>
              <a:rPr lang="zh-TW" altLang="en-US" sz="1200" b="1" dirty="0">
                <a:latin typeface="華康細圓體" pitchFamily="49" charset="-120"/>
                <a:ea typeface="華康細圓體" pitchFamily="49" charset="-120"/>
                <a:cs typeface="新細明體" panose="02020500000000000000" pitchFamily="18" charset="-120"/>
              </a:rPr>
              <a:t>該項科組資訊</a:t>
            </a:r>
            <a:endParaRPr lang="zh-TW" altLang="zh-TW" dirty="0">
              <a:ea typeface="華康細圓體" pitchFamily="49" charset="-120"/>
              <a:cs typeface="新細明體" panose="02020500000000000000" pitchFamily="18" charset="-120"/>
            </a:endParaRPr>
          </a:p>
        </p:txBody>
      </p:sp>
      <p:sp>
        <p:nvSpPr>
          <p:cNvPr id="12" name="向上箭號圖說文字 11"/>
          <p:cNvSpPr/>
          <p:nvPr/>
        </p:nvSpPr>
        <p:spPr>
          <a:xfrm>
            <a:off x="6234162" y="5750297"/>
            <a:ext cx="1289882" cy="887041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4000"/>
              </a:lnSpc>
              <a:spcBef>
                <a:spcPct val="0"/>
              </a:spcBef>
            </a:pPr>
            <a:r>
              <a:rPr lang="zh-TW" altLang="en-US" sz="1200" b="1" dirty="0">
                <a:latin typeface="華康細圓體" pitchFamily="49" charset="-120"/>
                <a:ea typeface="華康細圓體" pitchFamily="49" charset="-120"/>
                <a:cs typeface="新細明體" panose="02020500000000000000" pitchFamily="18" charset="-120"/>
              </a:rPr>
              <a:t>該項總積分的計算說明</a:t>
            </a:r>
            <a:endParaRPr lang="zh-TW" altLang="zh-TW" sz="1200" dirty="0">
              <a:ea typeface="華康細圓體" pitchFamily="49" charset="-120"/>
              <a:cs typeface="新細明體" panose="02020500000000000000" pitchFamily="18" charset="-120"/>
            </a:endParaRPr>
          </a:p>
        </p:txBody>
      </p:sp>
      <p:sp>
        <p:nvSpPr>
          <p:cNvPr id="14" name="向上箭號圖說文字 13"/>
          <p:cNvSpPr/>
          <p:nvPr/>
        </p:nvSpPr>
        <p:spPr>
          <a:xfrm>
            <a:off x="3533952" y="4358058"/>
            <a:ext cx="1354242" cy="607153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4000"/>
              </a:lnSpc>
              <a:spcBef>
                <a:spcPct val="0"/>
              </a:spcBef>
            </a:pPr>
            <a:r>
              <a:rPr lang="zh-TW" altLang="en-US" sz="1200" b="1" dirty="0" smtClean="0">
                <a:latin typeface="華康細圓體" pitchFamily="49" charset="-120"/>
                <a:ea typeface="華康細圓體" pitchFamily="49" charset="-120"/>
                <a:cs typeface="新細明體" panose="02020500000000000000" pitchFamily="18" charset="-120"/>
              </a:rPr>
              <a:t>已選填志願數</a:t>
            </a:r>
            <a:endParaRPr lang="zh-TW" altLang="zh-TW" dirty="0">
              <a:ea typeface="華康細圓體" pitchFamily="49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5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志願選填功能（續）</a:t>
            </a:r>
          </a:p>
        </p:txBody>
      </p:sp>
      <p:pic>
        <p:nvPicPr>
          <p:cNvPr id="4" name="圖片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44" y="2317951"/>
            <a:ext cx="6181725" cy="232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28650" y="1771720"/>
            <a:ext cx="276403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排序功能說明：上下移動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11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志願選填功能（續）</a:t>
            </a:r>
          </a:p>
        </p:txBody>
      </p:sp>
      <p:pic>
        <p:nvPicPr>
          <p:cNvPr id="4" name="圖片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2319909"/>
            <a:ext cx="6124575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28650" y="1720493"/>
            <a:ext cx="323405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排序功能說明：快速移動志願</a:t>
            </a:r>
            <a:endParaRPr lang="zh-TW" altLang="en-US" dirty="0"/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6311707" y="3317386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b="1" dirty="0"/>
              <a:t>2</a:t>
            </a:r>
            <a:endParaRPr lang="zh-TW" altLang="en-US" sz="1800" b="1" dirty="0"/>
          </a:p>
        </p:txBody>
      </p:sp>
      <p:sp>
        <p:nvSpPr>
          <p:cNvPr id="7" name="流程圖: 接點 6"/>
          <p:cNvSpPr>
            <a:spLocks noChangeArrowheads="1"/>
          </p:cNvSpPr>
          <p:nvPr/>
        </p:nvSpPr>
        <p:spPr bwMode="auto">
          <a:xfrm>
            <a:off x="6640319" y="3250711"/>
            <a:ext cx="479425" cy="503237"/>
          </a:xfrm>
          <a:prstGeom prst="flowChartConnector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查詢免試志願資料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8" y="2135070"/>
            <a:ext cx="4625238" cy="3033758"/>
          </a:xfrm>
        </p:spPr>
      </p:pic>
      <p:sp>
        <p:nvSpPr>
          <p:cNvPr id="5" name="七邊形 4"/>
          <p:cNvSpPr/>
          <p:nvPr/>
        </p:nvSpPr>
        <p:spPr>
          <a:xfrm>
            <a:off x="285008" y="1339367"/>
            <a:ext cx="711110" cy="575643"/>
          </a:xfrm>
          <a:prstGeom prst="heptagon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１１</a:t>
            </a:r>
            <a:endParaRPr lang="en-US" altLang="zh-TW" sz="14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1064484" y="1506023"/>
            <a:ext cx="745086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點選「志願選填相關作業」，進入「查詢我的志願資料」，確認志願序。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64485" y="3999432"/>
            <a:ext cx="2225646" cy="3247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24" y="2831586"/>
            <a:ext cx="4783144" cy="30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重要日程</a:t>
            </a:r>
            <a:endParaRPr lang="zh-TW" altLang="en-US" dirty="0"/>
          </a:p>
        </p:txBody>
      </p:sp>
      <p:sp>
        <p:nvSpPr>
          <p:cNvPr id="4" name="內容版面配置區 4"/>
          <p:cNvSpPr>
            <a:spLocks noGrp="1"/>
          </p:cNvSpPr>
          <p:nvPr>
            <p:ph idx="1"/>
          </p:nvPr>
        </p:nvSpPr>
        <p:spPr>
          <a:xfrm>
            <a:off x="188007" y="1825625"/>
            <a:ext cx="8759439" cy="2932085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1/5(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五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)~1/9(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二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   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系統開放練習志願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選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填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8:00~17:00</a:t>
            </a:r>
          </a:p>
          <a:p>
            <a:pPr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1/13(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六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)12:00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個別</a:t>
            </a:r>
            <a:r>
              <a:rPr lang="zh-TW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序位開放查詢</a:t>
            </a:r>
            <a:endParaRPr lang="en-US" altLang="zh-TW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1/15(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一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)~1/16(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二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 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校內志願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選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填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265113" indent="-265113">
              <a:tabLst>
                <a:tab pos="1879600" algn="l"/>
              </a:tabLst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1/16(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二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    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第七節下課，學藝股長至教務處集合發放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志願表</a:t>
            </a:r>
            <a:endParaRPr lang="en-US" altLang="zh-TW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1/17(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三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</a:t>
            </a:r>
            <a:r>
              <a:rPr lang="en-US" altLang="zh-TW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8:20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前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由學藝股長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繳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回簽完名的報名表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80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登入學校網站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335888" cy="4351338"/>
          </a:xfrm>
        </p:spPr>
        <p:txBody>
          <a:bodyPr/>
          <a:lstStyle/>
          <a:p>
            <a:r>
              <a:rPr lang="zh-TW" altLang="en-US" dirty="0" smtClean="0"/>
              <a:t>登入學校網站</a:t>
            </a:r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163.30.42.16/</a:t>
            </a:r>
            <a:r>
              <a:rPr lang="en-US" altLang="zh-TW" dirty="0" err="1" smtClean="0">
                <a:hlinkClick r:id="rId2"/>
              </a:rPr>
              <a:t>index.php</a:t>
            </a:r>
            <a:endParaRPr lang="en-US" altLang="zh-TW" dirty="0" smtClean="0"/>
          </a:p>
          <a:p>
            <a:r>
              <a:rPr lang="zh-TW" altLang="en-US" dirty="0" smtClean="0"/>
              <a:t>學校首頁下拉至「</a:t>
            </a:r>
            <a:r>
              <a:rPr lang="en-US" altLang="zh-TW" dirty="0" smtClean="0"/>
              <a:t>12</a:t>
            </a:r>
            <a:r>
              <a:rPr lang="zh-TW" altLang="en-US" dirty="0" smtClean="0"/>
              <a:t>年國教相關網站」，點</a:t>
            </a:r>
            <a:r>
              <a:rPr lang="zh-TW" altLang="en-US" dirty="0"/>
              <a:t>選</a:t>
            </a:r>
            <a:r>
              <a:rPr lang="zh-TW" altLang="en-US" dirty="0" smtClean="0"/>
              <a:t>連結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09" y="2922662"/>
            <a:ext cx="6696694" cy="34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報名志願表注意事項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36" t="7791" r="4575" b="7720"/>
          <a:stretch/>
        </p:blipFill>
        <p:spPr>
          <a:xfrm>
            <a:off x="517819" y="2251590"/>
            <a:ext cx="3258630" cy="43513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橢圓 4"/>
          <p:cNvSpPr/>
          <p:nvPr/>
        </p:nvSpPr>
        <p:spPr>
          <a:xfrm>
            <a:off x="928916" y="5852104"/>
            <a:ext cx="1236662" cy="325437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960666" y="6177541"/>
            <a:ext cx="1236662" cy="32385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2165578" y="4994854"/>
            <a:ext cx="1733550" cy="109537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stCxn id="9" idx="1"/>
            <a:endCxn id="6" idx="6"/>
          </p:cNvCxnSpPr>
          <p:nvPr/>
        </p:nvCxnSpPr>
        <p:spPr>
          <a:xfrm flipH="1">
            <a:off x="2197328" y="4729741"/>
            <a:ext cx="1984375" cy="16097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角矩形 8"/>
          <p:cNvSpPr/>
          <p:nvPr/>
        </p:nvSpPr>
        <p:spPr>
          <a:xfrm>
            <a:off x="4181703" y="3043816"/>
            <a:ext cx="4557713" cy="33718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保持報名表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平整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10609000101010101" pitchFamily="49" charset="-120"/>
              <a:ea typeface="華康儷粗宋" panose="02010609000101010101" pitchFamily="49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簽名欄請使用</a:t>
            </a:r>
            <a:endParaRPr lang="en-US" altLang="zh-TW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10609000101010101" pitchFamily="49" charset="-120"/>
              <a:ea typeface="華康儷粗宋" panose="02010609000101010101" pitchFamily="49" charset="-120"/>
            </a:endParaRPr>
          </a:p>
          <a:p>
            <a:pPr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      藍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黑色原子筆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10609000101010101" pitchFamily="49" charset="-120"/>
              <a:ea typeface="華康儷粗宋" panose="02010609000101010101" pitchFamily="49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請簽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正楷全名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10609000101010101" pitchFamily="49" charset="-120"/>
              <a:ea typeface="華康儷粗宋" panose="02010609000101010101" pitchFamily="49" charset="-120"/>
            </a:endParaRPr>
          </a:p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       勿</a:t>
            </a: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草寫</a:t>
            </a: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或</a:t>
            </a: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連筆</a:t>
            </a:r>
            <a:endParaRPr lang="en-US" altLang="zh-TW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10609000101010101" pitchFamily="49" charset="-120"/>
              <a:ea typeface="華康儷粗宋" panose="02010609000101010101" pitchFamily="49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建議請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父母雙簽</a:t>
            </a:r>
          </a:p>
        </p:txBody>
      </p:sp>
      <p:sp>
        <p:nvSpPr>
          <p:cNvPr id="10" name="爆炸 1 9"/>
          <p:cNvSpPr/>
          <p:nvPr/>
        </p:nvSpPr>
        <p:spPr>
          <a:xfrm rot="20276777">
            <a:off x="4974976" y="475714"/>
            <a:ext cx="4038519" cy="2369736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很重要！！</a:t>
            </a:r>
          </a:p>
        </p:txBody>
      </p:sp>
    </p:spTree>
    <p:extLst>
      <p:ext uri="{BB962C8B-B14F-4D97-AF65-F5344CB8AC3E}">
        <p14:creationId xmlns:p14="http://schemas.microsoft.com/office/powerpoint/2010/main" val="1045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登入系統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7"/>
          <a:stretch/>
        </p:blipFill>
        <p:spPr>
          <a:xfrm>
            <a:off x="357197" y="2165889"/>
            <a:ext cx="8429605" cy="3613225"/>
          </a:xfrm>
        </p:spPr>
      </p:pic>
      <p:sp>
        <p:nvSpPr>
          <p:cNvPr id="5" name="文字方塊 4"/>
          <p:cNvSpPr txBox="1"/>
          <p:nvPr/>
        </p:nvSpPr>
        <p:spPr>
          <a:xfrm>
            <a:off x="1500321" y="1548577"/>
            <a:ext cx="335849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進入「桃連區免試入學系統」</a:t>
            </a:r>
            <a:endParaRPr lang="zh-TW" altLang="en-US" dirty="0"/>
          </a:p>
        </p:txBody>
      </p:sp>
      <p:sp>
        <p:nvSpPr>
          <p:cNvPr id="6" name="七邊形 5"/>
          <p:cNvSpPr/>
          <p:nvPr/>
        </p:nvSpPr>
        <p:spPr>
          <a:xfrm>
            <a:off x="885023" y="1525009"/>
            <a:ext cx="482305" cy="376685"/>
          </a:xfrm>
          <a:prstGeom prst="heptagon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50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登入系統（續）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34887"/>
            <a:ext cx="7886700" cy="3332813"/>
          </a:xfrm>
        </p:spPr>
      </p:pic>
      <p:sp>
        <p:nvSpPr>
          <p:cNvPr id="5" name="七邊形 4"/>
          <p:cNvSpPr/>
          <p:nvPr/>
        </p:nvSpPr>
        <p:spPr>
          <a:xfrm>
            <a:off x="825202" y="1824445"/>
            <a:ext cx="482305" cy="376685"/>
          </a:xfrm>
          <a:prstGeom prst="heptagon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２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1508866" y="1831798"/>
            <a:ext cx="148216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點選「登入」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41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登入系統（續）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4" y="2329828"/>
            <a:ext cx="7360736" cy="4351338"/>
          </a:xfrm>
        </p:spPr>
      </p:pic>
      <p:sp>
        <p:nvSpPr>
          <p:cNvPr id="6" name="七邊形 5"/>
          <p:cNvSpPr/>
          <p:nvPr/>
        </p:nvSpPr>
        <p:spPr>
          <a:xfrm>
            <a:off x="825202" y="1824445"/>
            <a:ext cx="482305" cy="376685"/>
          </a:xfrm>
          <a:prstGeom prst="heptagon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３</a:t>
            </a:r>
            <a:endParaRPr lang="en-US" altLang="zh-TW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1508866" y="1831798"/>
            <a:ext cx="301185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點選「集體報名學生」登入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046163" y="2919413"/>
            <a:ext cx="3873500" cy="343852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試模擬志願選填</a:t>
            </a:r>
            <a:endParaRPr lang="en-US" altLang="zh-TW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10609000101010101" pitchFamily="49" charset="-120"/>
              <a:ea typeface="華康儷粗宋" panose="02010609000101010101" pitchFamily="49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US" altLang="zh-TW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10609000101010101" pitchFamily="49" charset="-120"/>
              <a:ea typeface="華康儷粗宋" panose="02010609000101010101" pitchFamily="49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正式志願選填</a:t>
            </a:r>
            <a:endParaRPr lang="en-US" altLang="zh-TW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10609000101010101" pitchFamily="49" charset="-120"/>
              <a:ea typeface="華康儷粗宋" panose="02010609000101010101" pitchFamily="49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US" altLang="zh-TW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10609000101010101" pitchFamily="49" charset="-120"/>
              <a:ea typeface="華康儷粗宋" panose="02010609000101010101" pitchFamily="49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序位區間查詢</a:t>
            </a:r>
            <a:endParaRPr lang="en-US" altLang="zh-TW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10609000101010101" pitchFamily="49" charset="-120"/>
              <a:ea typeface="華康儷粗宋" panose="02010609000101010101" pitchFamily="49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US" altLang="zh-TW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" panose="02010609000101010101" pitchFamily="49" charset="-120"/>
              <a:ea typeface="華康儷粗宋" panose="02010609000101010101" pitchFamily="49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列印報名表</a:t>
            </a:r>
            <a:r>
              <a:rPr lang="en-US" altLang="zh-TW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(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草稿</a:t>
            </a:r>
            <a:r>
              <a:rPr lang="en-US" altLang="zh-TW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anose="02010609000101010101" pitchFamily="49" charset="-120"/>
                <a:ea typeface="華康儷粗宋" panose="02010609000101010101" pitchFamily="49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76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登入系統（續）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9" y="2342239"/>
            <a:ext cx="7886700" cy="3947025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七邊形 4"/>
          <p:cNvSpPr/>
          <p:nvPr/>
        </p:nvSpPr>
        <p:spPr>
          <a:xfrm>
            <a:off x="825202" y="1824445"/>
            <a:ext cx="482305" cy="376685"/>
          </a:xfrm>
          <a:prstGeom prst="heptagon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４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1508866" y="1831798"/>
            <a:ext cx="394335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輸入個人帳號、密碼、驗證碼後登入</a:t>
            </a:r>
            <a:endParaRPr lang="zh-TW" altLang="en-US" dirty="0"/>
          </a:p>
        </p:txBody>
      </p:sp>
      <p:sp>
        <p:nvSpPr>
          <p:cNvPr id="7" name="向左箭號 6"/>
          <p:cNvSpPr/>
          <p:nvPr/>
        </p:nvSpPr>
        <p:spPr>
          <a:xfrm>
            <a:off x="5298393" y="3085032"/>
            <a:ext cx="2905570" cy="470018"/>
          </a:xfrm>
          <a:prstGeom prst="lef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選擇龜山國中</a:t>
            </a:r>
            <a:endParaRPr lang="zh-TW" altLang="en-US" dirty="0"/>
          </a:p>
        </p:txBody>
      </p:sp>
      <p:sp>
        <p:nvSpPr>
          <p:cNvPr id="8" name="向左箭號 7"/>
          <p:cNvSpPr/>
          <p:nvPr/>
        </p:nvSpPr>
        <p:spPr>
          <a:xfrm>
            <a:off x="5298393" y="3696159"/>
            <a:ext cx="2905570" cy="470018"/>
          </a:xfrm>
          <a:prstGeom prst="lef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身分證字號</a:t>
            </a:r>
            <a:endParaRPr lang="zh-TW" altLang="en-US" dirty="0"/>
          </a:p>
        </p:txBody>
      </p:sp>
      <p:sp>
        <p:nvSpPr>
          <p:cNvPr id="9" name="向左箭號 8"/>
          <p:cNvSpPr/>
          <p:nvPr/>
        </p:nvSpPr>
        <p:spPr>
          <a:xfrm>
            <a:off x="5298393" y="4297843"/>
            <a:ext cx="2905570" cy="470018"/>
          </a:xfrm>
          <a:prstGeom prst="lef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出生民國年月日，共六碼</a:t>
            </a:r>
            <a:endParaRPr lang="zh-TW" altLang="en-US" dirty="0"/>
          </a:p>
        </p:txBody>
      </p:sp>
      <p:sp>
        <p:nvSpPr>
          <p:cNvPr id="10" name="向左箭號 9"/>
          <p:cNvSpPr/>
          <p:nvPr/>
        </p:nvSpPr>
        <p:spPr>
          <a:xfrm>
            <a:off x="5298393" y="4908970"/>
            <a:ext cx="2905570" cy="470018"/>
          </a:xfrm>
          <a:prstGeom prst="lef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驗證碼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691925" y="3085032"/>
            <a:ext cx="2606468" cy="419675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691925" y="3686716"/>
            <a:ext cx="2606468" cy="419675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691925" y="4297843"/>
            <a:ext cx="2606468" cy="419675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691925" y="4899527"/>
            <a:ext cx="2606468" cy="419675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5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修改登入密碼</a:t>
            </a:r>
            <a:endParaRPr lang="zh-TW" altLang="en-U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362994"/>
            <a:ext cx="7715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七邊形 4"/>
          <p:cNvSpPr/>
          <p:nvPr/>
        </p:nvSpPr>
        <p:spPr>
          <a:xfrm>
            <a:off x="825202" y="1824445"/>
            <a:ext cx="482305" cy="376685"/>
          </a:xfrm>
          <a:prstGeom prst="heptagon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５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1508866" y="1831798"/>
            <a:ext cx="301185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首次登入時，需要更改密碼</a:t>
            </a:r>
            <a:endParaRPr lang="zh-TW" altLang="en-US" dirty="0"/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2621290" y="4499614"/>
            <a:ext cx="634019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solidFill>
                  <a:srgbClr val="333333"/>
                </a:solidFill>
                <a:latin typeface="+mn-ea"/>
              </a:rPr>
              <a:t>修改登入密碼，</a:t>
            </a:r>
            <a:r>
              <a:rPr lang="zh-TW" altLang="zh-TW" sz="2400" b="1" dirty="0">
                <a:solidFill>
                  <a:srgbClr val="333333"/>
                </a:solidFill>
                <a:latin typeface="+mn-ea"/>
              </a:rPr>
              <a:t>確定儲存後，</a:t>
            </a:r>
            <a:endParaRPr lang="en-US" altLang="zh-TW" sz="2400" b="1" dirty="0">
              <a:solidFill>
                <a:srgbClr val="333333"/>
              </a:solidFill>
              <a:latin typeface="+mn-ea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400" b="1" dirty="0">
                <a:solidFill>
                  <a:srgbClr val="333333"/>
                </a:solidFill>
                <a:latin typeface="+mn-ea"/>
              </a:rPr>
              <a:t>系統會自動登出</a:t>
            </a:r>
            <a:r>
              <a:rPr lang="zh-TW" altLang="zh-TW" sz="2400" dirty="0">
                <a:solidFill>
                  <a:srgbClr val="333333"/>
                </a:solidFill>
                <a:latin typeface="+mn-ea"/>
              </a:rPr>
              <a:t>，請以新密碼再次登入系統。</a:t>
            </a:r>
            <a:endParaRPr kumimoji="0" lang="zh-TW" altLang="en-US" sz="2400" b="1" dirty="0">
              <a:solidFill>
                <a:srgbClr val="333333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375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資訊安全宣告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50365"/>
            <a:ext cx="7855385" cy="4351338"/>
          </a:xfrm>
        </p:spPr>
      </p:pic>
      <p:sp>
        <p:nvSpPr>
          <p:cNvPr id="5" name="七邊形 4"/>
          <p:cNvSpPr/>
          <p:nvPr/>
        </p:nvSpPr>
        <p:spPr>
          <a:xfrm>
            <a:off x="801968" y="1603535"/>
            <a:ext cx="482305" cy="376685"/>
          </a:xfrm>
          <a:prstGeom prst="heptagon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６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1457591" y="1610888"/>
            <a:ext cx="449028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瀏覽資訊安全宣告後，勾選已閱讀後送出。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2059536" y="5486400"/>
            <a:ext cx="1615156" cy="29055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4879649" y="6014815"/>
            <a:ext cx="743484" cy="29055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7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適性輔導問卷調查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10" y="2090544"/>
            <a:ext cx="5240627" cy="4351338"/>
          </a:xfrm>
        </p:spPr>
      </p:pic>
      <p:sp>
        <p:nvSpPr>
          <p:cNvPr id="5" name="七邊形 4"/>
          <p:cNvSpPr/>
          <p:nvPr/>
        </p:nvSpPr>
        <p:spPr>
          <a:xfrm>
            <a:off x="801968" y="1603535"/>
            <a:ext cx="482305" cy="376685"/>
          </a:xfrm>
          <a:prstGeom prst="heptagon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７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1457590" y="1610888"/>
            <a:ext cx="60968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首次登入後，必須填寫適性輔導問卷調查才可以選填志願。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82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070104">
      <a:majorFont>
        <a:latin typeface="Impact"/>
        <a:ea typeface="華康儷粗宋"/>
        <a:cs typeface=""/>
      </a:majorFont>
      <a:minorFont>
        <a:latin typeface="Centaur"/>
        <a:ea typeface="華康儷粗宋(P)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632</Words>
  <Application>Microsoft Office PowerPoint</Application>
  <PresentationFormat>如螢幕大小 (4:3)</PresentationFormat>
  <Paragraphs>88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華康細圓體</vt:lpstr>
      <vt:lpstr>華康儷粗宋</vt:lpstr>
      <vt:lpstr>華康儷粗宋(P)</vt:lpstr>
      <vt:lpstr>新細明體</vt:lpstr>
      <vt:lpstr>Arial</vt:lpstr>
      <vt:lpstr>Centaur</vt:lpstr>
      <vt:lpstr>Impact</vt:lpstr>
      <vt:lpstr>Wingdings</vt:lpstr>
      <vt:lpstr>Wingdings 2</vt:lpstr>
      <vt:lpstr>Office Theme</vt:lpstr>
      <vt:lpstr>107學年高級中等學校免試入學 試模擬志願選填說明</vt:lpstr>
      <vt:lpstr>登入學校網站</vt:lpstr>
      <vt:lpstr>登入系統</vt:lpstr>
      <vt:lpstr>登入系統（續）</vt:lpstr>
      <vt:lpstr>登入系統（續）</vt:lpstr>
      <vt:lpstr>登入系統（續）</vt:lpstr>
      <vt:lpstr>修改登入密碼</vt:lpstr>
      <vt:lpstr>資訊安全宣告</vt:lpstr>
      <vt:lpstr>適性輔導問卷調查</vt:lpstr>
      <vt:lpstr>個別序位區間查詢</vt:lpstr>
      <vt:lpstr>個別序位區間查詢示意圖</vt:lpstr>
      <vt:lpstr>基本資料及超額比序積分查詢</vt:lpstr>
      <vt:lpstr>志願選填功能</vt:lpstr>
      <vt:lpstr>志願選填功能（續）</vt:lpstr>
      <vt:lpstr>志願選填功能（續）</vt:lpstr>
      <vt:lpstr>志願選填功能（續）</vt:lpstr>
      <vt:lpstr>志願選填功能（續）</vt:lpstr>
      <vt:lpstr>查詢免試志願資料</vt:lpstr>
      <vt:lpstr>重要日程</vt:lpstr>
      <vt:lpstr>報名志願表注意事項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107學年高級中等學校免試入學 試模擬志願選填說明</dc:title>
  <dc:creator>user</dc:creator>
  <cp:lastModifiedBy>user</cp:lastModifiedBy>
  <cp:revision>19</cp:revision>
  <dcterms:created xsi:type="dcterms:W3CDTF">2018-01-04T02:44:07Z</dcterms:created>
  <dcterms:modified xsi:type="dcterms:W3CDTF">2018-01-08T02:32:02Z</dcterms:modified>
</cp:coreProperties>
</file>