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65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61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5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62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3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06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199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73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1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95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464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0C510DB-54F1-4A89-A01C-E9ACE3E027E0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701E0C1-3AAB-4043-BB2E-7FBA357F2F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19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hyperlink" Target="https://youtu.be/uWDF9_oUqy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101E29-C36B-4BDC-8EE9-790BBB606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/>
                </a:solidFill>
              </a:rPr>
              <a:t>龜山國中排灣族課程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C200A7C-1E9C-488A-8F2C-BF060FD3B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9367410" cy="2105990"/>
          </a:xfrm>
        </p:spPr>
        <p:txBody>
          <a:bodyPr>
            <a:normAutofit fontScale="92500"/>
          </a:bodyPr>
          <a:lstStyle/>
          <a:p>
            <a:endParaRPr lang="en-US" altLang="zh-TW" dirty="0"/>
          </a:p>
          <a:p>
            <a:r>
              <a:rPr lang="en-US" altLang="zh-TW" sz="5400" dirty="0"/>
              <a:t>5/9</a:t>
            </a:r>
            <a:r>
              <a:rPr lang="zh-TW" altLang="en-US" sz="5400" dirty="0"/>
              <a:t>課程主題</a:t>
            </a:r>
            <a:r>
              <a:rPr lang="en-US" altLang="zh-TW" sz="5400" dirty="0"/>
              <a:t>:</a:t>
            </a:r>
            <a:r>
              <a:rPr lang="zh-TW" altLang="en-US" sz="5400" dirty="0"/>
              <a:t>部分排灣族遷徙史</a:t>
            </a:r>
            <a:endParaRPr lang="en-US" altLang="zh-TW" sz="5400" dirty="0"/>
          </a:p>
          <a:p>
            <a:r>
              <a:rPr lang="zh-TW" altLang="en-US" sz="5400" dirty="0"/>
              <a:t>                                   </a:t>
            </a:r>
            <a:r>
              <a:rPr lang="zh-TW" altLang="en-US" sz="4400" dirty="0"/>
              <a:t>講師</a:t>
            </a:r>
            <a:r>
              <a:rPr lang="en-US" altLang="zh-TW" sz="4400" dirty="0"/>
              <a:t>:</a:t>
            </a:r>
            <a:r>
              <a:rPr lang="zh-TW" altLang="en-US" sz="4400" dirty="0"/>
              <a:t>馬秀玉</a:t>
            </a:r>
            <a:endParaRPr lang="en-US" altLang="zh-TW" sz="5400" dirty="0"/>
          </a:p>
          <a:p>
            <a:endParaRPr lang="zh-TW" altLang="en-US" sz="3600" dirty="0"/>
          </a:p>
        </p:txBody>
      </p:sp>
      <p:pic>
        <p:nvPicPr>
          <p:cNvPr id="4" name="視訊 3">
            <a:hlinkClick r:id="" action="ppaction://media"/>
            <a:extLst>
              <a:ext uri="{FF2B5EF4-FFF2-40B4-BE49-F238E27FC236}">
                <a16:creationId xmlns:a16="http://schemas.microsoft.com/office/drawing/2014/main" id="{AA557F33-F884-4C8D-901D-B8B8D5F5A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611" y="5525620"/>
            <a:ext cx="1709529" cy="12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4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6"/>
    </mc:Choice>
    <mc:Fallback>
      <p:transition spd="slow" advTm="1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ECF28E-4B76-4D0A-9D3D-8B4BD3FF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566056"/>
            <a:ext cx="11081300" cy="6179517"/>
          </a:xfrm>
        </p:spPr>
        <p:txBody>
          <a:bodyPr/>
          <a:lstStyle/>
          <a:p>
            <a:r>
              <a:rPr lang="en-US" altLang="zh-TW" sz="3600" dirty="0">
                <a:hlinkClick r:id="rId4"/>
              </a:rPr>
              <a:t>https://youtu.be/uWDF9_oUqyE</a:t>
            </a:r>
            <a:endParaRPr lang="en-US" altLang="zh-TW" sz="3600" dirty="0"/>
          </a:p>
          <a:p>
            <a:pPr marL="45720" indent="0">
              <a:buNone/>
            </a:pPr>
            <a:r>
              <a:rPr lang="en-US" altLang="zh-TW" sz="3600" dirty="0"/>
              <a:t>/</a:t>
            </a:r>
            <a:r>
              <a:rPr lang="zh-TW" altLang="en-US" sz="3600" dirty="0"/>
              <a:t>影片取自曹瓦特</a:t>
            </a:r>
            <a:r>
              <a:rPr lang="en-US" altLang="zh-TW" sz="3600" dirty="0" err="1"/>
              <a:t>youtub</a:t>
            </a:r>
            <a:endParaRPr lang="en-US" altLang="zh-TW" sz="3600" dirty="0"/>
          </a:p>
          <a:p>
            <a:endParaRPr lang="en-US" altLang="zh-TW" dirty="0"/>
          </a:p>
          <a:p>
            <a:r>
              <a:rPr lang="zh-TW" altLang="en-US" sz="4000" dirty="0">
                <a:solidFill>
                  <a:schemeClr val="tx1"/>
                </a:solidFill>
              </a:rPr>
              <a:t>舊古樓部落 </a:t>
            </a:r>
            <a:r>
              <a:rPr lang="en-US" altLang="zh-TW" sz="4000" dirty="0">
                <a:solidFill>
                  <a:schemeClr val="tx1"/>
                </a:solidFill>
              </a:rPr>
              <a:t>60~100</a:t>
            </a:r>
            <a:r>
              <a:rPr lang="zh-TW" altLang="en-US" sz="4000" dirty="0">
                <a:solidFill>
                  <a:schemeClr val="tx1"/>
                </a:solidFill>
              </a:rPr>
              <a:t>年前</a:t>
            </a:r>
            <a:endParaRPr lang="en-US" altLang="zh-TW" sz="4000" dirty="0">
              <a:solidFill>
                <a:schemeClr val="tx1"/>
              </a:solidFill>
            </a:endParaRPr>
          </a:p>
          <a:p>
            <a:r>
              <a:rPr lang="en-US" altLang="zh-TW" sz="4000" dirty="0">
                <a:solidFill>
                  <a:schemeClr val="tx1"/>
                </a:solidFill>
              </a:rPr>
              <a:t>(</a:t>
            </a:r>
            <a:r>
              <a:rPr lang="zh-TW" altLang="en-US" sz="4000" dirty="0">
                <a:solidFill>
                  <a:schemeClr val="tx1"/>
                </a:solidFill>
              </a:rPr>
              <a:t>舊古樓社</a:t>
            </a:r>
            <a:r>
              <a:rPr lang="en-US" altLang="zh-TW" sz="4000" dirty="0">
                <a:solidFill>
                  <a:schemeClr val="tx1"/>
                </a:solidFill>
              </a:rPr>
              <a:t>)</a:t>
            </a:r>
            <a:r>
              <a:rPr lang="zh-TW" altLang="en-US" sz="4000" dirty="0">
                <a:solidFill>
                  <a:schemeClr val="tx1"/>
                </a:solidFill>
              </a:rPr>
              <a:t>現今台東縣太麻里鄉新興村、金峰鄉賓茂村、達仁鄉的土坂村、南田村。屏東縣來義鄉古樓村、文樂、望嘉和高見</a:t>
            </a:r>
            <a:r>
              <a:rPr lang="en-US" altLang="zh-TW" sz="4000" dirty="0">
                <a:solidFill>
                  <a:schemeClr val="tx1"/>
                </a:solidFill>
              </a:rPr>
              <a:t>(</a:t>
            </a:r>
            <a:r>
              <a:rPr lang="zh-TW" altLang="en-US" sz="4000" dirty="0">
                <a:solidFill>
                  <a:schemeClr val="tx1"/>
                </a:solidFill>
              </a:rPr>
              <a:t>南和</a:t>
            </a:r>
            <a:r>
              <a:rPr lang="en-US" altLang="zh-TW" sz="4000" dirty="0">
                <a:solidFill>
                  <a:schemeClr val="tx1"/>
                </a:solidFill>
              </a:rPr>
              <a:t>)</a:t>
            </a:r>
            <a:r>
              <a:rPr lang="zh-TW" altLang="en-US" sz="4000" dirty="0">
                <a:solidFill>
                  <a:schemeClr val="tx1"/>
                </a:solidFill>
              </a:rPr>
              <a:t>等村落</a:t>
            </a:r>
            <a:r>
              <a:rPr lang="en-US" altLang="zh-TW" sz="4000" dirty="0">
                <a:solidFill>
                  <a:schemeClr val="tx1"/>
                </a:solidFill>
              </a:rPr>
              <a:t>..</a:t>
            </a:r>
            <a:r>
              <a:rPr lang="zh-TW" altLang="en-US" sz="4000" dirty="0">
                <a:solidFill>
                  <a:schemeClr val="tx1"/>
                </a:solidFill>
              </a:rPr>
              <a:t>。</a:t>
            </a:r>
          </a:p>
        </p:txBody>
      </p:sp>
      <p:pic>
        <p:nvPicPr>
          <p:cNvPr id="2" name="視訊 1">
            <a:hlinkClick r:id="" action="ppaction://media"/>
            <a:extLst>
              <a:ext uri="{FF2B5EF4-FFF2-40B4-BE49-F238E27FC236}">
                <a16:creationId xmlns:a16="http://schemas.microsoft.com/office/drawing/2014/main" id="{A1D94C18-C15B-4770-96EE-D3CE4F4D57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8624" y="5555508"/>
            <a:ext cx="1586752" cy="11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3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87"/>
    </mc:Choice>
    <mc:Fallback>
      <p:transition spd="slow" advTm="3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154B05-1322-4DD3-BD0C-F4CF5B690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2" y="194872"/>
            <a:ext cx="4315691" cy="996857"/>
          </a:xfrm>
        </p:spPr>
        <p:txBody>
          <a:bodyPr>
            <a:noAutofit/>
          </a:bodyPr>
          <a:lstStyle/>
          <a:p>
            <a:pPr algn="ctr"/>
            <a:br>
              <a:rPr lang="en-US" altLang="zh-TW" sz="3200" b="1" dirty="0">
                <a:solidFill>
                  <a:srgbClr val="0070C0"/>
                </a:solidFill>
              </a:rPr>
            </a:br>
            <a:r>
              <a:rPr lang="zh-TW" altLang="en-US" sz="4800" b="1" dirty="0">
                <a:solidFill>
                  <a:srgbClr val="0070C0"/>
                </a:solidFill>
              </a:rPr>
              <a:t>圖片中學族語</a:t>
            </a:r>
            <a:br>
              <a:rPr lang="en-US" altLang="zh-TW" sz="4800" b="1" dirty="0">
                <a:solidFill>
                  <a:srgbClr val="0070C0"/>
                </a:solidFill>
              </a:rPr>
            </a:br>
            <a:endParaRPr lang="zh-TW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9A316D-2CF8-4B53-AA84-E05157885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1" y="1334958"/>
            <a:ext cx="2869954" cy="19277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B80F85-8839-4D36-BE5B-68AB2CF4B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22" y="4027310"/>
            <a:ext cx="2620572" cy="19645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BDE52AD-A0A4-4EFA-B8D8-828A7F7B0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2" b="3262"/>
          <a:stretch/>
        </p:blipFill>
        <p:spPr>
          <a:xfrm>
            <a:off x="4964371" y="591160"/>
            <a:ext cx="2869955" cy="21514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B955700-EEDA-4175-861A-27D997C06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71" y="4027310"/>
            <a:ext cx="2620573" cy="183077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69506B3-2649-4F43-AFDA-1BF33F9469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6465"/>
          <a:stretch/>
        </p:blipFill>
        <p:spPr>
          <a:xfrm>
            <a:off x="8695589" y="603706"/>
            <a:ext cx="3189229" cy="183077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7248D97-FA47-4745-9871-59CB86377E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6007" b="14580"/>
          <a:stretch/>
        </p:blipFill>
        <p:spPr>
          <a:xfrm>
            <a:off x="8482035" y="3770596"/>
            <a:ext cx="3189228" cy="183077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6817BDA-F461-4476-BFF8-2A6BD4D4E514}"/>
              </a:ext>
            </a:extLst>
          </p:cNvPr>
          <p:cNvSpPr/>
          <p:nvPr/>
        </p:nvSpPr>
        <p:spPr>
          <a:xfrm>
            <a:off x="765831" y="3428999"/>
            <a:ext cx="2869954" cy="535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rgbClr val="FF0000"/>
                </a:solidFill>
              </a:rPr>
              <a:t>papizuanan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</a:rPr>
              <a:t>tua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</a:rPr>
              <a:t>cuqelalj</a:t>
            </a:r>
            <a:r>
              <a:rPr lang="en-US" altLang="zh-TW" sz="2000" dirty="0">
                <a:solidFill>
                  <a:srgbClr val="FF0000"/>
                </a:solidFill>
              </a:rPr>
              <a:t>  </a:t>
            </a:r>
            <a:r>
              <a:rPr lang="en-US" altLang="zh-TW" sz="2000" dirty="0" err="1">
                <a:solidFill>
                  <a:srgbClr val="FF0000"/>
                </a:solidFill>
              </a:rPr>
              <a:t>nua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</a:rPr>
              <a:t>qulu</a:t>
            </a:r>
            <a:r>
              <a:rPr lang="zh-TW" altLang="en-US" sz="1600" dirty="0"/>
              <a:t>專門放置頭顱</a:t>
            </a:r>
            <a:endParaRPr lang="zh-TW" altLang="en-US" dirty="0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9B5D4BD-27D4-4788-BD31-94178571E11C}"/>
              </a:ext>
            </a:extLst>
          </p:cNvPr>
          <p:cNvSpPr/>
          <p:nvPr/>
        </p:nvSpPr>
        <p:spPr>
          <a:xfrm>
            <a:off x="5193595" y="2950490"/>
            <a:ext cx="2411506" cy="673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rgbClr val="FF0000"/>
                </a:solidFill>
              </a:rPr>
              <a:t>qinaciljayan</a:t>
            </a:r>
            <a:r>
              <a:rPr lang="en-US" altLang="zh-TW" sz="2000" dirty="0">
                <a:solidFill>
                  <a:srgbClr val="FF0000"/>
                </a:solidFill>
              </a:rPr>
              <a:t> a </a:t>
            </a:r>
            <a:r>
              <a:rPr lang="en-US" altLang="zh-TW" sz="2000" dirty="0" err="1">
                <a:solidFill>
                  <a:srgbClr val="FF0000"/>
                </a:solidFill>
              </a:rPr>
              <a:t>umaq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algn="ctr"/>
            <a:r>
              <a:rPr lang="zh-TW" altLang="en-US" dirty="0">
                <a:solidFill>
                  <a:schemeClr val="bg1"/>
                </a:solidFill>
              </a:rPr>
              <a:t>石板屋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CE0EB2E-367F-4C5D-9132-6F144BAD4F88}"/>
              </a:ext>
            </a:extLst>
          </p:cNvPr>
          <p:cNvSpPr/>
          <p:nvPr/>
        </p:nvSpPr>
        <p:spPr>
          <a:xfrm>
            <a:off x="8892987" y="2652616"/>
            <a:ext cx="2608731" cy="971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rgbClr val="FF0000"/>
                </a:solidFill>
              </a:rPr>
              <a:t>zemiyamiyan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</a:rPr>
              <a:t>tua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</a:rPr>
              <a:t>na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</a:rPr>
              <a:t>rakac</a:t>
            </a:r>
            <a:r>
              <a:rPr lang="en-US" altLang="zh-TW" sz="2000" dirty="0">
                <a:solidFill>
                  <a:srgbClr val="FF0000"/>
                </a:solidFill>
              </a:rPr>
              <a:t> a </a:t>
            </a:r>
            <a:r>
              <a:rPr lang="en-US" altLang="zh-TW" sz="2000" dirty="0" err="1">
                <a:solidFill>
                  <a:srgbClr val="FF0000"/>
                </a:solidFill>
              </a:rPr>
              <a:t>ziyan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algn="ctr"/>
            <a:r>
              <a:rPr lang="zh-TW" altLang="en-US" sz="1600" dirty="0"/>
              <a:t>勇士在跳勇士舞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EE36E274-6975-4C2D-87A4-7C5FBA5D6F23}"/>
              </a:ext>
            </a:extLst>
          </p:cNvPr>
          <p:cNvSpPr/>
          <p:nvPr/>
        </p:nvSpPr>
        <p:spPr>
          <a:xfrm>
            <a:off x="890523" y="6054606"/>
            <a:ext cx="2480206" cy="480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rgbClr val="FF0000"/>
                </a:solidFill>
              </a:rPr>
              <a:t>tjuljung</a:t>
            </a:r>
            <a:r>
              <a:rPr lang="zh-TW" altLang="en-US" sz="1600" dirty="0"/>
              <a:t>裝水的竹器皿</a:t>
            </a:r>
            <a:endParaRPr lang="zh-TW" altLang="en-US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D7EB092-8295-46D6-9639-B2D25805CBEF}"/>
              </a:ext>
            </a:extLst>
          </p:cNvPr>
          <p:cNvSpPr/>
          <p:nvPr/>
        </p:nvSpPr>
        <p:spPr>
          <a:xfrm>
            <a:off x="5208494" y="5991853"/>
            <a:ext cx="1945341" cy="5434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rgbClr val="FF0000"/>
                </a:solidFill>
              </a:rPr>
              <a:t>maljeveq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algn="ctr"/>
            <a:r>
              <a:rPr lang="zh-TW" altLang="en-US" sz="1600" dirty="0">
                <a:solidFill>
                  <a:schemeClr val="bg1"/>
                </a:solidFill>
              </a:rPr>
              <a:t>五年祭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0C3A838-3EBF-4867-9869-2788A1B443B9}"/>
              </a:ext>
            </a:extLst>
          </p:cNvPr>
          <p:cNvSpPr/>
          <p:nvPr/>
        </p:nvSpPr>
        <p:spPr>
          <a:xfrm>
            <a:off x="8482036" y="5835974"/>
            <a:ext cx="3189228" cy="699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>
                <a:solidFill>
                  <a:srgbClr val="FF0000"/>
                </a:solidFill>
              </a:rPr>
              <a:t>i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casaw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tua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na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mamazangiljan</a:t>
            </a:r>
            <a:r>
              <a:rPr lang="en-US" altLang="zh-TW" dirty="0">
                <a:solidFill>
                  <a:srgbClr val="FF0000"/>
                </a:solidFill>
              </a:rPr>
              <a:t> a </a:t>
            </a:r>
            <a:r>
              <a:rPr lang="en-US" altLang="zh-TW" dirty="0" err="1">
                <a:solidFill>
                  <a:srgbClr val="FF0000"/>
                </a:solidFill>
              </a:rPr>
              <a:t>umaq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zh-TW" altLang="en-US" sz="1600" dirty="0">
                <a:solidFill>
                  <a:schemeClr val="bg1"/>
                </a:solidFill>
              </a:rPr>
              <a:t>頭目家屋外廣場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" name="視訊 2">
            <a:hlinkClick r:id="" action="ppaction://media"/>
            <a:extLst>
              <a:ext uri="{FF2B5EF4-FFF2-40B4-BE49-F238E27FC236}">
                <a16:creationId xmlns:a16="http://schemas.microsoft.com/office/drawing/2014/main" id="{121FB7DB-A3B5-4179-B299-9198F6618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0179" y="-65896"/>
            <a:ext cx="1434509" cy="10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8"/>
    </mc:Choice>
    <mc:Fallback>
      <p:transition spd="slow" advTm="1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B33044-F5E1-483A-AA8C-5CF9F4EA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333383"/>
            <a:ext cx="9875520" cy="135636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accent2"/>
                </a:solidFill>
              </a:rPr>
              <a:t>作業（</a:t>
            </a:r>
            <a:r>
              <a:rPr lang="zh-TW" altLang="en-US" sz="3600" b="1" dirty="0">
                <a:solidFill>
                  <a:schemeClr val="accent2"/>
                </a:solidFill>
              </a:rPr>
              <a:t>從影篇中找答案</a:t>
            </a:r>
            <a:r>
              <a:rPr lang="zh-TW" altLang="en-US" sz="4000" b="1" dirty="0">
                <a:solidFill>
                  <a:schemeClr val="accent2"/>
                </a:solidFill>
              </a:rPr>
              <a:t>）</a:t>
            </a:r>
            <a:endParaRPr lang="zh-TW" altLang="en-US" sz="4800" b="1" dirty="0">
              <a:solidFill>
                <a:schemeClr val="accent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503AFE-159A-4B47-B3F0-7CB510F4F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829" y="1825625"/>
            <a:ext cx="6074227" cy="460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2600" dirty="0">
                <a:solidFill>
                  <a:schemeClr val="tx1"/>
                </a:solidFill>
              </a:rPr>
              <a:t>1.</a:t>
            </a:r>
            <a:r>
              <a:rPr lang="zh-TW" altLang="en-US" sz="3000" dirty="0">
                <a:solidFill>
                  <a:schemeClr val="tx1"/>
                </a:solidFill>
              </a:rPr>
              <a:t>請在影片中是哪一個部落的遷徙史</a:t>
            </a:r>
            <a:r>
              <a:rPr lang="en-US" altLang="zh-TW" sz="3000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 A: </a:t>
            </a:r>
            <a:r>
              <a:rPr lang="en-US" altLang="zh-TW" sz="3000" dirty="0" err="1">
                <a:solidFill>
                  <a:schemeClr val="tx1"/>
                </a:solidFill>
              </a:rPr>
              <a:t>kuabar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 B: </a:t>
            </a:r>
            <a:r>
              <a:rPr lang="en-US" altLang="zh-TW" sz="3000" dirty="0" err="1">
                <a:solidFill>
                  <a:schemeClr val="tx1"/>
                </a:solidFill>
              </a:rPr>
              <a:t>kuljaljau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 C: </a:t>
            </a:r>
            <a:r>
              <a:rPr lang="en-US" altLang="zh-TW" sz="3000" dirty="0" err="1">
                <a:solidFill>
                  <a:schemeClr val="tx1"/>
                </a:solidFill>
              </a:rPr>
              <a:t>kuljelje</a:t>
            </a:r>
            <a:endParaRPr lang="en-US" altLang="zh-TW" sz="3000" dirty="0">
              <a:solidFill>
                <a:schemeClr val="tx1"/>
              </a:solidFill>
            </a:endParaRPr>
          </a:p>
          <a:p>
            <a:endParaRPr lang="en-US" altLang="zh-TW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2.</a:t>
            </a:r>
            <a:r>
              <a:rPr lang="zh-TW" altLang="en-US" sz="3000" dirty="0">
                <a:solidFill>
                  <a:schemeClr val="tx1"/>
                </a:solidFill>
              </a:rPr>
              <a:t>請問總共被強制遷徙幾次</a:t>
            </a:r>
            <a:r>
              <a:rPr lang="en-US" altLang="zh-TW" sz="3000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 A:</a:t>
            </a:r>
            <a:r>
              <a:rPr lang="zh-TW" altLang="en-US" sz="3000" dirty="0">
                <a:solidFill>
                  <a:schemeClr val="tx1"/>
                </a:solidFill>
              </a:rPr>
              <a:t> </a:t>
            </a:r>
            <a:r>
              <a:rPr lang="en-US" altLang="zh-TW" sz="3000" dirty="0" err="1">
                <a:solidFill>
                  <a:schemeClr val="tx1"/>
                </a:solidFill>
              </a:rPr>
              <a:t>tjelu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 B:</a:t>
            </a:r>
            <a:r>
              <a:rPr lang="zh-TW" altLang="en-US" sz="3000" dirty="0">
                <a:solidFill>
                  <a:schemeClr val="tx1"/>
                </a:solidFill>
              </a:rPr>
              <a:t> </a:t>
            </a:r>
            <a:r>
              <a:rPr lang="en-US" altLang="zh-TW" sz="3000" dirty="0" err="1">
                <a:solidFill>
                  <a:schemeClr val="tx1"/>
                </a:solidFill>
              </a:rPr>
              <a:t>unem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 C: lima</a:t>
            </a:r>
          </a:p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B65D23D-EC04-4D91-B505-1A50F1F38138}"/>
              </a:ext>
            </a:extLst>
          </p:cNvPr>
          <p:cNvSpPr txBox="1"/>
          <p:nvPr/>
        </p:nvSpPr>
        <p:spPr>
          <a:xfrm>
            <a:off x="6662057" y="1825625"/>
            <a:ext cx="524691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3. </a:t>
            </a:r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</a:rPr>
              <a:t>影片中的房子是什麼材料蓋的</a:t>
            </a:r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A: </a:t>
            </a:r>
            <a:r>
              <a:rPr lang="en-US" altLang="zh-TW" sz="2600" b="1" dirty="0" err="1">
                <a:solidFill>
                  <a:schemeClr val="accent4">
                    <a:lumMod val="75000"/>
                  </a:schemeClr>
                </a:solidFill>
              </a:rPr>
              <a:t>aciljay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B: </a:t>
            </a:r>
            <a:r>
              <a:rPr lang="en-US" altLang="zh-TW" sz="2600" b="1" dirty="0" err="1">
                <a:solidFill>
                  <a:schemeClr val="accent4">
                    <a:lumMod val="75000"/>
                  </a:schemeClr>
                </a:solidFill>
              </a:rPr>
              <a:t>qau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C: </a:t>
            </a:r>
            <a:r>
              <a:rPr lang="en-US" altLang="zh-TW" sz="2600" b="1" dirty="0" err="1">
                <a:solidFill>
                  <a:schemeClr val="accent4">
                    <a:lumMod val="75000"/>
                  </a:schemeClr>
                </a:solidFill>
              </a:rPr>
              <a:t>lingga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altLang="zh-TW" sz="26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4.</a:t>
            </a:r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</a:rPr>
              <a:t>影片中有兩位女生扛著竹子，  請問那是用來做什麼</a:t>
            </a:r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A:</a:t>
            </a:r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</a:rPr>
              <a:t> 曬衣物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B:</a:t>
            </a:r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</a:rPr>
              <a:t> 蓋房子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</a:rPr>
              <a:t>C: </a:t>
            </a:r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</a:rPr>
              <a:t>挑水的器皿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altLang="zh-TW" dirty="0"/>
          </a:p>
        </p:txBody>
      </p:sp>
      <p:pic>
        <p:nvPicPr>
          <p:cNvPr id="4" name="視訊 3">
            <a:hlinkClick r:id="" action="ppaction://media"/>
            <a:extLst>
              <a:ext uri="{FF2B5EF4-FFF2-40B4-BE49-F238E27FC236}">
                <a16:creationId xmlns:a16="http://schemas.microsoft.com/office/drawing/2014/main" id="{F956C76E-5AA6-47BD-8695-677D98595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1623" y="5477435"/>
            <a:ext cx="1840753" cy="13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86"/>
    </mc:Choice>
    <mc:Fallback>
      <p:transition spd="slow" advTm="3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基礎</Template>
  <TotalTime>825</TotalTime>
  <Words>244</Words>
  <Application>Microsoft Office PowerPoint</Application>
  <PresentationFormat>寬螢幕</PresentationFormat>
  <Paragraphs>38</Paragraphs>
  <Slides>4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7" baseType="lpstr">
      <vt:lpstr>新細明體</vt:lpstr>
      <vt:lpstr>Corbel</vt:lpstr>
      <vt:lpstr>基礎</vt:lpstr>
      <vt:lpstr>龜山國中排灣族課程</vt:lpstr>
      <vt:lpstr>PowerPoint 簡報</vt:lpstr>
      <vt:lpstr> 圖片中學族語 </vt:lpstr>
      <vt:lpstr>作業（從影篇中找答案）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龜山國中排灣族課程</dc:title>
  <dc:creator>User</dc:creator>
  <cp:lastModifiedBy>User</cp:lastModifiedBy>
  <cp:revision>20</cp:revision>
  <dcterms:created xsi:type="dcterms:W3CDTF">2022-05-03T01:49:27Z</dcterms:created>
  <dcterms:modified xsi:type="dcterms:W3CDTF">2022-05-06T04:02:09Z</dcterms:modified>
</cp:coreProperties>
</file>