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handoutMasterIdLst>
    <p:handoutMasterId r:id="rId18"/>
  </p:handoutMasterIdLst>
  <p:sldIdLst>
    <p:sldId id="257" r:id="rId2"/>
    <p:sldId id="281" r:id="rId3"/>
    <p:sldId id="282" r:id="rId4"/>
    <p:sldId id="283" r:id="rId5"/>
    <p:sldId id="260" r:id="rId6"/>
    <p:sldId id="264" r:id="rId7"/>
    <p:sldId id="266" r:id="rId8"/>
    <p:sldId id="280" r:id="rId9"/>
    <p:sldId id="285" r:id="rId10"/>
    <p:sldId id="273" r:id="rId11"/>
    <p:sldId id="284" r:id="rId12"/>
    <p:sldId id="286" r:id="rId13"/>
    <p:sldId id="287" r:id="rId14"/>
    <p:sldId id="288" r:id="rId15"/>
    <p:sldId id="289" r:id="rId16"/>
    <p:sldId id="290"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276" y="12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E7F275E5-35DA-4148-96C6-0D278E888EE2}" type="datetimeFigureOut">
              <a:rPr lang="zh-TW" altLang="en-US"/>
              <a:pPr>
                <a:defRPr/>
              </a:pPr>
              <a:t>2018/5/4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09B4552B-725D-4873-AFCC-B3BFE34CA0EE}" type="slidenum">
              <a:rPr lang="zh-TW" altLang="en-US"/>
              <a:pPr>
                <a:defRPr/>
              </a:pPr>
              <a:t>‹#›</a:t>
            </a:fld>
            <a:endParaRPr lang="zh-TW" altLang="en-US"/>
          </a:p>
        </p:txBody>
      </p:sp>
    </p:spTree>
    <p:extLst>
      <p:ext uri="{BB962C8B-B14F-4D97-AF65-F5344CB8AC3E}">
        <p14:creationId xmlns:p14="http://schemas.microsoft.com/office/powerpoint/2010/main" val="37472798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8EA9CB88-566C-496F-BEFC-F465FC6A534B}"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AED48219-E88E-4351-B3DB-759783F9AC1B}" type="slidenum">
              <a:rPr lang="zh-TW" altLang="en-US" smtClean="0"/>
              <a:pPr>
                <a:defRPr/>
              </a:pPr>
              <a:t>‹#›</a:t>
            </a:fld>
            <a:endParaRPr lang="zh-TW" altLang="en-US"/>
          </a:p>
        </p:txBody>
      </p:sp>
    </p:spTree>
    <p:extLst>
      <p:ext uri="{BB962C8B-B14F-4D97-AF65-F5344CB8AC3E}">
        <p14:creationId xmlns:p14="http://schemas.microsoft.com/office/powerpoint/2010/main" val="34525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Tree>
    <p:extLst>
      <p:ext uri="{BB962C8B-B14F-4D97-AF65-F5344CB8AC3E}">
        <p14:creationId xmlns:p14="http://schemas.microsoft.com/office/powerpoint/2010/main" val="352014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151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Tree>
    <p:extLst>
      <p:ext uri="{BB962C8B-B14F-4D97-AF65-F5344CB8AC3E}">
        <p14:creationId xmlns:p14="http://schemas.microsoft.com/office/powerpoint/2010/main" val="240562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134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Tree>
    <p:extLst>
      <p:ext uri="{BB962C8B-B14F-4D97-AF65-F5344CB8AC3E}">
        <p14:creationId xmlns:p14="http://schemas.microsoft.com/office/powerpoint/2010/main" val="117308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4B7DB4C-8F43-4BC0-8229-32FC49C4D24A}"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07C3164B-581B-4B37-B904-405357234E72}" type="slidenum">
              <a:rPr lang="zh-TW" altLang="en-US" smtClean="0"/>
              <a:pPr>
                <a:defRPr/>
              </a:pPr>
              <a:t>‹#›</a:t>
            </a:fld>
            <a:endParaRPr lang="zh-TW" altLang="en-US"/>
          </a:p>
        </p:txBody>
      </p:sp>
    </p:spTree>
    <p:extLst>
      <p:ext uri="{BB962C8B-B14F-4D97-AF65-F5344CB8AC3E}">
        <p14:creationId xmlns:p14="http://schemas.microsoft.com/office/powerpoint/2010/main" val="227784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7F4E4E0B-5EB8-4F74-B42F-DADB3C998FEB}"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9C7BD40E-C53F-4795-9191-67174E0DD441}" type="slidenum">
              <a:rPr lang="zh-TW" altLang="en-US" smtClean="0"/>
              <a:pPr>
                <a:defRPr/>
              </a:pPr>
              <a:t>‹#›</a:t>
            </a:fld>
            <a:endParaRPr lang="zh-TW" altLang="en-US"/>
          </a:p>
        </p:txBody>
      </p:sp>
    </p:spTree>
    <p:extLst>
      <p:ext uri="{BB962C8B-B14F-4D97-AF65-F5344CB8AC3E}">
        <p14:creationId xmlns:p14="http://schemas.microsoft.com/office/powerpoint/2010/main" val="202227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Tree>
    <p:extLst>
      <p:ext uri="{BB962C8B-B14F-4D97-AF65-F5344CB8AC3E}">
        <p14:creationId xmlns:p14="http://schemas.microsoft.com/office/powerpoint/2010/main" val="296108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67DC5ED5-7143-492C-AA9A-BA8DFEF32434}" type="datetimeFigureOut">
              <a:rPr lang="zh-TW" altLang="en-US" smtClean="0"/>
              <a:pPr>
                <a:defRPr/>
              </a:pPr>
              <a:t>2018/5/4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1CAB181B-D099-4962-B83C-7974F5A9938D}" type="slidenum">
              <a:rPr lang="zh-TW" altLang="en-US" smtClean="0"/>
              <a:pPr>
                <a:defRPr/>
              </a:pPr>
              <a:t>‹#›</a:t>
            </a:fld>
            <a:endParaRPr lang="zh-TW" altLang="en-US"/>
          </a:p>
        </p:txBody>
      </p:sp>
    </p:spTree>
    <p:extLst>
      <p:ext uri="{BB962C8B-B14F-4D97-AF65-F5344CB8AC3E}">
        <p14:creationId xmlns:p14="http://schemas.microsoft.com/office/powerpoint/2010/main" val="310147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B1A50BD0-BE37-4F2E-8B3F-AB44162DB030}" type="datetimeFigureOut">
              <a:rPr lang="zh-TW" altLang="en-US" smtClean="0"/>
              <a:pPr>
                <a:defRPr/>
              </a:pPr>
              <a:t>2018/5/4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C7F1A944-A95B-400F-A8C2-B499D9C2DD27}" type="slidenum">
              <a:rPr lang="zh-TW" altLang="en-US" smtClean="0"/>
              <a:pPr>
                <a:defRPr/>
              </a:pPr>
              <a:t>‹#›</a:t>
            </a:fld>
            <a:endParaRPr lang="zh-TW" altLang="en-US"/>
          </a:p>
        </p:txBody>
      </p:sp>
    </p:spTree>
    <p:extLst>
      <p:ext uri="{BB962C8B-B14F-4D97-AF65-F5344CB8AC3E}">
        <p14:creationId xmlns:p14="http://schemas.microsoft.com/office/powerpoint/2010/main" val="333352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6229A03F-AD1A-4921-AA73-C372429089F0}" type="datetimeFigureOut">
              <a:rPr lang="zh-TW" altLang="en-US" smtClean="0"/>
              <a:pPr>
                <a:defRPr/>
              </a:pPr>
              <a:t>2018/5/4</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B5B5B829-604D-4D33-85EB-A9C3B48BA52F}" type="slidenum">
              <a:rPr lang="zh-TW" altLang="en-US" smtClean="0"/>
              <a:pPr>
                <a:defRPr/>
              </a:pPr>
              <a:t>‹#›</a:t>
            </a:fld>
            <a:endParaRPr lang="zh-TW" altLang="en-US"/>
          </a:p>
        </p:txBody>
      </p:sp>
    </p:spTree>
    <p:extLst>
      <p:ext uri="{BB962C8B-B14F-4D97-AF65-F5344CB8AC3E}">
        <p14:creationId xmlns:p14="http://schemas.microsoft.com/office/powerpoint/2010/main" val="12588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1AAE6552-A168-421B-AD39-97CB056AC88B}" type="datetimeFigureOut">
              <a:rPr lang="zh-TW" altLang="en-US" smtClean="0"/>
              <a:pPr>
                <a:defRPr/>
              </a:pPr>
              <a:t>2018/5/4</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BA8B22E2-1819-4C16-B1B7-8C5759A4112F}" type="slidenum">
              <a:rPr lang="zh-TW" altLang="en-US" smtClean="0"/>
              <a:pPr>
                <a:defRPr/>
              </a:pPr>
              <a:t>‹#›</a:t>
            </a:fld>
            <a:endParaRPr lang="zh-TW" altLang="en-US"/>
          </a:p>
        </p:txBody>
      </p:sp>
    </p:spTree>
    <p:extLst>
      <p:ext uri="{BB962C8B-B14F-4D97-AF65-F5344CB8AC3E}">
        <p14:creationId xmlns:p14="http://schemas.microsoft.com/office/powerpoint/2010/main" val="343055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7B37CE-D58C-4EA0-915B-84A56889E963}" type="datetimeFigureOut">
              <a:rPr lang="zh-TW" altLang="en-US" smtClean="0"/>
              <a:pPr>
                <a:defRPr/>
              </a:pPr>
              <a:t>2018/5/4</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538C0489-91A9-444C-B79E-729C45458544}" type="slidenum">
              <a:rPr lang="zh-TW" altLang="en-US" smtClean="0"/>
              <a:pPr>
                <a:defRPr/>
              </a:pPr>
              <a:t>‹#›</a:t>
            </a:fld>
            <a:endParaRPr lang="zh-TW" altLang="en-US"/>
          </a:p>
        </p:txBody>
      </p:sp>
    </p:spTree>
    <p:extLst>
      <p:ext uri="{BB962C8B-B14F-4D97-AF65-F5344CB8AC3E}">
        <p14:creationId xmlns:p14="http://schemas.microsoft.com/office/powerpoint/2010/main" val="112920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26308838-F62D-48BD-AD84-D3EA2FDAA434}" type="datetimeFigureOut">
              <a:rPr lang="zh-TW" altLang="en-US" smtClean="0"/>
              <a:pPr>
                <a:defRPr/>
              </a:pPr>
              <a:t>2018/5/4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616B37B8-9AA3-411C-9056-F803B1CBA309}" type="slidenum">
              <a:rPr lang="zh-TW" altLang="en-US" smtClean="0"/>
              <a:pPr>
                <a:defRPr/>
              </a:pPr>
              <a:t>‹#›</a:t>
            </a:fld>
            <a:endParaRPr lang="zh-TW" altLang="en-US"/>
          </a:p>
        </p:txBody>
      </p:sp>
    </p:spTree>
    <p:extLst>
      <p:ext uri="{BB962C8B-B14F-4D97-AF65-F5344CB8AC3E}">
        <p14:creationId xmlns:p14="http://schemas.microsoft.com/office/powerpoint/2010/main" val="76231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FF4F9EF7-0CA7-4DB0-A78C-B27A5C907DA6}" type="datetimeFigureOut">
              <a:rPr lang="zh-TW" altLang="en-US" smtClean="0"/>
              <a:pPr>
                <a:defRPr/>
              </a:pPr>
              <a:t>2018/5/4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F33BDDC5-AD9F-4FEE-9925-4A3685EF9369}" type="slidenum">
              <a:rPr lang="zh-TW" altLang="en-US" smtClean="0"/>
              <a:pPr>
                <a:defRPr/>
              </a:pPr>
              <a:t>‹#›</a:t>
            </a:fld>
            <a:endParaRPr lang="zh-TW" altLang="en-US"/>
          </a:p>
        </p:txBody>
      </p:sp>
    </p:spTree>
    <p:extLst>
      <p:ext uri="{BB962C8B-B14F-4D97-AF65-F5344CB8AC3E}">
        <p14:creationId xmlns:p14="http://schemas.microsoft.com/office/powerpoint/2010/main" val="268360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1A50BD0-BE37-4F2E-8B3F-AB44162DB030}" type="datetimeFigureOut">
              <a:rPr lang="zh-TW" altLang="en-US" smtClean="0"/>
              <a:pPr>
                <a:defRPr/>
              </a:pPr>
              <a:t>2018/5/4</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7F1A944-A95B-400F-A8C2-B499D9C2DD27}" type="slidenum">
              <a:rPr lang="zh-TW" altLang="en-US" smtClean="0"/>
              <a:pPr>
                <a:defRPr/>
              </a:pPr>
              <a:t>‹#›</a:t>
            </a:fld>
            <a:endParaRPr lang="zh-TW" altLang="en-US"/>
          </a:p>
        </p:txBody>
      </p:sp>
    </p:spTree>
    <p:extLst>
      <p:ext uri="{BB962C8B-B14F-4D97-AF65-F5344CB8AC3E}">
        <p14:creationId xmlns:p14="http://schemas.microsoft.com/office/powerpoint/2010/main" val="364082578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yc.entry.edu.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685800" y="1341438"/>
            <a:ext cx="7772400" cy="2259012"/>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defTabSz="914400" fontAlgn="auto">
              <a:spcAft>
                <a:spcPts val="0"/>
              </a:spcAft>
              <a:defRPr/>
            </a:pPr>
            <a:r>
              <a:rPr lang="zh-TW" altLang="en-US" b="1" dirty="0" smtClean="0">
                <a:solidFill>
                  <a:srgbClr val="006600"/>
                </a:solidFill>
                <a:latin typeface="微軟正黑體" pitchFamily="34" charset="-120"/>
                <a:ea typeface="微軟正黑體" pitchFamily="34" charset="-120"/>
              </a:rPr>
              <a:t>技藝技能優良學生甄審入學報名相關事項說明</a:t>
            </a:r>
            <a:endParaRPr lang="zh-TW" altLang="en-US" b="1" dirty="0">
              <a:solidFill>
                <a:srgbClr val="006600"/>
              </a:solidFill>
              <a:latin typeface="微軟正黑體" pitchFamily="34" charset="-120"/>
              <a:ea typeface="微軟正黑體" pitchFamily="34" charset="-120"/>
            </a:endParaRPr>
          </a:p>
        </p:txBody>
      </p:sp>
      <p:sp>
        <p:nvSpPr>
          <p:cNvPr id="2" name="文字方塊 1"/>
          <p:cNvSpPr txBox="1"/>
          <p:nvPr/>
        </p:nvSpPr>
        <p:spPr>
          <a:xfrm>
            <a:off x="4283968" y="3933056"/>
            <a:ext cx="5544616" cy="523220"/>
          </a:xfrm>
          <a:prstGeom prst="rect">
            <a:avLst/>
          </a:prstGeom>
          <a:noFill/>
        </p:spPr>
        <p:txBody>
          <a:bodyPr wrap="square" rtlCol="0">
            <a:spAutoFit/>
          </a:bodyPr>
          <a:lstStyle/>
          <a:p>
            <a:r>
              <a:rPr lang="zh-TW" altLang="en-US" sz="2800" b="1" dirty="0" smtClean="0">
                <a:latin typeface="+mj-ea"/>
                <a:ea typeface="+mj-ea"/>
              </a:rPr>
              <a:t>桃園市立龜山國民中學</a:t>
            </a:r>
            <a:endParaRPr lang="zh-TW" altLang="en-US" sz="2800" b="1"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r>
              <a:rPr lang="zh-TW" altLang="en-US" sz="4000" b="1" dirty="0" smtClean="0">
                <a:latin typeface="微軟正黑體" pitchFamily="34" charset="-120"/>
                <a:ea typeface="微軟正黑體" pitchFamily="34" charset="-120"/>
              </a:rPr>
              <a:t>報名表注意事項</a:t>
            </a:r>
            <a:endParaRPr lang="zh-TW" altLang="en-US" sz="40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603794" y="1484784"/>
            <a:ext cx="8072662" cy="4176464"/>
          </a:xfrm>
        </p:spPr>
        <p:txBody>
          <a:bodyPr>
            <a:normAutofit/>
          </a:bodyPr>
          <a:lstStyle/>
          <a:p>
            <a:pPr eaLnBrk="1" hangingPunct="1">
              <a:defRPr/>
            </a:pPr>
            <a:r>
              <a:rPr lang="zh-TW" altLang="en-US" sz="2400" b="1" dirty="0" smtClean="0">
                <a:latin typeface="微軟正黑體" pitchFamily="34" charset="-120"/>
                <a:ea typeface="微軟正黑體" pitchFamily="34" charset="-120"/>
              </a:rPr>
              <a:t>報名表家長兩人均需簽名，簽名規範同免試入學報名表。</a:t>
            </a:r>
            <a:endParaRPr lang="en-US" altLang="zh-TW" sz="2400" b="1" dirty="0" smtClean="0">
              <a:latin typeface="微軟正黑體" pitchFamily="34" charset="-120"/>
              <a:ea typeface="微軟正黑體" pitchFamily="34" charset="-120"/>
            </a:endParaRPr>
          </a:p>
          <a:p>
            <a:pPr eaLnBrk="1" hangingPunct="1">
              <a:defRPr/>
            </a:pPr>
            <a:r>
              <a:rPr lang="zh-TW" altLang="en-US" sz="2400" b="1" dirty="0" smtClean="0">
                <a:latin typeface="微軟正黑體" pitchFamily="34" charset="-120"/>
                <a:ea typeface="微軟正黑體" pitchFamily="34" charset="-120"/>
              </a:rPr>
              <a:t>如：藍或黑色原子筆、不可塗改、不可簽出格外、字跡工整</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要能看得懂</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；父母其中一人不能簽名時，請提交委託書。</a:t>
            </a:r>
            <a:endParaRPr lang="en-US" altLang="zh-TW" sz="2400" b="1" dirty="0" smtClean="0">
              <a:latin typeface="微軟正黑體" pitchFamily="34" charset="-120"/>
              <a:ea typeface="微軟正黑體" pitchFamily="34" charset="-120"/>
            </a:endParaRPr>
          </a:p>
          <a:p>
            <a:pPr eaLnBrk="1" hangingPunct="1">
              <a:defRPr/>
            </a:pPr>
            <a:r>
              <a:rPr lang="zh-TW" altLang="en-US" sz="2400" b="1" dirty="0" smtClean="0">
                <a:latin typeface="微軟正黑體" pitchFamily="34" charset="-120"/>
                <a:ea typeface="微軟正黑體" pitchFamily="34" charset="-120"/>
              </a:rPr>
              <a:t>報名表第二頁應完整浮貼相關證明文</a:t>
            </a:r>
            <a:r>
              <a:rPr lang="zh-TW" altLang="en-US" sz="2400" b="1" dirty="0">
                <a:latin typeface="微軟正黑體" pitchFamily="34" charset="-120"/>
                <a:ea typeface="微軟正黑體" pitchFamily="34" charset="-120"/>
              </a:rPr>
              <a:t>件</a:t>
            </a:r>
            <a:endParaRPr lang="en-US" altLang="zh-TW" sz="2400" b="1" dirty="0" smtClean="0">
              <a:latin typeface="微軟正黑體" pitchFamily="34" charset="-120"/>
              <a:ea typeface="微軟正黑體" pitchFamily="34" charset="-120"/>
            </a:endParaRPr>
          </a:p>
          <a:p>
            <a:pPr eaLnBrk="1" hangingPunct="1">
              <a:defRPr/>
            </a:pPr>
            <a:r>
              <a:rPr lang="zh-TW" altLang="en-US" sz="2400" b="1" dirty="0" smtClean="0">
                <a:latin typeface="微軟正黑體" pitchFamily="34" charset="-120"/>
                <a:ea typeface="微軟正黑體" pitchFamily="34" charset="-120"/>
              </a:rPr>
              <a:t>志願</a:t>
            </a:r>
            <a:r>
              <a:rPr lang="zh-TW" altLang="en-US" sz="2400" b="1" dirty="0">
                <a:latin typeface="微軟正黑體" pitchFamily="34" charset="-120"/>
                <a:ea typeface="微軟正黑體" pitchFamily="34" charset="-120"/>
              </a:rPr>
              <a:t>選填一定要符合選填類</a:t>
            </a:r>
            <a:r>
              <a:rPr lang="zh-TW" altLang="en-US" sz="2400" b="1" dirty="0" smtClean="0">
                <a:latin typeface="微軟正黑體" pitchFamily="34" charset="-120"/>
                <a:ea typeface="微軟正黑體" pitchFamily="34" charset="-120"/>
              </a:rPr>
              <a:t>科。</a:t>
            </a:r>
            <a:endParaRPr lang="en-US" altLang="zh-TW" sz="2400" b="1" dirty="0" smtClean="0">
              <a:latin typeface="微軟正黑體" pitchFamily="34" charset="-120"/>
              <a:ea typeface="微軟正黑體" pitchFamily="34" charset="-120"/>
            </a:endParaRPr>
          </a:p>
          <a:p>
            <a:pPr eaLnBrk="1" hangingPunct="1">
              <a:defRPr/>
            </a:pPr>
            <a:r>
              <a:rPr lang="zh-TW" altLang="en-US" sz="2400" b="1" dirty="0">
                <a:latin typeface="微軟正黑體" pitchFamily="34" charset="-120"/>
                <a:ea typeface="微軟正黑體" pitchFamily="34" charset="-120"/>
              </a:rPr>
              <a:t>非桃連區</a:t>
            </a:r>
            <a:r>
              <a:rPr lang="zh-TW" altLang="en-US" sz="2400" b="1" dirty="0" smtClean="0">
                <a:latin typeface="微軟正黑體" pitchFamily="34" charset="-120"/>
                <a:ea typeface="微軟正黑體" pitchFamily="34" charset="-120"/>
              </a:rPr>
              <a:t>學生，依簡章</a:t>
            </a:r>
            <a:r>
              <a:rPr lang="en-US" altLang="zh-TW" sz="2400" b="1" dirty="0" smtClean="0">
                <a:latin typeface="微軟正黑體" pitchFamily="34" charset="-120"/>
                <a:ea typeface="微軟正黑體" pitchFamily="34" charset="-120"/>
              </a:rPr>
              <a:t>(P.1)</a:t>
            </a:r>
            <a:r>
              <a:rPr lang="zh-TW" altLang="en-US" sz="2400" b="1" dirty="0" smtClean="0">
                <a:latin typeface="微軟正黑體" pitchFamily="34" charset="-120"/>
                <a:ea typeface="微軟正黑體" pitchFamily="34" charset="-120"/>
              </a:rPr>
              <a:t>，不得報名本區技優甄審。</a:t>
            </a:r>
            <a:endParaRPr lang="en-US" altLang="zh-TW" sz="2400" b="1" dirty="0" smtClean="0">
              <a:latin typeface="微軟正黑體" pitchFamily="34" charset="-120"/>
              <a:ea typeface="微軟正黑體" pitchFamily="34" charset="-120"/>
            </a:endParaRPr>
          </a:p>
          <a:p>
            <a:pPr eaLnBrk="1" hangingPunct="1">
              <a:defRPr/>
            </a:pPr>
            <a:r>
              <a:rPr lang="zh-TW" altLang="en-US" sz="2400" b="1" dirty="0" smtClean="0">
                <a:latin typeface="微軟正黑體" pitchFamily="34" charset="-120"/>
                <a:ea typeface="微軟正黑體" pitchFamily="34" charset="-120"/>
              </a:rPr>
              <a:t>完成報名手續後，不得申請退還報名費。</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簡章</a:t>
            </a:r>
            <a:r>
              <a:rPr lang="en-US" altLang="zh-TW" sz="2400" b="1" dirty="0" smtClean="0">
                <a:latin typeface="微軟正黑體" pitchFamily="34" charset="-120"/>
                <a:ea typeface="微軟正黑體" pitchFamily="34" charset="-120"/>
              </a:rPr>
              <a:t>P.3)</a:t>
            </a:r>
          </a:p>
          <a:p>
            <a:pPr marL="0" indent="0" eaLnBrk="1" hangingPunct="1">
              <a:buNone/>
              <a:defRPr/>
            </a:pPr>
            <a:endParaRPr lang="zh-TW" altLang="en-US" sz="2400" b="1" dirty="0">
              <a:latin typeface="微軟正黑體" pitchFamily="34" charset="-120"/>
              <a:ea typeface="微軟正黑體"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報名費用</a:t>
            </a:r>
            <a:endParaRPr lang="zh-TW" altLang="en-US" dirty="0"/>
          </a:p>
        </p:txBody>
      </p:sp>
      <p:sp>
        <p:nvSpPr>
          <p:cNvPr id="3" name="內容版面配置區 2"/>
          <p:cNvSpPr>
            <a:spLocks noGrp="1"/>
          </p:cNvSpPr>
          <p:nvPr>
            <p:ph idx="1"/>
          </p:nvPr>
        </p:nvSpPr>
        <p:spPr>
          <a:xfrm>
            <a:off x="179512" y="1412776"/>
            <a:ext cx="8282881" cy="4436762"/>
          </a:xfrm>
        </p:spPr>
        <p:txBody>
          <a:bodyPr>
            <a:noAutofit/>
          </a:bodyPr>
          <a:lstStyle/>
          <a:p>
            <a:r>
              <a:rPr lang="zh-TW" altLang="en-US" sz="2800" dirty="0" smtClean="0"/>
              <a:t>一般生：</a:t>
            </a:r>
            <a:r>
              <a:rPr lang="en-US" altLang="zh-TW" sz="2800" dirty="0" smtClean="0"/>
              <a:t>230</a:t>
            </a:r>
            <a:r>
              <a:rPr lang="zh-TW" altLang="en-US" sz="2800" dirty="0" smtClean="0"/>
              <a:t>元</a:t>
            </a:r>
            <a:endParaRPr lang="en-US" altLang="zh-TW" sz="2800" dirty="0" smtClean="0"/>
          </a:p>
          <a:p>
            <a:r>
              <a:rPr lang="zh-TW" altLang="en-US" sz="2800" dirty="0" smtClean="0"/>
              <a:t>低收入戶生：免繳報名費</a:t>
            </a:r>
            <a:endParaRPr lang="en-US" altLang="zh-TW" sz="2800" dirty="0" smtClean="0"/>
          </a:p>
          <a:p>
            <a:r>
              <a:rPr lang="zh-TW" altLang="en-US" sz="2800" dirty="0" smtClean="0"/>
              <a:t>直系血親尊親屬支領失業給付者：免繳報名費</a:t>
            </a:r>
            <a:endParaRPr lang="en-US" altLang="zh-TW" sz="2800" dirty="0" smtClean="0"/>
          </a:p>
          <a:p>
            <a:r>
              <a:rPr lang="zh-TW" altLang="en-US" sz="2800" dirty="0" smtClean="0"/>
              <a:t>中低收入戶生：</a:t>
            </a:r>
            <a:r>
              <a:rPr lang="en-US" altLang="zh-TW" sz="2800" dirty="0" smtClean="0"/>
              <a:t>92</a:t>
            </a:r>
            <a:r>
              <a:rPr lang="zh-TW" altLang="en-US" sz="2800" dirty="0" smtClean="0"/>
              <a:t>元</a:t>
            </a:r>
            <a:endParaRPr lang="en-US" altLang="zh-TW" sz="2800" dirty="0" smtClean="0"/>
          </a:p>
          <a:p>
            <a:endParaRPr lang="en-US" altLang="zh-TW" sz="2800" dirty="0"/>
          </a:p>
          <a:p>
            <a:r>
              <a:rPr lang="zh-TW" altLang="en-US" sz="2800" dirty="0" smtClean="0"/>
              <a:t>以上減免報名費者，均需繳交相關文件</a:t>
            </a:r>
            <a:r>
              <a:rPr lang="en-US" altLang="zh-TW" sz="2800" dirty="0" smtClean="0"/>
              <a:t>(</a:t>
            </a:r>
            <a:r>
              <a:rPr lang="zh-TW" altLang="en-US" sz="2800" dirty="0" smtClean="0"/>
              <a:t>區公所核發之低或中低收入戶證明正本或公立就業服務機構核發之失業認定、失依誒給付申請書暨給付收據及戶口名簿影本</a:t>
            </a:r>
            <a:r>
              <a:rPr lang="en-US" altLang="zh-TW" sz="2800" dirty="0" smtClean="0"/>
              <a:t>)</a:t>
            </a:r>
            <a:endParaRPr lang="zh-TW" altLang="en-US" sz="2800" dirty="0"/>
          </a:p>
        </p:txBody>
      </p:sp>
    </p:spTree>
    <p:extLst>
      <p:ext uri="{BB962C8B-B14F-4D97-AF65-F5344CB8AC3E}">
        <p14:creationId xmlns:p14="http://schemas.microsoft.com/office/powerpoint/2010/main" val="338276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4682481" cy="875184"/>
          </a:xfrm>
        </p:spPr>
        <p:txBody>
          <a:bodyPr>
            <a:normAutofit/>
          </a:bodyPr>
          <a:lstStyle/>
          <a:p>
            <a:r>
              <a:rPr lang="zh-TW" altLang="en-US" dirty="0" smtClean="0"/>
              <a:t>志願選填系統操作</a:t>
            </a:r>
            <a:r>
              <a:rPr lang="en-US" altLang="zh-TW" dirty="0" smtClean="0"/>
              <a:t>-1</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323528" y="1340768"/>
            <a:ext cx="8453065" cy="4752528"/>
          </a:xfrm>
          <a:prstGeom prst="rect">
            <a:avLst/>
          </a:prstGeom>
        </p:spPr>
      </p:pic>
      <p:sp>
        <p:nvSpPr>
          <p:cNvPr id="5" name="矩形 4"/>
          <p:cNvSpPr/>
          <p:nvPr/>
        </p:nvSpPr>
        <p:spPr>
          <a:xfrm>
            <a:off x="5724128" y="3356992"/>
            <a:ext cx="2880320" cy="1296144"/>
          </a:xfrm>
          <a:prstGeom prst="rect">
            <a:avLst/>
          </a:prstGeom>
          <a:noFill/>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89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志願選填系統操作</a:t>
            </a:r>
            <a:r>
              <a:rPr lang="en-US" altLang="zh-TW" dirty="0" smtClean="0"/>
              <a:t>-2</a:t>
            </a:r>
            <a:endParaRPr lang="zh-TW" altLang="en-US" dirty="0"/>
          </a:p>
        </p:txBody>
      </p:sp>
      <p:pic>
        <p:nvPicPr>
          <p:cNvPr id="4" name="內容版面配置區 3"/>
          <p:cNvPicPr>
            <a:picLocks noGrp="1" noChangeAspect="1"/>
          </p:cNvPicPr>
          <p:nvPr>
            <p:ph idx="1"/>
          </p:nvPr>
        </p:nvPicPr>
        <p:blipFill rotWithShape="1">
          <a:blip r:embed="rId2"/>
          <a:srcRect l="14746" t="12071" r="53494" b="67755"/>
          <a:stretch/>
        </p:blipFill>
        <p:spPr>
          <a:xfrm>
            <a:off x="395535" y="1556792"/>
            <a:ext cx="4234074" cy="1512168"/>
          </a:xfrm>
          <a:prstGeom prst="rect">
            <a:avLst/>
          </a:prstGeom>
        </p:spPr>
      </p:pic>
      <p:sp>
        <p:nvSpPr>
          <p:cNvPr id="5" name="矩形 4"/>
          <p:cNvSpPr/>
          <p:nvPr/>
        </p:nvSpPr>
        <p:spPr>
          <a:xfrm>
            <a:off x="2987824" y="2492896"/>
            <a:ext cx="792088" cy="432048"/>
          </a:xfrm>
          <a:prstGeom prst="rect">
            <a:avLst/>
          </a:prstGeom>
          <a:noFill/>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rotWithShape="1">
          <a:blip r:embed="rId3"/>
          <a:srcRect l="31983" t="18501" r="35482" b="15547"/>
          <a:stretch/>
        </p:blipFill>
        <p:spPr>
          <a:xfrm>
            <a:off x="4247964" y="1844824"/>
            <a:ext cx="4248473" cy="4824536"/>
          </a:xfrm>
          <a:prstGeom prst="rect">
            <a:avLst/>
          </a:prstGeom>
        </p:spPr>
      </p:pic>
      <p:sp>
        <p:nvSpPr>
          <p:cNvPr id="7" name="文字方塊 6"/>
          <p:cNvSpPr txBox="1"/>
          <p:nvPr/>
        </p:nvSpPr>
        <p:spPr>
          <a:xfrm>
            <a:off x="755576" y="4005064"/>
            <a:ext cx="3240360" cy="1815882"/>
          </a:xfrm>
          <a:prstGeom prst="rect">
            <a:avLst/>
          </a:prstGeom>
          <a:noFill/>
        </p:spPr>
        <p:txBody>
          <a:bodyPr wrap="square" rtlCol="0">
            <a:spAutoFit/>
          </a:bodyPr>
          <a:lstStyle/>
          <a:p>
            <a:r>
              <a:rPr lang="zh-TW" altLang="en-US" sz="2800" dirty="0" smtClean="0"/>
              <a:t>依網頁指示輸入帳號、密碼，帳密與免試入學系統預設密碼相同</a:t>
            </a:r>
            <a:endParaRPr lang="zh-TW" altLang="en-US" sz="2800" dirty="0"/>
          </a:p>
        </p:txBody>
      </p:sp>
    </p:spTree>
    <p:extLst>
      <p:ext uri="{BB962C8B-B14F-4D97-AF65-F5344CB8AC3E}">
        <p14:creationId xmlns:p14="http://schemas.microsoft.com/office/powerpoint/2010/main" val="341778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志願選填系統操作</a:t>
            </a:r>
            <a:r>
              <a:rPr lang="en-US" altLang="zh-TW" dirty="0" smtClean="0"/>
              <a:t>-3</a:t>
            </a:r>
            <a:endParaRPr lang="zh-TW" altLang="en-US" dirty="0"/>
          </a:p>
        </p:txBody>
      </p:sp>
      <p:pic>
        <p:nvPicPr>
          <p:cNvPr id="4" name="內容版面配置區 3"/>
          <p:cNvPicPr>
            <a:picLocks noGrp="1" noChangeAspect="1"/>
          </p:cNvPicPr>
          <p:nvPr>
            <p:ph idx="1"/>
          </p:nvPr>
        </p:nvPicPr>
        <p:blipFill rotWithShape="1">
          <a:blip r:embed="rId2"/>
          <a:srcRect l="32925" t="17058" r="37584" b="48662"/>
          <a:stretch/>
        </p:blipFill>
        <p:spPr>
          <a:xfrm>
            <a:off x="107504" y="1124744"/>
            <a:ext cx="6167272" cy="4032448"/>
          </a:xfrm>
          <a:prstGeom prst="rect">
            <a:avLst/>
          </a:prstGeom>
        </p:spPr>
      </p:pic>
      <p:sp>
        <p:nvSpPr>
          <p:cNvPr id="5" name="矩形圖說文字 4"/>
          <p:cNvSpPr/>
          <p:nvPr/>
        </p:nvSpPr>
        <p:spPr>
          <a:xfrm>
            <a:off x="6372200" y="1556792"/>
            <a:ext cx="2448272" cy="2232248"/>
          </a:xfrm>
          <a:prstGeom prst="wedgeRectCallout">
            <a:avLst>
              <a:gd name="adj1" fmla="val -62249"/>
              <a:gd name="adj2" fmla="val -6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須先填寫參加比賽</a:t>
            </a:r>
            <a:r>
              <a:rPr lang="en-US" altLang="zh-TW" sz="2400" b="1" dirty="0"/>
              <a:t>(</a:t>
            </a:r>
            <a:r>
              <a:rPr lang="zh-TW" altLang="en-US" sz="2400" b="1" dirty="0"/>
              <a:t>展覽</a:t>
            </a:r>
            <a:r>
              <a:rPr lang="en-US" altLang="zh-TW" sz="2400" b="1" dirty="0"/>
              <a:t>)</a:t>
            </a:r>
            <a:r>
              <a:rPr lang="zh-TW" altLang="en-US" sz="2400" b="1" dirty="0"/>
              <a:t>項目及國中技藝教育學程成績優良項目，才可選志願。 </a:t>
            </a:r>
          </a:p>
        </p:txBody>
      </p:sp>
    </p:spTree>
    <p:extLst>
      <p:ext uri="{BB962C8B-B14F-4D97-AF65-F5344CB8AC3E}">
        <p14:creationId xmlns:p14="http://schemas.microsoft.com/office/powerpoint/2010/main" val="148419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志願選填系統操作</a:t>
            </a:r>
            <a:r>
              <a:rPr lang="en-US" altLang="zh-TW" dirty="0" smtClean="0"/>
              <a:t>-4</a:t>
            </a:r>
            <a:endParaRPr lang="zh-TW" altLang="en-US" dirty="0"/>
          </a:p>
        </p:txBody>
      </p:sp>
      <p:pic>
        <p:nvPicPr>
          <p:cNvPr id="4" name="內容版面配置區 3"/>
          <p:cNvPicPr>
            <a:picLocks noGrp="1" noChangeAspect="1"/>
          </p:cNvPicPr>
          <p:nvPr>
            <p:ph idx="1"/>
          </p:nvPr>
        </p:nvPicPr>
        <p:blipFill rotWithShape="1">
          <a:blip r:embed="rId2"/>
          <a:srcRect l="31791" t="49321" r="36449" b="20432"/>
          <a:stretch/>
        </p:blipFill>
        <p:spPr>
          <a:xfrm>
            <a:off x="179512" y="1412776"/>
            <a:ext cx="7527234" cy="4032448"/>
          </a:xfrm>
          <a:prstGeom prst="rect">
            <a:avLst/>
          </a:prstGeom>
        </p:spPr>
      </p:pic>
    </p:spTree>
    <p:extLst>
      <p:ext uri="{BB962C8B-B14F-4D97-AF65-F5344CB8AC3E}">
        <p14:creationId xmlns:p14="http://schemas.microsoft.com/office/powerpoint/2010/main" val="240040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志願選填系統操作</a:t>
            </a:r>
            <a:r>
              <a:rPr lang="en-US" altLang="zh-TW" dirty="0" smtClean="0"/>
              <a:t>-5</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33462" t="28300" r="34250" b="19901"/>
          <a:stretch/>
        </p:blipFill>
        <p:spPr>
          <a:xfrm>
            <a:off x="609599" y="1270000"/>
            <a:ext cx="5904656" cy="5328592"/>
          </a:xfrm>
          <a:prstGeom prst="rect">
            <a:avLst/>
          </a:prstGeom>
        </p:spPr>
      </p:pic>
    </p:spTree>
    <p:extLst>
      <p:ext uri="{BB962C8B-B14F-4D97-AF65-F5344CB8AC3E}">
        <p14:creationId xmlns:p14="http://schemas.microsoft.com/office/powerpoint/2010/main" val="314628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報名資格</a:t>
            </a:r>
            <a:endParaRPr lang="zh-TW" altLang="en-US" dirty="0"/>
          </a:p>
        </p:txBody>
      </p:sp>
      <p:pic>
        <p:nvPicPr>
          <p:cNvPr id="4" name="圖片 3"/>
          <p:cNvPicPr>
            <a:picLocks noChangeAspect="1"/>
          </p:cNvPicPr>
          <p:nvPr/>
        </p:nvPicPr>
        <p:blipFill rotWithShape="1">
          <a:blip r:embed="rId2"/>
          <a:srcRect l="25458" t="29531" r="26393" b="17314"/>
          <a:stretch/>
        </p:blipFill>
        <p:spPr>
          <a:xfrm>
            <a:off x="395535" y="1412776"/>
            <a:ext cx="8236915" cy="5112568"/>
          </a:xfrm>
          <a:prstGeom prst="rect">
            <a:avLst/>
          </a:prstGeom>
        </p:spPr>
      </p:pic>
    </p:spTree>
    <p:extLst>
      <p:ext uri="{BB962C8B-B14F-4D97-AF65-F5344CB8AC3E}">
        <p14:creationId xmlns:p14="http://schemas.microsoft.com/office/powerpoint/2010/main" val="371888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報名時程</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90551310"/>
              </p:ext>
            </p:extLst>
          </p:nvPr>
        </p:nvGraphicFramePr>
        <p:xfrm>
          <a:off x="323528" y="1440210"/>
          <a:ext cx="8568952" cy="4330670"/>
        </p:xfrm>
        <a:graphic>
          <a:graphicData uri="http://schemas.openxmlformats.org/drawingml/2006/table">
            <a:tbl>
              <a:tblPr firstRow="1" bandRow="1">
                <a:tableStyleId>{5C22544A-7EE6-4342-B048-85BDC9FD1C3A}</a:tableStyleId>
              </a:tblPr>
              <a:tblGrid>
                <a:gridCol w="849176">
                  <a:extLst>
                    <a:ext uri="{9D8B030D-6E8A-4147-A177-3AD203B41FA5}">
                      <a16:colId xmlns:a16="http://schemas.microsoft.com/office/drawing/2014/main" val="3144747095"/>
                    </a:ext>
                  </a:extLst>
                </a:gridCol>
                <a:gridCol w="1929944">
                  <a:extLst>
                    <a:ext uri="{9D8B030D-6E8A-4147-A177-3AD203B41FA5}">
                      <a16:colId xmlns:a16="http://schemas.microsoft.com/office/drawing/2014/main" val="2534661924"/>
                    </a:ext>
                  </a:extLst>
                </a:gridCol>
                <a:gridCol w="2470328">
                  <a:extLst>
                    <a:ext uri="{9D8B030D-6E8A-4147-A177-3AD203B41FA5}">
                      <a16:colId xmlns:a16="http://schemas.microsoft.com/office/drawing/2014/main" val="2914705897"/>
                    </a:ext>
                  </a:extLst>
                </a:gridCol>
                <a:gridCol w="3319504">
                  <a:extLst>
                    <a:ext uri="{9D8B030D-6E8A-4147-A177-3AD203B41FA5}">
                      <a16:colId xmlns:a16="http://schemas.microsoft.com/office/drawing/2014/main" val="2205007612"/>
                    </a:ext>
                  </a:extLst>
                </a:gridCol>
              </a:tblGrid>
              <a:tr h="490190">
                <a:tc>
                  <a:txBody>
                    <a:bodyPr/>
                    <a:lstStyle/>
                    <a:p>
                      <a:pPr algn="ctr"/>
                      <a:r>
                        <a:rPr lang="zh-TW" altLang="en-US" dirty="0" smtClean="0"/>
                        <a:t>項次</a:t>
                      </a:r>
                      <a:endParaRPr lang="zh-TW" altLang="en-US" dirty="0"/>
                    </a:p>
                  </a:txBody>
                  <a:tcPr anchor="ctr"/>
                </a:tc>
                <a:tc>
                  <a:txBody>
                    <a:bodyPr/>
                    <a:lstStyle/>
                    <a:p>
                      <a:pPr algn="ctr"/>
                      <a:r>
                        <a:rPr lang="zh-TW" altLang="en-US" dirty="0" smtClean="0"/>
                        <a:t>時間</a:t>
                      </a:r>
                      <a:endParaRPr lang="zh-TW" altLang="en-US" dirty="0"/>
                    </a:p>
                  </a:txBody>
                  <a:tcPr anchor="ctr"/>
                </a:tc>
                <a:tc>
                  <a:txBody>
                    <a:bodyPr/>
                    <a:lstStyle/>
                    <a:p>
                      <a:pPr algn="ctr"/>
                      <a:r>
                        <a:rPr lang="zh-TW" altLang="en-US" dirty="0" smtClean="0"/>
                        <a:t>內容</a:t>
                      </a:r>
                      <a:endParaRPr lang="zh-TW" altLang="en-US" dirty="0"/>
                    </a:p>
                  </a:txBody>
                  <a:tcPr anchor="ctr"/>
                </a:tc>
                <a:tc>
                  <a:txBody>
                    <a:bodyPr/>
                    <a:lstStyle/>
                    <a:p>
                      <a:pPr algn="ctr"/>
                      <a:r>
                        <a:rPr lang="zh-TW" altLang="en-US" dirty="0" smtClean="0"/>
                        <a:t>備註</a:t>
                      </a:r>
                      <a:endParaRPr lang="zh-TW" altLang="en-US" dirty="0"/>
                    </a:p>
                  </a:txBody>
                  <a:tcPr anchor="ctr"/>
                </a:tc>
                <a:extLst>
                  <a:ext uri="{0D108BD9-81ED-4DB2-BD59-A6C34878D82A}">
                    <a16:rowId xmlns:a16="http://schemas.microsoft.com/office/drawing/2014/main" val="881383855"/>
                  </a:ext>
                </a:extLst>
              </a:tr>
              <a:tr h="490190">
                <a:tc>
                  <a:txBody>
                    <a:bodyPr/>
                    <a:lstStyle/>
                    <a:p>
                      <a:pPr algn="ctr"/>
                      <a:r>
                        <a:rPr lang="en-US" altLang="zh-TW" dirty="0" smtClean="0"/>
                        <a:t>1</a:t>
                      </a:r>
                      <a:endParaRPr lang="zh-TW" altLang="en-US" dirty="0"/>
                    </a:p>
                  </a:txBody>
                  <a:tcPr anchor="ctr"/>
                </a:tc>
                <a:tc>
                  <a:txBody>
                    <a:bodyPr/>
                    <a:lstStyle/>
                    <a:p>
                      <a:pPr algn="ctr"/>
                      <a:r>
                        <a:rPr lang="en-US" altLang="zh-TW" dirty="0" smtClean="0"/>
                        <a:t>5</a:t>
                      </a:r>
                      <a:r>
                        <a:rPr lang="zh-TW" altLang="en-US" dirty="0" smtClean="0"/>
                        <a:t>月</a:t>
                      </a:r>
                      <a:r>
                        <a:rPr lang="en-US" altLang="zh-TW" dirty="0" smtClean="0"/>
                        <a:t>7</a:t>
                      </a:r>
                      <a:r>
                        <a:rPr lang="zh-TW" altLang="en-US" dirty="0" smtClean="0"/>
                        <a:t>日</a:t>
                      </a:r>
                      <a:r>
                        <a:rPr lang="en-US" altLang="zh-TW" dirty="0" smtClean="0"/>
                        <a:t>(</a:t>
                      </a:r>
                      <a:r>
                        <a:rPr lang="zh-TW" altLang="en-US" dirty="0" smtClean="0"/>
                        <a:t>一</a:t>
                      </a:r>
                      <a:r>
                        <a:rPr lang="en-US" altLang="zh-TW" dirty="0" smtClean="0"/>
                        <a:t>)</a:t>
                      </a:r>
                      <a:r>
                        <a:rPr lang="zh-TW" altLang="en-US" dirty="0" smtClean="0"/>
                        <a:t>至</a:t>
                      </a:r>
                      <a:r>
                        <a:rPr lang="en-US" altLang="zh-TW" dirty="0" smtClean="0"/>
                        <a:t/>
                      </a:r>
                      <a:br>
                        <a:rPr lang="en-US" altLang="zh-TW" dirty="0" smtClean="0"/>
                      </a:br>
                      <a:r>
                        <a:rPr lang="zh-TW" altLang="en-US" dirty="0" smtClean="0"/>
                        <a:t>    </a:t>
                      </a:r>
                      <a:r>
                        <a:rPr lang="en-US" altLang="zh-TW" dirty="0" smtClean="0"/>
                        <a:t>5</a:t>
                      </a:r>
                      <a:r>
                        <a:rPr lang="zh-TW" altLang="en-US" dirty="0" smtClean="0"/>
                        <a:t>月</a:t>
                      </a:r>
                      <a:r>
                        <a:rPr lang="en-US" altLang="zh-TW" dirty="0" smtClean="0"/>
                        <a:t>10</a:t>
                      </a:r>
                      <a:r>
                        <a:rPr lang="zh-TW" altLang="en-US" dirty="0" smtClean="0"/>
                        <a:t>日</a:t>
                      </a:r>
                      <a:r>
                        <a:rPr lang="en-US" altLang="zh-TW" dirty="0" smtClean="0"/>
                        <a:t>(</a:t>
                      </a:r>
                      <a:r>
                        <a:rPr lang="zh-TW" altLang="en-US" dirty="0" smtClean="0"/>
                        <a:t>四</a:t>
                      </a:r>
                      <a:r>
                        <a:rPr lang="en-US" altLang="zh-TW" dirty="0" smtClean="0"/>
                        <a:t>)</a:t>
                      </a:r>
                      <a:endParaRPr lang="zh-TW" altLang="en-US" dirty="0"/>
                    </a:p>
                  </a:txBody>
                  <a:tcPr anchor="ctr"/>
                </a:tc>
                <a:tc>
                  <a:txBody>
                    <a:bodyPr/>
                    <a:lstStyle/>
                    <a:p>
                      <a:pPr algn="ctr"/>
                      <a:r>
                        <a:rPr lang="zh-TW" altLang="en-US" dirty="0" smtClean="0"/>
                        <a:t>校內繳交報名表</a:t>
                      </a:r>
                      <a:r>
                        <a:rPr lang="en-US" altLang="zh-TW" dirty="0" smtClean="0"/>
                        <a:t>(</a:t>
                      </a:r>
                      <a:r>
                        <a:rPr lang="zh-TW" altLang="en-US" dirty="0" smtClean="0"/>
                        <a:t>草稿</a:t>
                      </a:r>
                      <a:r>
                        <a:rPr lang="en-US" altLang="zh-TW" dirty="0" smtClean="0"/>
                        <a:t>)</a:t>
                      </a:r>
                      <a:endParaRPr lang="zh-TW" altLang="en-US" dirty="0"/>
                    </a:p>
                  </a:txBody>
                  <a:tcPr anchor="ctr"/>
                </a:tc>
                <a:tc>
                  <a:txBody>
                    <a:bodyPr/>
                    <a:lstStyle/>
                    <a:p>
                      <a:pPr algn="l"/>
                      <a:r>
                        <a:rPr lang="zh-TW" altLang="en-US" dirty="0" smtClean="0"/>
                        <a:t>報名表及相關競賽或成績證明，請交至資料組</a:t>
                      </a:r>
                      <a:endParaRPr lang="zh-TW" altLang="en-US" dirty="0"/>
                    </a:p>
                  </a:txBody>
                  <a:tcPr anchor="ctr"/>
                </a:tc>
                <a:extLst>
                  <a:ext uri="{0D108BD9-81ED-4DB2-BD59-A6C34878D82A}">
                    <a16:rowId xmlns:a16="http://schemas.microsoft.com/office/drawing/2014/main" val="2201074232"/>
                  </a:ext>
                </a:extLst>
              </a:tr>
              <a:tr h="490190">
                <a:tc>
                  <a:txBody>
                    <a:bodyPr/>
                    <a:lstStyle/>
                    <a:p>
                      <a:pPr algn="ctr"/>
                      <a:r>
                        <a:rPr lang="en-US" altLang="zh-TW" dirty="0" smtClean="0"/>
                        <a:t>2</a:t>
                      </a:r>
                      <a:endParaRPr lang="zh-TW" altLang="en-US" dirty="0"/>
                    </a:p>
                  </a:txBody>
                  <a:tcPr anchor="ctr"/>
                </a:tc>
                <a:tc>
                  <a:txBody>
                    <a:bodyPr/>
                    <a:lstStyle/>
                    <a:p>
                      <a:pPr algn="ctr"/>
                      <a:r>
                        <a:rPr lang="en-US" altLang="zh-TW" dirty="0" smtClean="0"/>
                        <a:t>5</a:t>
                      </a:r>
                      <a:r>
                        <a:rPr lang="zh-TW" altLang="en-US" dirty="0" smtClean="0"/>
                        <a:t>月</a:t>
                      </a:r>
                      <a:r>
                        <a:rPr lang="en-US" altLang="zh-TW" dirty="0" smtClean="0"/>
                        <a:t>15</a:t>
                      </a:r>
                      <a:r>
                        <a:rPr lang="zh-TW" altLang="en-US" dirty="0" smtClean="0"/>
                        <a:t>日</a:t>
                      </a:r>
                      <a:r>
                        <a:rPr lang="en-US" altLang="zh-TW" dirty="0" smtClean="0"/>
                        <a:t>(</a:t>
                      </a:r>
                      <a:r>
                        <a:rPr lang="zh-TW" altLang="en-US" dirty="0" smtClean="0"/>
                        <a:t>二</a:t>
                      </a:r>
                      <a:r>
                        <a:rPr lang="en-US" altLang="zh-TW" dirty="0" smtClean="0"/>
                        <a:t>)</a:t>
                      </a:r>
                      <a:endParaRPr lang="zh-TW" altLang="en-US" dirty="0"/>
                    </a:p>
                  </a:txBody>
                  <a:tcPr anchor="ctr"/>
                </a:tc>
                <a:tc>
                  <a:txBody>
                    <a:bodyPr/>
                    <a:lstStyle/>
                    <a:p>
                      <a:pPr algn="ctr"/>
                      <a:r>
                        <a:rPr lang="zh-TW" altLang="en-US" dirty="0" smtClean="0"/>
                        <a:t>線上選填志願</a:t>
                      </a:r>
                      <a:endParaRPr lang="zh-TW" altLang="en-US" dirty="0"/>
                    </a:p>
                  </a:txBody>
                  <a:tcPr anchor="ctr"/>
                </a:tc>
                <a:tc>
                  <a:txBody>
                    <a:bodyPr/>
                    <a:lstStyle/>
                    <a:p>
                      <a:pPr algn="l"/>
                      <a:r>
                        <a:rPr lang="zh-TW" altLang="en-US" dirty="0" smtClean="0"/>
                        <a:t>午休時間至電腦教室</a:t>
                      </a:r>
                      <a:r>
                        <a:rPr lang="en-US" altLang="zh-TW" dirty="0" smtClean="0"/>
                        <a:t>3</a:t>
                      </a:r>
                      <a:r>
                        <a:rPr lang="zh-TW" altLang="en-US" dirty="0" smtClean="0"/>
                        <a:t>辦理志願選填</a:t>
                      </a:r>
                      <a:endParaRPr lang="zh-TW" altLang="en-US" dirty="0"/>
                    </a:p>
                  </a:txBody>
                  <a:tcPr anchor="ctr"/>
                </a:tc>
                <a:extLst>
                  <a:ext uri="{0D108BD9-81ED-4DB2-BD59-A6C34878D82A}">
                    <a16:rowId xmlns:a16="http://schemas.microsoft.com/office/drawing/2014/main" val="1563199791"/>
                  </a:ext>
                </a:extLst>
              </a:tr>
              <a:tr h="490190">
                <a:tc>
                  <a:txBody>
                    <a:bodyPr/>
                    <a:lstStyle/>
                    <a:p>
                      <a:pPr algn="ctr"/>
                      <a:r>
                        <a:rPr lang="en-US" altLang="zh-TW" dirty="0" smtClean="0"/>
                        <a:t>3</a:t>
                      </a:r>
                      <a:endParaRPr lang="zh-TW" altLang="en-US" dirty="0"/>
                    </a:p>
                  </a:txBody>
                  <a:tcPr anchor="ctr"/>
                </a:tc>
                <a:tc>
                  <a:txBody>
                    <a:bodyPr/>
                    <a:lstStyle/>
                    <a:p>
                      <a:pPr algn="ctr"/>
                      <a:r>
                        <a:rPr lang="en-US" altLang="zh-TW" dirty="0" smtClean="0"/>
                        <a:t>5</a:t>
                      </a:r>
                      <a:r>
                        <a:rPr lang="zh-TW" altLang="en-US" dirty="0" smtClean="0"/>
                        <a:t>月</a:t>
                      </a:r>
                      <a:r>
                        <a:rPr lang="en-US" altLang="zh-TW" dirty="0" smtClean="0"/>
                        <a:t>16</a:t>
                      </a:r>
                      <a:r>
                        <a:rPr lang="zh-TW" altLang="en-US" dirty="0" smtClean="0"/>
                        <a:t>日</a:t>
                      </a:r>
                      <a:r>
                        <a:rPr lang="en-US" altLang="zh-TW" dirty="0" smtClean="0"/>
                        <a:t>(</a:t>
                      </a:r>
                      <a:r>
                        <a:rPr lang="zh-TW" altLang="en-US" dirty="0" smtClean="0"/>
                        <a:t>三</a:t>
                      </a:r>
                      <a:r>
                        <a:rPr lang="en-US" altLang="zh-TW" dirty="0" smtClean="0"/>
                        <a:t>)</a:t>
                      </a:r>
                      <a:r>
                        <a:rPr lang="zh-TW" altLang="en-US" dirty="0" smtClean="0"/>
                        <a:t>至</a:t>
                      </a:r>
                      <a:endParaRPr lang="en-US" altLang="zh-TW" dirty="0" smtClean="0"/>
                    </a:p>
                    <a:p>
                      <a:pPr algn="ctr"/>
                      <a:r>
                        <a:rPr lang="zh-TW" altLang="en-US" dirty="0" smtClean="0"/>
                        <a:t>  </a:t>
                      </a:r>
                      <a:r>
                        <a:rPr lang="en-US" altLang="zh-TW" dirty="0" smtClean="0"/>
                        <a:t>5</a:t>
                      </a:r>
                      <a:r>
                        <a:rPr lang="zh-TW" altLang="en-US" dirty="0" smtClean="0"/>
                        <a:t>月</a:t>
                      </a:r>
                      <a:r>
                        <a:rPr lang="en-US" altLang="zh-TW" dirty="0" smtClean="0"/>
                        <a:t>17</a:t>
                      </a:r>
                      <a:r>
                        <a:rPr lang="zh-TW" altLang="en-US" dirty="0" smtClean="0"/>
                        <a:t>日</a:t>
                      </a:r>
                      <a:r>
                        <a:rPr lang="en-US" altLang="zh-TW" dirty="0" smtClean="0"/>
                        <a:t>(</a:t>
                      </a:r>
                      <a:r>
                        <a:rPr lang="zh-TW" altLang="en-US" dirty="0" smtClean="0"/>
                        <a:t>四</a:t>
                      </a:r>
                      <a:r>
                        <a:rPr lang="en-US" altLang="zh-TW" dirty="0" smtClean="0"/>
                        <a:t>)</a:t>
                      </a:r>
                      <a:endParaRPr lang="zh-TW" altLang="en-US" dirty="0"/>
                    </a:p>
                  </a:txBody>
                  <a:tcPr anchor="ctr"/>
                </a:tc>
                <a:tc>
                  <a:txBody>
                    <a:bodyPr/>
                    <a:lstStyle/>
                    <a:p>
                      <a:pPr algn="ctr"/>
                      <a:r>
                        <a:rPr lang="zh-TW" altLang="en-US" dirty="0" smtClean="0"/>
                        <a:t>繳交報名表</a:t>
                      </a:r>
                      <a:r>
                        <a:rPr lang="en-US" altLang="zh-TW" dirty="0" smtClean="0"/>
                        <a:t>(</a:t>
                      </a:r>
                      <a:r>
                        <a:rPr lang="zh-TW" altLang="en-US" dirty="0" smtClean="0"/>
                        <a:t>正式</a:t>
                      </a:r>
                      <a:r>
                        <a:rPr lang="en-US" altLang="zh-TW" dirty="0" smtClean="0"/>
                        <a:t>)</a:t>
                      </a:r>
                      <a:endParaRPr lang="zh-TW" altLang="en-US" dirty="0"/>
                    </a:p>
                  </a:txBody>
                  <a:tcPr anchor="ctr"/>
                </a:tc>
                <a:tc>
                  <a:txBody>
                    <a:bodyPr/>
                    <a:lstStyle/>
                    <a:p>
                      <a:pPr algn="l"/>
                      <a:r>
                        <a:rPr lang="zh-TW" altLang="en-US" dirty="0" smtClean="0"/>
                        <a:t>完成簽名的報名表，交至資料組檢查</a:t>
                      </a:r>
                      <a:endParaRPr lang="zh-TW" altLang="en-US" dirty="0"/>
                    </a:p>
                  </a:txBody>
                  <a:tcPr anchor="ctr"/>
                </a:tc>
                <a:extLst>
                  <a:ext uri="{0D108BD9-81ED-4DB2-BD59-A6C34878D82A}">
                    <a16:rowId xmlns:a16="http://schemas.microsoft.com/office/drawing/2014/main" val="3894796994"/>
                  </a:ext>
                </a:extLst>
              </a:tr>
              <a:tr h="490190">
                <a:tc>
                  <a:txBody>
                    <a:bodyPr/>
                    <a:lstStyle/>
                    <a:p>
                      <a:pPr algn="ctr"/>
                      <a:r>
                        <a:rPr lang="en-US" altLang="zh-TW" dirty="0" smtClean="0"/>
                        <a:t>4</a:t>
                      </a:r>
                      <a:endParaRPr lang="zh-TW" altLang="en-US" dirty="0"/>
                    </a:p>
                  </a:txBody>
                  <a:tcPr anchor="ctr"/>
                </a:tc>
                <a:tc>
                  <a:txBody>
                    <a:bodyPr/>
                    <a:lstStyle/>
                    <a:p>
                      <a:pPr algn="ctr"/>
                      <a:r>
                        <a:rPr lang="en-US" altLang="zh-TW" dirty="0" smtClean="0"/>
                        <a:t>6</a:t>
                      </a:r>
                      <a:r>
                        <a:rPr lang="zh-TW" altLang="en-US" dirty="0" smtClean="0"/>
                        <a:t>月</a:t>
                      </a:r>
                      <a:r>
                        <a:rPr lang="en-US" altLang="zh-TW" dirty="0" smtClean="0"/>
                        <a:t>12</a:t>
                      </a:r>
                      <a:r>
                        <a:rPr lang="zh-TW" altLang="en-US" dirty="0" smtClean="0"/>
                        <a:t>日</a:t>
                      </a:r>
                      <a:r>
                        <a:rPr lang="en-US" altLang="zh-TW" dirty="0" smtClean="0"/>
                        <a:t>(</a:t>
                      </a:r>
                      <a:r>
                        <a:rPr lang="zh-TW" altLang="en-US" dirty="0" smtClean="0"/>
                        <a:t>二</a:t>
                      </a:r>
                      <a:r>
                        <a:rPr lang="en-US" altLang="zh-TW" dirty="0" smtClean="0"/>
                        <a:t>)</a:t>
                      </a:r>
                    </a:p>
                    <a:p>
                      <a:pPr algn="ctr"/>
                      <a:r>
                        <a:rPr lang="zh-TW" altLang="en-US" dirty="0" smtClean="0"/>
                        <a:t>上午</a:t>
                      </a:r>
                      <a:r>
                        <a:rPr lang="en-US" altLang="zh-TW" dirty="0" smtClean="0"/>
                        <a:t>11</a:t>
                      </a:r>
                      <a:r>
                        <a:rPr lang="zh-TW" altLang="en-US" dirty="0" smtClean="0"/>
                        <a:t>時</a:t>
                      </a:r>
                      <a:endParaRPr lang="zh-TW" altLang="en-US" dirty="0"/>
                    </a:p>
                  </a:txBody>
                  <a:tcPr anchor="ctr"/>
                </a:tc>
                <a:tc>
                  <a:txBody>
                    <a:bodyPr/>
                    <a:lstStyle/>
                    <a:p>
                      <a:pPr algn="ctr"/>
                      <a:r>
                        <a:rPr lang="zh-TW" altLang="en-US" dirty="0" smtClean="0"/>
                        <a:t>錄取公告</a:t>
                      </a:r>
                      <a:endParaRPr lang="zh-TW" altLang="en-US" dirty="0"/>
                    </a:p>
                  </a:txBody>
                  <a:tcPr anchor="ctr"/>
                </a:tc>
                <a:tc>
                  <a:txBody>
                    <a:bodyPr/>
                    <a:lstStyle/>
                    <a:p>
                      <a:pPr algn="l"/>
                      <a:r>
                        <a:rPr lang="en-US" altLang="zh-TW" dirty="0" smtClean="0">
                          <a:hlinkClick r:id="rId2"/>
                        </a:rPr>
                        <a:t>http://tyc.entry.edu.tw</a:t>
                      </a:r>
                      <a:endParaRPr lang="en-US" altLang="zh-TW" dirty="0" smtClean="0"/>
                    </a:p>
                    <a:p>
                      <a:pPr algn="l"/>
                      <a:endParaRPr lang="en-US" altLang="zh-TW" dirty="0" smtClean="0"/>
                    </a:p>
                  </a:txBody>
                  <a:tcPr anchor="ctr"/>
                </a:tc>
                <a:extLst>
                  <a:ext uri="{0D108BD9-81ED-4DB2-BD59-A6C34878D82A}">
                    <a16:rowId xmlns:a16="http://schemas.microsoft.com/office/drawing/2014/main" val="4197461047"/>
                  </a:ext>
                </a:extLst>
              </a:tr>
              <a:tr h="490190">
                <a:tc>
                  <a:txBody>
                    <a:bodyPr/>
                    <a:lstStyle/>
                    <a:p>
                      <a:pPr algn="ctr"/>
                      <a:r>
                        <a:rPr lang="en-US" altLang="zh-TW" dirty="0" smtClean="0"/>
                        <a:t>5</a:t>
                      </a:r>
                      <a:endParaRPr lang="zh-TW" altLang="en-US" dirty="0"/>
                    </a:p>
                  </a:txBody>
                  <a:tcPr anchor="ctr"/>
                </a:tc>
                <a:tc>
                  <a:txBody>
                    <a:bodyPr/>
                    <a:lstStyle/>
                    <a:p>
                      <a:pPr algn="ctr"/>
                      <a:r>
                        <a:rPr lang="en-US" altLang="zh-TW" dirty="0" smtClean="0"/>
                        <a:t>6</a:t>
                      </a:r>
                      <a:r>
                        <a:rPr lang="zh-TW" altLang="en-US" dirty="0" smtClean="0"/>
                        <a:t>月</a:t>
                      </a:r>
                      <a:r>
                        <a:rPr lang="en-US" altLang="zh-TW" dirty="0" smtClean="0"/>
                        <a:t>12</a:t>
                      </a:r>
                      <a:r>
                        <a:rPr lang="zh-TW" altLang="en-US" dirty="0" smtClean="0"/>
                        <a:t>日</a:t>
                      </a:r>
                      <a:r>
                        <a:rPr lang="en-US" altLang="zh-TW" dirty="0" smtClean="0"/>
                        <a:t>(</a:t>
                      </a:r>
                      <a:r>
                        <a:rPr lang="zh-TW" altLang="en-US" dirty="0" smtClean="0"/>
                        <a:t>二</a:t>
                      </a:r>
                      <a:r>
                        <a:rPr lang="en-US" altLang="zh-TW" dirty="0" smtClean="0"/>
                        <a:t>)</a:t>
                      </a:r>
                    </a:p>
                    <a:p>
                      <a:pPr algn="ctr"/>
                      <a:r>
                        <a:rPr lang="zh-TW" altLang="en-US" dirty="0" smtClean="0"/>
                        <a:t>下午</a:t>
                      </a:r>
                      <a:r>
                        <a:rPr lang="en-US" altLang="zh-TW" dirty="0" smtClean="0"/>
                        <a:t>4</a:t>
                      </a:r>
                      <a:r>
                        <a:rPr lang="zh-TW" altLang="en-US" dirty="0" smtClean="0"/>
                        <a:t>時前</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t>結果複查</a:t>
                      </a:r>
                      <a:endParaRPr lang="zh-TW" altLang="en-US" dirty="0"/>
                    </a:p>
                  </a:txBody>
                  <a:tcPr anchor="ctr"/>
                </a:tc>
                <a:tc>
                  <a:txBody>
                    <a:bodyPr/>
                    <a:lstStyle/>
                    <a:p>
                      <a:pPr algn="l"/>
                      <a:r>
                        <a:rPr lang="zh-TW" altLang="en-US" dirty="0" smtClean="0"/>
                        <a:t>北科附工</a:t>
                      </a:r>
                      <a:endParaRPr lang="en-US" altLang="zh-TW" dirty="0" smtClean="0"/>
                    </a:p>
                  </a:txBody>
                  <a:tcPr anchor="ctr"/>
                </a:tc>
                <a:extLst>
                  <a:ext uri="{0D108BD9-81ED-4DB2-BD59-A6C34878D82A}">
                    <a16:rowId xmlns:a16="http://schemas.microsoft.com/office/drawing/2014/main" val="3740871436"/>
                  </a:ext>
                </a:extLst>
              </a:tr>
              <a:tr h="490190">
                <a:tc>
                  <a:txBody>
                    <a:bodyPr/>
                    <a:lstStyle/>
                    <a:p>
                      <a:pPr algn="ctr"/>
                      <a:r>
                        <a:rPr lang="en-US" altLang="zh-TW" dirty="0" smtClean="0"/>
                        <a:t>6</a:t>
                      </a:r>
                      <a:endParaRPr lang="zh-TW" altLang="en-US" dirty="0"/>
                    </a:p>
                  </a:txBody>
                  <a:tcPr anchor="ctr"/>
                </a:tc>
                <a:tc>
                  <a:txBody>
                    <a:bodyPr/>
                    <a:lstStyle/>
                    <a:p>
                      <a:pPr algn="ctr"/>
                      <a:r>
                        <a:rPr lang="en-US" altLang="zh-TW" dirty="0" smtClean="0"/>
                        <a:t>6</a:t>
                      </a:r>
                      <a:r>
                        <a:rPr lang="zh-TW" altLang="en-US" dirty="0" smtClean="0"/>
                        <a:t>月</a:t>
                      </a:r>
                      <a:r>
                        <a:rPr lang="en-US" altLang="zh-TW" dirty="0" smtClean="0"/>
                        <a:t>13</a:t>
                      </a:r>
                      <a:r>
                        <a:rPr lang="zh-TW" altLang="en-US" dirty="0" smtClean="0"/>
                        <a:t>日</a:t>
                      </a:r>
                      <a:r>
                        <a:rPr lang="en-US" altLang="zh-TW" dirty="0" smtClean="0"/>
                        <a:t>(</a:t>
                      </a:r>
                      <a:r>
                        <a:rPr lang="zh-TW" altLang="en-US" dirty="0" smtClean="0"/>
                        <a:t>三</a:t>
                      </a:r>
                      <a:r>
                        <a:rPr lang="en-US" altLang="zh-TW" dirty="0" smtClean="0"/>
                        <a:t>)</a:t>
                      </a:r>
                    </a:p>
                    <a:p>
                      <a:pPr algn="ctr"/>
                      <a:r>
                        <a:rPr lang="zh-TW" altLang="en-US" dirty="0" smtClean="0"/>
                        <a:t>下午</a:t>
                      </a:r>
                      <a:r>
                        <a:rPr lang="en-US" altLang="zh-TW" dirty="0" smtClean="0"/>
                        <a:t>5</a:t>
                      </a:r>
                      <a:r>
                        <a:rPr lang="zh-TW" altLang="en-US" dirty="0" smtClean="0"/>
                        <a:t>時前</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t>報到日期</a:t>
                      </a:r>
                      <a:endParaRPr lang="zh-TW" altLang="en-US" dirty="0"/>
                    </a:p>
                  </a:txBody>
                  <a:tcPr anchor="ctr"/>
                </a:tc>
                <a:tc>
                  <a:txBody>
                    <a:bodyPr/>
                    <a:lstStyle/>
                    <a:p>
                      <a:pPr algn="l"/>
                      <a:r>
                        <a:rPr lang="zh-TW" altLang="en-US" dirty="0" smtClean="0"/>
                        <a:t>各錄取學校</a:t>
                      </a:r>
                      <a:endParaRPr lang="en-US" altLang="zh-TW" dirty="0" smtClean="0"/>
                    </a:p>
                  </a:txBody>
                  <a:tcPr anchor="ctr"/>
                </a:tc>
                <a:extLst>
                  <a:ext uri="{0D108BD9-81ED-4DB2-BD59-A6C34878D82A}">
                    <a16:rowId xmlns:a16="http://schemas.microsoft.com/office/drawing/2014/main" val="3332379180"/>
                  </a:ext>
                </a:extLst>
              </a:tr>
            </a:tbl>
          </a:graphicData>
        </a:graphic>
      </p:graphicFrame>
    </p:spTree>
    <p:extLst>
      <p:ext uri="{BB962C8B-B14F-4D97-AF65-F5344CB8AC3E}">
        <p14:creationId xmlns:p14="http://schemas.microsoft.com/office/powerpoint/2010/main" val="306572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88" y="0"/>
            <a:ext cx="6347713" cy="1320800"/>
          </a:xfrm>
        </p:spPr>
        <p:txBody>
          <a:bodyPr/>
          <a:lstStyle/>
          <a:p>
            <a:r>
              <a:rPr lang="zh-TW" altLang="en-US" dirty="0" smtClean="0"/>
              <a:t>積分審查基準</a:t>
            </a:r>
            <a:endParaRPr lang="zh-TW" altLang="en-US" dirty="0"/>
          </a:p>
        </p:txBody>
      </p:sp>
      <p:pic>
        <p:nvPicPr>
          <p:cNvPr id="4" name="Picture 4"/>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662" y="656386"/>
            <a:ext cx="7965786" cy="601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131840" y="1196752"/>
            <a:ext cx="3528392" cy="288032"/>
          </a:xfrm>
          <a:prstGeom prst="rect">
            <a:avLst/>
          </a:prstGeom>
          <a:noFill/>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847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260648"/>
            <a:ext cx="6347713" cy="1320800"/>
          </a:xfrm>
        </p:spPr>
        <p:txBody>
          <a:bodyPr/>
          <a:lstStyle/>
          <a:p>
            <a:r>
              <a:rPr lang="zh-TW" altLang="en-US" dirty="0" smtClean="0"/>
              <a:t>志願選填注意事項</a:t>
            </a:r>
            <a:endParaRPr lang="zh-TW" altLang="en-US" dirty="0"/>
          </a:p>
        </p:txBody>
      </p:sp>
      <p:sp>
        <p:nvSpPr>
          <p:cNvPr id="4" name="內容版面配置區 3"/>
          <p:cNvSpPr>
            <a:spLocks noGrp="1"/>
          </p:cNvSpPr>
          <p:nvPr>
            <p:ph idx="1"/>
          </p:nvPr>
        </p:nvSpPr>
        <p:spPr>
          <a:xfrm>
            <a:off x="395536" y="921048"/>
            <a:ext cx="8280920" cy="3880773"/>
          </a:xfrm>
        </p:spPr>
        <p:txBody>
          <a:bodyPr>
            <a:normAutofit/>
          </a:bodyPr>
          <a:lstStyle/>
          <a:p>
            <a:r>
              <a:rPr lang="zh-TW" altLang="en-US" sz="2400" dirty="0" smtClean="0"/>
              <a:t>針對同學繳交的證明文件，不同職群有不同的對應科目，每人只能選填一科，但是可以選填不同學校。</a:t>
            </a:r>
            <a:endParaRPr lang="zh-TW" altLang="en-US" sz="2400" dirty="0"/>
          </a:p>
        </p:txBody>
      </p:sp>
      <p:pic>
        <p:nvPicPr>
          <p:cNvPr id="6" name="Picture 4"/>
          <p:cNvPicPr>
            <a:picLocks noChangeArrowheads="1"/>
          </p:cNvPicPr>
          <p:nvPr/>
        </p:nvPicPr>
        <p:blipFill rotWithShape="1">
          <a:blip r:embed="rId2">
            <a:extLst>
              <a:ext uri="{28A0092B-C50C-407E-A947-70E740481C1C}">
                <a14:useLocalDpi xmlns:a14="http://schemas.microsoft.com/office/drawing/2010/main" val="0"/>
              </a:ext>
            </a:extLst>
          </a:blip>
          <a:srcRect r="4121"/>
          <a:stretch/>
        </p:blipFill>
        <p:spPr bwMode="auto">
          <a:xfrm>
            <a:off x="179512" y="1988840"/>
            <a:ext cx="864095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69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45"/>
            <a:ext cx="9143999" cy="684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18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報名應繳交文件</a:t>
            </a:r>
            <a:endParaRPr lang="zh-TW" altLang="en-US" dirty="0"/>
          </a:p>
        </p:txBody>
      </p:sp>
      <p:pic>
        <p:nvPicPr>
          <p:cNvPr id="4" name="內容版面配置區 3"/>
          <p:cNvPicPr>
            <a:picLocks noGrp="1" noChangeAspect="1"/>
          </p:cNvPicPr>
          <p:nvPr>
            <p:ph idx="1"/>
          </p:nvPr>
        </p:nvPicPr>
        <p:blipFill rotWithShape="1">
          <a:blip r:embed="rId2"/>
          <a:srcRect l="28387" t="31164" r="23973" b="44627"/>
          <a:stretch/>
        </p:blipFill>
        <p:spPr>
          <a:xfrm>
            <a:off x="0" y="1772816"/>
            <a:ext cx="9144000" cy="2664296"/>
          </a:xfrm>
          <a:prstGeom prst="rect">
            <a:avLst/>
          </a:prstGeom>
        </p:spPr>
      </p:pic>
    </p:spTree>
    <p:extLst>
      <p:ext uri="{BB962C8B-B14F-4D97-AF65-F5344CB8AC3E}">
        <p14:creationId xmlns:p14="http://schemas.microsoft.com/office/powerpoint/2010/main" val="3698382030"/>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7322</TotalTime>
  <Words>467</Words>
  <Application>Microsoft Office PowerPoint</Application>
  <PresentationFormat>如螢幕大小 (4:3)</PresentationFormat>
  <Paragraphs>61</Paragraphs>
  <Slides>16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16</vt:i4>
      </vt:variant>
    </vt:vector>
  </HeadingPairs>
  <TitlesOfParts>
    <vt:vector size="24" baseType="lpstr">
      <vt:lpstr>微軟正黑體</vt:lpstr>
      <vt:lpstr>新細明體</vt:lpstr>
      <vt:lpstr>Arial</vt:lpstr>
      <vt:lpstr>Calibri</vt:lpstr>
      <vt:lpstr>Trebuchet MS</vt:lpstr>
      <vt:lpstr>Tw Cen MT</vt:lpstr>
      <vt:lpstr>Wingdings 3</vt:lpstr>
      <vt:lpstr>多面向</vt:lpstr>
      <vt:lpstr>PowerPoint 簡報</vt:lpstr>
      <vt:lpstr>報名資格</vt:lpstr>
      <vt:lpstr>報名時程</vt:lpstr>
      <vt:lpstr>積分審查基準</vt:lpstr>
      <vt:lpstr>志願選填注意事項</vt:lpstr>
      <vt:lpstr>PowerPoint 簡報</vt:lpstr>
      <vt:lpstr>PowerPoint 簡報</vt:lpstr>
      <vt:lpstr>PowerPoint 簡報</vt:lpstr>
      <vt:lpstr>報名應繳交文件</vt:lpstr>
      <vt:lpstr>報名表注意事項</vt:lpstr>
      <vt:lpstr>報名費用</vt:lpstr>
      <vt:lpstr>志願選填系統操作-1</vt:lpstr>
      <vt:lpstr>志願選填系統操作-2</vt:lpstr>
      <vt:lpstr>志願選填系統操作-3</vt:lpstr>
      <vt:lpstr>志願選填系統操作-4</vt:lpstr>
      <vt:lpstr>志願選填系統操作-5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105學年度桃連區國中技藝技能優良學生甄審入學高級中等學校專業群科報名說明</dc:title>
  <dc:creator>Owner</dc:creator>
  <cp:lastModifiedBy>user</cp:lastModifiedBy>
  <cp:revision>45</cp:revision>
  <cp:lastPrinted>2016-04-15T01:44:21Z</cp:lastPrinted>
  <dcterms:created xsi:type="dcterms:W3CDTF">2016-04-14T12:18:53Z</dcterms:created>
  <dcterms:modified xsi:type="dcterms:W3CDTF">2018-05-04T03:43:43Z</dcterms:modified>
</cp:coreProperties>
</file>