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9"/>
  </p:notesMasterIdLst>
  <p:handoutMasterIdLst>
    <p:handoutMasterId r:id="rId40"/>
  </p:handoutMasterIdLst>
  <p:sldIdLst>
    <p:sldId id="420" r:id="rId2"/>
    <p:sldId id="258" r:id="rId3"/>
    <p:sldId id="259" r:id="rId4"/>
    <p:sldId id="269" r:id="rId5"/>
    <p:sldId id="308" r:id="rId6"/>
    <p:sldId id="278" r:id="rId7"/>
    <p:sldId id="277" r:id="rId8"/>
    <p:sldId id="283" r:id="rId9"/>
    <p:sldId id="349" r:id="rId10"/>
    <p:sldId id="328" r:id="rId11"/>
    <p:sldId id="316" r:id="rId12"/>
    <p:sldId id="330" r:id="rId13"/>
    <p:sldId id="331" r:id="rId14"/>
    <p:sldId id="351" r:id="rId15"/>
    <p:sldId id="353" r:id="rId16"/>
    <p:sldId id="354" r:id="rId17"/>
    <p:sldId id="332" r:id="rId18"/>
    <p:sldId id="302" r:id="rId19"/>
    <p:sldId id="303" r:id="rId20"/>
    <p:sldId id="289" r:id="rId21"/>
    <p:sldId id="304" r:id="rId22"/>
    <p:sldId id="326" r:id="rId23"/>
    <p:sldId id="325" r:id="rId24"/>
    <p:sldId id="307" r:id="rId25"/>
    <p:sldId id="356" r:id="rId26"/>
    <p:sldId id="364" r:id="rId27"/>
    <p:sldId id="365" r:id="rId28"/>
    <p:sldId id="366" r:id="rId29"/>
    <p:sldId id="367" r:id="rId30"/>
    <p:sldId id="419" r:id="rId31"/>
    <p:sldId id="368" r:id="rId32"/>
    <p:sldId id="369" r:id="rId33"/>
    <p:sldId id="370" r:id="rId34"/>
    <p:sldId id="371" r:id="rId35"/>
    <p:sldId id="372" r:id="rId36"/>
    <p:sldId id="373" r:id="rId37"/>
    <p:sldId id="374" r:id="rId38"/>
  </p:sldIdLst>
  <p:sldSz cx="12192000" cy="6858000"/>
  <p:notesSz cx="6797675" cy="9926638"/>
  <p:embeddedFontLst>
    <p:embeddedFont>
      <p:font typeface="微軟正黑體" panose="020B0604030504040204" pitchFamily="34" charset="-120"/>
      <p:regular r:id="rId41"/>
      <p:bold r:id="rId42"/>
    </p:embeddedFont>
    <p:embeddedFont>
      <p:font typeface="Calibri Light" panose="020F0302020204030204" pitchFamily="34" charset="0"/>
      <p:regular r:id="rId43"/>
      <p:italic r:id="rId44"/>
    </p:embeddedFont>
    <p:embeddedFont>
      <p:font typeface="Verdana" panose="020B0604030504040204" pitchFamily="34" charset="0"/>
      <p:regular r:id="rId45"/>
      <p:bold r:id="rId46"/>
      <p:italic r:id="rId47"/>
      <p:boldItalic r:id="rId48"/>
    </p:embeddedFont>
    <p:embeddedFont>
      <p:font typeface="華康中圓體" panose="020F0509000000000000" pitchFamily="49" charset="-120"/>
      <p:regular r:id="rId49"/>
    </p:embeddedFont>
    <p:embeddedFont>
      <p:font typeface="Calibri" panose="020F0502020204030204" pitchFamily="34" charset="0"/>
      <p:regular r:id="rId50"/>
      <p:bold r:id="rId51"/>
      <p:italic r:id="rId52"/>
      <p:boldItalic r:id="rId53"/>
    </p:embeddedFont>
    <p:embeddedFont>
      <p:font typeface="標楷體" panose="03000509000000000000" pitchFamily="65" charset="-120"/>
      <p:regular r:id="rId54"/>
    </p:embeddedFont>
    <p:embeddedFont>
      <p:font typeface="Book Antiqua" panose="02040602050305030304" pitchFamily="18" charset="0"/>
      <p:regular r:id="rId55"/>
      <p:bold r:id="rId56"/>
      <p:italic r:id="rId57"/>
      <p:boldItalic r:id="rId58"/>
    </p:embeddedFont>
    <p:embeddedFont>
      <p:font typeface="華康儷楷書" panose="03000509000000000000" pitchFamily="65" charset="-120"/>
      <p:regular r:id="rId59"/>
    </p:embeddedFont>
  </p:embeddedFontLst>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5392"/>
    <a:srgbClr val="FFCCCC"/>
    <a:srgbClr val="FFE5E5"/>
    <a:srgbClr val="EAEFF7"/>
    <a:srgbClr val="FFFFCA"/>
    <a:srgbClr val="FFFDDB"/>
    <a:srgbClr val="FDF0E7"/>
    <a:srgbClr val="2F5597"/>
    <a:srgbClr val="FFFF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淺色樣式 3 - 輔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4C1A8A3-306A-4EB7-A6B1-4F7E0EB9C5D6}" styleName="中等深淺樣式 3 - 輔色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12" autoAdjust="0"/>
    <p:restoredTop sz="94660"/>
  </p:normalViewPr>
  <p:slideViewPr>
    <p:cSldViewPr snapToGrid="0">
      <p:cViewPr varScale="1">
        <p:scale>
          <a:sx n="106" d="100"/>
          <a:sy n="106" d="100"/>
        </p:scale>
        <p:origin x="132" y="7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5E25B4F0-427B-4DF6-B5BB-E0BE3DF65266}" type="datetimeFigureOut">
              <a:rPr lang="zh-TW" altLang="en-US" smtClean="0"/>
              <a:t>2018/4/11</a:t>
            </a:fld>
            <a:endParaRPr lang="zh-TW" altLang="en-US"/>
          </a:p>
        </p:txBody>
      </p:sp>
      <p:sp>
        <p:nvSpPr>
          <p:cNvPr id="4" name="頁尾版面配置區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F61D716B-951C-4432-825A-16F37357192E}" type="slidenum">
              <a:rPr lang="zh-TW" altLang="en-US" smtClean="0"/>
              <a:t>‹#›</a:t>
            </a:fld>
            <a:endParaRPr lang="zh-TW" altLang="en-US"/>
          </a:p>
        </p:txBody>
      </p:sp>
    </p:spTree>
    <p:extLst>
      <p:ext uri="{BB962C8B-B14F-4D97-AF65-F5344CB8AC3E}">
        <p14:creationId xmlns:p14="http://schemas.microsoft.com/office/powerpoint/2010/main" val="4175414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1"/>
            <a:ext cx="2945659" cy="498056"/>
          </a:xfrm>
          <a:prstGeom prst="rect">
            <a:avLst/>
          </a:prstGeom>
        </p:spPr>
        <p:txBody>
          <a:bodyPr vert="horz" lIns="91422" tIns="45711" rIns="91422" bIns="45711" rtlCol="0"/>
          <a:lstStyle>
            <a:lvl1pPr algn="l">
              <a:defRPr sz="1200"/>
            </a:lvl1pPr>
          </a:lstStyle>
          <a:p>
            <a:endParaRPr lang="zh-TW" altLang="en-US"/>
          </a:p>
        </p:txBody>
      </p:sp>
      <p:sp>
        <p:nvSpPr>
          <p:cNvPr id="3" name="日期版面配置區 2"/>
          <p:cNvSpPr>
            <a:spLocks noGrp="1"/>
          </p:cNvSpPr>
          <p:nvPr>
            <p:ph type="dt" idx="1"/>
          </p:nvPr>
        </p:nvSpPr>
        <p:spPr>
          <a:xfrm>
            <a:off x="3850445" y="1"/>
            <a:ext cx="2945659" cy="498056"/>
          </a:xfrm>
          <a:prstGeom prst="rect">
            <a:avLst/>
          </a:prstGeom>
        </p:spPr>
        <p:txBody>
          <a:bodyPr vert="horz" lIns="91422" tIns="45711" rIns="91422" bIns="45711" rtlCol="0"/>
          <a:lstStyle>
            <a:lvl1pPr algn="r">
              <a:defRPr sz="1200"/>
            </a:lvl1pPr>
          </a:lstStyle>
          <a:p>
            <a:fld id="{01B7D596-DC6E-4CF6-8EC7-8E40C576AC3E}" type="datetimeFigureOut">
              <a:rPr lang="zh-TW" altLang="en-US" smtClean="0"/>
              <a:pPr/>
              <a:t>2018/4/11</a:t>
            </a:fld>
            <a:endParaRPr lang="zh-TW" altLang="en-US"/>
          </a:p>
        </p:txBody>
      </p:sp>
      <p:sp>
        <p:nvSpPr>
          <p:cNvPr id="4" name="投影片圖像版面配置區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1422" tIns="45711" rIns="91422" bIns="45711" rtlCol="0" anchor="ctr"/>
          <a:lstStyle/>
          <a:p>
            <a:endParaRPr lang="zh-TW" altLang="en-US"/>
          </a:p>
        </p:txBody>
      </p:sp>
      <p:sp>
        <p:nvSpPr>
          <p:cNvPr id="5" name="備忘稿版面配置區 4"/>
          <p:cNvSpPr>
            <a:spLocks noGrp="1"/>
          </p:cNvSpPr>
          <p:nvPr>
            <p:ph type="body" sz="quarter" idx="3"/>
          </p:nvPr>
        </p:nvSpPr>
        <p:spPr>
          <a:xfrm>
            <a:off x="679768" y="4777195"/>
            <a:ext cx="5438140" cy="3908614"/>
          </a:xfrm>
          <a:prstGeom prst="rect">
            <a:avLst/>
          </a:prstGeom>
        </p:spPr>
        <p:txBody>
          <a:bodyPr vert="horz" lIns="91422" tIns="45711" rIns="91422" bIns="45711"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1" y="9428585"/>
            <a:ext cx="2945659" cy="498055"/>
          </a:xfrm>
          <a:prstGeom prst="rect">
            <a:avLst/>
          </a:prstGeom>
        </p:spPr>
        <p:txBody>
          <a:bodyPr vert="horz" lIns="91422" tIns="45711" rIns="91422" bIns="45711"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445" y="9428585"/>
            <a:ext cx="2945659" cy="498055"/>
          </a:xfrm>
          <a:prstGeom prst="rect">
            <a:avLst/>
          </a:prstGeom>
        </p:spPr>
        <p:txBody>
          <a:bodyPr vert="horz" lIns="91422" tIns="45711" rIns="91422" bIns="45711" rtlCol="0" anchor="b"/>
          <a:lstStyle>
            <a:lvl1pPr algn="r">
              <a:defRPr sz="1200"/>
            </a:lvl1pPr>
          </a:lstStyle>
          <a:p>
            <a:fld id="{BA3493D3-7C2D-47CD-AF3F-58466BFE1357}" type="slidenum">
              <a:rPr lang="zh-TW" altLang="en-US" smtClean="0"/>
              <a:pPr/>
              <a:t>‹#›</a:t>
            </a:fld>
            <a:endParaRPr lang="zh-TW" altLang="en-US"/>
          </a:p>
        </p:txBody>
      </p:sp>
    </p:spTree>
    <p:extLst>
      <p:ext uri="{BB962C8B-B14F-4D97-AF65-F5344CB8AC3E}">
        <p14:creationId xmlns:p14="http://schemas.microsoft.com/office/powerpoint/2010/main" val="2853738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8</a:t>
            </a:fld>
            <a:endParaRPr lang="zh-TW" altLang="en-US"/>
          </a:p>
        </p:txBody>
      </p:sp>
    </p:spTree>
    <p:extLst>
      <p:ext uri="{BB962C8B-B14F-4D97-AF65-F5344CB8AC3E}">
        <p14:creationId xmlns:p14="http://schemas.microsoft.com/office/powerpoint/2010/main" val="469616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11</a:t>
            </a:fld>
            <a:endParaRPr lang="zh-TW" altLang="en-US"/>
          </a:p>
        </p:txBody>
      </p:sp>
    </p:spTree>
    <p:extLst>
      <p:ext uri="{BB962C8B-B14F-4D97-AF65-F5344CB8AC3E}">
        <p14:creationId xmlns:p14="http://schemas.microsoft.com/office/powerpoint/2010/main" val="4059543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A0C950C-01B2-48A1-8174-B62869CE9AE8}" type="slidenum">
              <a:rPr lang="zh-TW" altLang="en-US" smtClean="0"/>
              <a:pPr/>
              <a:t>14</a:t>
            </a:fld>
            <a:endParaRPr lang="zh-TW" altLang="en-US"/>
          </a:p>
        </p:txBody>
      </p:sp>
    </p:spTree>
    <p:extLst>
      <p:ext uri="{BB962C8B-B14F-4D97-AF65-F5344CB8AC3E}">
        <p14:creationId xmlns:p14="http://schemas.microsoft.com/office/powerpoint/2010/main" val="2878398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A3493D3-7C2D-47CD-AF3F-58466BFE1357}" type="slidenum">
              <a:rPr lang="zh-TW" altLang="en-US" smtClean="0"/>
              <a:pPr/>
              <a:t>18</a:t>
            </a:fld>
            <a:endParaRPr lang="zh-TW" altLang="en-US"/>
          </a:p>
        </p:txBody>
      </p:sp>
    </p:spTree>
    <p:extLst>
      <p:ext uri="{BB962C8B-B14F-4D97-AF65-F5344CB8AC3E}">
        <p14:creationId xmlns:p14="http://schemas.microsoft.com/office/powerpoint/2010/main" val="572899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7860C109-09F0-4814-8196-835C6CCDF75A}" type="datetime1">
              <a:rPr lang="zh-TW" altLang="en-US" smtClean="0"/>
              <a:t>2018/4/11</a:t>
            </a:fld>
            <a:endParaRPr lang="zh-TW" altLang="en-US"/>
          </a:p>
        </p:txBody>
      </p:sp>
    </p:spTree>
    <p:extLst>
      <p:ext uri="{BB962C8B-B14F-4D97-AF65-F5344CB8AC3E}">
        <p14:creationId xmlns:p14="http://schemas.microsoft.com/office/powerpoint/2010/main" val="2845694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E3EB6B17-6166-4E06-8B01-836DB39C5692}" type="datetime1">
              <a:rPr lang="zh-TW" altLang="en-US" smtClean="0"/>
              <a:t>2018/4/11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7006424-D9F2-4793-8C2C-FF1240B9B1D0}" type="slidenum">
              <a:rPr lang="zh-TW" altLang="en-US" smtClean="0"/>
              <a:pPr/>
              <a:t>‹#›</a:t>
            </a:fld>
            <a:endParaRPr lang="zh-TW" altLang="en-US"/>
          </a:p>
        </p:txBody>
      </p:sp>
    </p:spTree>
    <p:extLst>
      <p:ext uri="{BB962C8B-B14F-4D97-AF65-F5344CB8AC3E}">
        <p14:creationId xmlns:p14="http://schemas.microsoft.com/office/powerpoint/2010/main" val="1256986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FA670069-B757-4D07-BC36-79F0002897B1}" type="datetime1">
              <a:rPr lang="zh-TW" altLang="en-US" smtClean="0"/>
              <a:t>2018/4/11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7006424-D9F2-4793-8C2C-FF1240B9B1D0}" type="slidenum">
              <a:rPr lang="zh-TW" altLang="en-US" smtClean="0"/>
              <a:pPr/>
              <a:t>‹#›</a:t>
            </a:fld>
            <a:endParaRPr lang="zh-TW" altLang="en-US"/>
          </a:p>
        </p:txBody>
      </p:sp>
    </p:spTree>
    <p:extLst>
      <p:ext uri="{BB962C8B-B14F-4D97-AF65-F5344CB8AC3E}">
        <p14:creationId xmlns:p14="http://schemas.microsoft.com/office/powerpoint/2010/main" val="100878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p>
            <a:fld id="{73BEEAA0-BF2E-4E16-8A38-F30A6AE3C5F0}" type="datetime1">
              <a:rPr lang="zh-TW" altLang="en-US" smtClean="0"/>
              <a:t>2018/4/11</a:t>
            </a:fld>
            <a:endParaRPr lang="zh-TW" altLang="en-US"/>
          </a:p>
        </p:txBody>
      </p:sp>
      <p:sp>
        <p:nvSpPr>
          <p:cNvPr id="6" name="投影片編號版面配置區 5"/>
          <p:cNvSpPr>
            <a:spLocks noGrp="1"/>
          </p:cNvSpPr>
          <p:nvPr>
            <p:ph type="sldNum" sz="quarter" idx="12"/>
          </p:nvPr>
        </p:nvSpPr>
        <p:spPr>
          <a:xfrm>
            <a:off x="9448800" y="6492608"/>
            <a:ext cx="2743200" cy="365125"/>
          </a:xfrm>
        </p:spPr>
        <p:txBody>
          <a:bodyPr/>
          <a:lstStyle>
            <a:lvl1pPr>
              <a:defRPr sz="1800" b="1" u="sng"/>
            </a:lvl1pPr>
          </a:lstStyle>
          <a:p>
            <a:fld id="{97006424-D9F2-4793-8C2C-FF1240B9B1D0}" type="slidenum">
              <a:rPr lang="zh-TW" altLang="en-US" smtClean="0"/>
              <a:pPr/>
              <a:t>‹#›</a:t>
            </a:fld>
            <a:endParaRPr lang="zh-TW" altLang="en-US" dirty="0"/>
          </a:p>
        </p:txBody>
      </p:sp>
    </p:spTree>
    <p:extLst>
      <p:ext uri="{BB962C8B-B14F-4D97-AF65-F5344CB8AC3E}">
        <p14:creationId xmlns:p14="http://schemas.microsoft.com/office/powerpoint/2010/main" val="2471348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ACE904B3-9E1C-487F-BD01-723895E479D2}" type="datetime1">
              <a:rPr lang="zh-TW" altLang="en-US" smtClean="0"/>
              <a:t>2018/4/11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7006424-D9F2-4793-8C2C-FF1240B9B1D0}" type="slidenum">
              <a:rPr lang="zh-TW" altLang="en-US" smtClean="0"/>
              <a:pPr/>
              <a:t>‹#›</a:t>
            </a:fld>
            <a:endParaRPr lang="zh-TW" altLang="en-US"/>
          </a:p>
        </p:txBody>
      </p:sp>
    </p:spTree>
    <p:extLst>
      <p:ext uri="{BB962C8B-B14F-4D97-AF65-F5344CB8AC3E}">
        <p14:creationId xmlns:p14="http://schemas.microsoft.com/office/powerpoint/2010/main" val="2264586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DDE1771A-13A3-4390-BB29-843A68059396}" type="datetime1">
              <a:rPr lang="zh-TW" altLang="en-US" smtClean="0"/>
              <a:t>2018/4/11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97006424-D9F2-4793-8C2C-FF1240B9B1D0}" type="slidenum">
              <a:rPr lang="zh-TW" altLang="en-US" smtClean="0"/>
              <a:pPr/>
              <a:t>‹#›</a:t>
            </a:fld>
            <a:endParaRPr lang="zh-TW" altLang="en-US"/>
          </a:p>
        </p:txBody>
      </p:sp>
    </p:spTree>
    <p:extLst>
      <p:ext uri="{BB962C8B-B14F-4D97-AF65-F5344CB8AC3E}">
        <p14:creationId xmlns:p14="http://schemas.microsoft.com/office/powerpoint/2010/main" val="1906504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14DF7164-6FE3-471C-B175-568D34462B7E}" type="datetime1">
              <a:rPr lang="zh-TW" altLang="en-US" smtClean="0"/>
              <a:t>2018/4/11</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97006424-D9F2-4793-8C2C-FF1240B9B1D0}" type="slidenum">
              <a:rPr lang="zh-TW" altLang="en-US" smtClean="0"/>
              <a:pPr/>
              <a:t>‹#›</a:t>
            </a:fld>
            <a:endParaRPr lang="zh-TW" altLang="en-US"/>
          </a:p>
        </p:txBody>
      </p:sp>
    </p:spTree>
    <p:extLst>
      <p:ext uri="{BB962C8B-B14F-4D97-AF65-F5344CB8AC3E}">
        <p14:creationId xmlns:p14="http://schemas.microsoft.com/office/powerpoint/2010/main" val="416633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E7BE78B6-4993-42D1-A7AE-D8D2D2DA2431}" type="datetime1">
              <a:rPr lang="zh-TW" altLang="en-US" smtClean="0"/>
              <a:t>2018/4/11</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97006424-D9F2-4793-8C2C-FF1240B9B1D0}" type="slidenum">
              <a:rPr lang="zh-TW" altLang="en-US" smtClean="0"/>
              <a:pPr/>
              <a:t>‹#›</a:t>
            </a:fld>
            <a:endParaRPr lang="zh-TW" altLang="en-US"/>
          </a:p>
        </p:txBody>
      </p:sp>
    </p:spTree>
    <p:extLst>
      <p:ext uri="{BB962C8B-B14F-4D97-AF65-F5344CB8AC3E}">
        <p14:creationId xmlns:p14="http://schemas.microsoft.com/office/powerpoint/2010/main" val="3946626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2D1FB53D-64BA-444D-93C1-13DCA51358E0}" type="datetime1">
              <a:rPr lang="zh-TW" altLang="en-US" smtClean="0"/>
              <a:t>2018/4/11</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97006424-D9F2-4793-8C2C-FF1240B9B1D0}" type="slidenum">
              <a:rPr lang="zh-TW" altLang="en-US" smtClean="0"/>
              <a:pPr/>
              <a:t>‹#›</a:t>
            </a:fld>
            <a:endParaRPr lang="zh-TW" altLang="en-US"/>
          </a:p>
        </p:txBody>
      </p:sp>
    </p:spTree>
    <p:extLst>
      <p:ext uri="{BB962C8B-B14F-4D97-AF65-F5344CB8AC3E}">
        <p14:creationId xmlns:p14="http://schemas.microsoft.com/office/powerpoint/2010/main" val="1672858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A45E9BED-B110-472C-9136-30BF810228AB}" type="datetime1">
              <a:rPr lang="zh-TW" altLang="en-US" smtClean="0"/>
              <a:t>2018/4/11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97006424-D9F2-4793-8C2C-FF1240B9B1D0}" type="slidenum">
              <a:rPr lang="zh-TW" altLang="en-US" smtClean="0"/>
              <a:pPr/>
              <a:t>‹#›</a:t>
            </a:fld>
            <a:endParaRPr lang="zh-TW" altLang="en-US"/>
          </a:p>
        </p:txBody>
      </p:sp>
    </p:spTree>
    <p:extLst>
      <p:ext uri="{BB962C8B-B14F-4D97-AF65-F5344CB8AC3E}">
        <p14:creationId xmlns:p14="http://schemas.microsoft.com/office/powerpoint/2010/main" val="752478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E7DAF7B2-F753-4196-9146-5E396BCE6536}" type="datetime1">
              <a:rPr lang="zh-TW" altLang="en-US" smtClean="0"/>
              <a:t>2018/4/11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97006424-D9F2-4793-8C2C-FF1240B9B1D0}" type="slidenum">
              <a:rPr lang="zh-TW" altLang="en-US" smtClean="0"/>
              <a:pPr/>
              <a:t>‹#›</a:t>
            </a:fld>
            <a:endParaRPr lang="zh-TW" altLang="en-US"/>
          </a:p>
        </p:txBody>
      </p:sp>
    </p:spTree>
    <p:extLst>
      <p:ext uri="{BB962C8B-B14F-4D97-AF65-F5344CB8AC3E}">
        <p14:creationId xmlns:p14="http://schemas.microsoft.com/office/powerpoint/2010/main" val="3607100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EAF127-A217-406B-A98D-FFD03659C81D}" type="datetime1">
              <a:rPr lang="zh-TW" altLang="en-US" smtClean="0"/>
              <a:t>2018/4/11</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a:solidFill>
                  <a:schemeClr val="tx1">
                    <a:tint val="75000"/>
                  </a:schemeClr>
                </a:solidFill>
              </a:defRPr>
            </a:lvl1pPr>
          </a:lstStyle>
          <a:p>
            <a:fld id="{97006424-D9F2-4793-8C2C-FF1240B9B1D0}" type="slidenum">
              <a:rPr lang="zh-TW" altLang="en-US" smtClean="0"/>
              <a:pPr/>
              <a:t>‹#›</a:t>
            </a:fld>
            <a:endParaRPr lang="zh-TW" altLang="en-US" dirty="0"/>
          </a:p>
        </p:txBody>
      </p:sp>
    </p:spTree>
    <p:extLst>
      <p:ext uri="{BB962C8B-B14F-4D97-AF65-F5344CB8AC3E}">
        <p14:creationId xmlns:p14="http://schemas.microsoft.com/office/powerpoint/2010/main" val="4021792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838200" y="1813680"/>
            <a:ext cx="10515600" cy="1325563"/>
          </a:xfrm>
        </p:spPr>
        <p:txBody>
          <a:bodyPr>
            <a:normAutofit/>
          </a:bodyPr>
          <a:lstStyle/>
          <a:p>
            <a:pPr algn="ctr"/>
            <a:r>
              <a:rPr lang="zh-TW" altLang="en-US" sz="5400" dirty="0" smtClean="0">
                <a:latin typeface="微軟正黑體" panose="020B0604030504040204" pitchFamily="34" charset="-120"/>
                <a:ea typeface="微軟正黑體" panose="020B0604030504040204" pitchFamily="34" charset="-120"/>
              </a:rPr>
              <a:t>五專優先免試入學說明會</a:t>
            </a:r>
            <a:endParaRPr lang="zh-TW" altLang="en-US" sz="5400" dirty="0">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4744014" y="3358836"/>
            <a:ext cx="3159661" cy="579421"/>
          </a:xfrm>
        </p:spPr>
        <p:txBody>
          <a:bodyPr>
            <a:normAutofit/>
          </a:bodyPr>
          <a:lstStyle/>
          <a:p>
            <a:pPr marL="0" indent="0">
              <a:buNone/>
            </a:pPr>
            <a:r>
              <a:rPr lang="en-US" altLang="zh-TW" dirty="0" smtClean="0">
                <a:latin typeface="微軟正黑體" panose="020B0604030504040204" pitchFamily="34" charset="-120"/>
                <a:ea typeface="微軟正黑體" panose="020B0604030504040204" pitchFamily="34" charset="-120"/>
              </a:rPr>
              <a:t>2018</a:t>
            </a:r>
            <a:r>
              <a:rPr lang="zh-TW" altLang="en-US" dirty="0" smtClean="0">
                <a:latin typeface="微軟正黑體" panose="020B0604030504040204" pitchFamily="34" charset="-120"/>
                <a:ea typeface="微軟正黑體" panose="020B0604030504040204" pitchFamily="34" charset="-120"/>
              </a:rPr>
              <a:t>年</a:t>
            </a:r>
            <a:r>
              <a:rPr lang="en-US" altLang="zh-TW" dirty="0" smtClean="0">
                <a:latin typeface="微軟正黑體" panose="020B0604030504040204" pitchFamily="34" charset="-120"/>
                <a:ea typeface="微軟正黑體" panose="020B0604030504040204" pitchFamily="34" charset="-120"/>
              </a:rPr>
              <a:t>4</a:t>
            </a:r>
            <a:r>
              <a:rPr lang="zh-TW" altLang="en-US" dirty="0" smtClean="0">
                <a:latin typeface="微軟正黑體" panose="020B0604030504040204" pitchFamily="34" charset="-120"/>
                <a:ea typeface="微軟正黑體" panose="020B0604030504040204" pitchFamily="34" charset="-120"/>
              </a:rPr>
              <a:t>月</a:t>
            </a:r>
            <a:r>
              <a:rPr lang="en-US" altLang="zh-TW" dirty="0" smtClean="0">
                <a:latin typeface="微軟正黑體" panose="020B0604030504040204" pitchFamily="34" charset="-120"/>
                <a:ea typeface="微軟正黑體" panose="020B0604030504040204" pitchFamily="34" charset="-120"/>
              </a:rPr>
              <a:t>11</a:t>
            </a:r>
            <a:r>
              <a:rPr lang="zh-TW" altLang="en-US" dirty="0" smtClean="0">
                <a:latin typeface="微軟正黑體" panose="020B0604030504040204" pitchFamily="34" charset="-120"/>
                <a:ea typeface="微軟正黑體" panose="020B0604030504040204" pitchFamily="34" charset="-120"/>
              </a:rPr>
              <a:t>日</a:t>
            </a:r>
            <a:endParaRPr lang="zh-TW" altLang="en-US"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fld id="{97006424-D9F2-4793-8C2C-FF1240B9B1D0}" type="slidenum">
              <a:rPr lang="zh-TW" altLang="en-US" smtClean="0"/>
              <a:pPr/>
              <a:t>1</a:t>
            </a:fld>
            <a:endParaRPr lang="zh-TW" altLang="en-US" dirty="0"/>
          </a:p>
        </p:txBody>
      </p:sp>
    </p:spTree>
    <p:extLst>
      <p:ext uri="{BB962C8B-B14F-4D97-AF65-F5344CB8AC3E}">
        <p14:creationId xmlns:p14="http://schemas.microsoft.com/office/powerpoint/2010/main" val="4180089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417320" y="4552058"/>
            <a:ext cx="9834880" cy="1900182"/>
          </a:xfrm>
          <a:prstGeom prst="rect">
            <a:avLst/>
          </a:prstGeom>
          <a:solidFill>
            <a:srgbClr val="EB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1417320" y="2973158"/>
            <a:ext cx="9834880" cy="111993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1485772" y="1667427"/>
            <a:ext cx="1879600" cy="680720"/>
          </a:xfrm>
          <a:prstGeom prst="rect">
            <a:avLst/>
          </a:prstGeom>
          <a:solidFill>
            <a:schemeClr val="accent2">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zh-TW" sz="2400" b="1" dirty="0" smtClean="0">
                <a:solidFill>
                  <a:schemeClr val="accent5">
                    <a:lumMod val="50000"/>
                  </a:schemeClr>
                </a:solidFill>
                <a:latin typeface="微軟正黑體" panose="020B0604030504040204" pitchFamily="34" charset="-120"/>
                <a:ea typeface="微軟正黑體" panose="020B0604030504040204" pitchFamily="34" charset="-120"/>
              </a:rPr>
              <a:t>競</a:t>
            </a:r>
            <a:r>
              <a:rPr lang="zh-TW" altLang="en-US" sz="2400" b="1" dirty="0" smtClean="0">
                <a:solidFill>
                  <a:schemeClr val="accent5">
                    <a:lumMod val="50000"/>
                  </a:schemeClr>
                </a:solidFill>
                <a:latin typeface="微軟正黑體" panose="020B0604030504040204" pitchFamily="34" charset="-120"/>
                <a:ea typeface="微軟正黑體" panose="020B0604030504040204" pitchFamily="34" charset="-120"/>
              </a:rPr>
              <a:t>　</a:t>
            </a:r>
            <a:r>
              <a:rPr lang="zh-TW" altLang="zh-TW" sz="2400" b="1" dirty="0" smtClean="0">
                <a:solidFill>
                  <a:schemeClr val="accent5">
                    <a:lumMod val="50000"/>
                  </a:schemeClr>
                </a:solidFill>
                <a:latin typeface="微軟正黑體" panose="020B0604030504040204" pitchFamily="34" charset="-120"/>
                <a:ea typeface="微軟正黑體" panose="020B0604030504040204" pitchFamily="34" charset="-120"/>
              </a:rPr>
              <a:t>賽</a:t>
            </a:r>
            <a:endParaRPr lang="zh-TW" altLang="en-US" sz="2400" b="1" dirty="0">
              <a:solidFill>
                <a:schemeClr val="accent5">
                  <a:lumMod val="50000"/>
                </a:schemeClr>
              </a:solidFill>
            </a:endParaRPr>
          </a:p>
        </p:txBody>
      </p:sp>
      <p:sp>
        <p:nvSpPr>
          <p:cNvPr id="8" name="矩形 7"/>
          <p:cNvSpPr/>
          <p:nvPr/>
        </p:nvSpPr>
        <p:spPr>
          <a:xfrm>
            <a:off x="3365372" y="1667427"/>
            <a:ext cx="1924473" cy="680720"/>
          </a:xfrm>
          <a:prstGeom prst="rect">
            <a:avLst/>
          </a:prstGeom>
          <a:solidFill>
            <a:schemeClr val="accent5">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zh-TW" sz="2400" b="1" dirty="0">
                <a:solidFill>
                  <a:schemeClr val="accent5">
                    <a:lumMod val="50000"/>
                  </a:schemeClr>
                </a:solidFill>
                <a:latin typeface="微軟正黑體" panose="020B0604030504040204" pitchFamily="34" charset="-120"/>
                <a:ea typeface="微軟正黑體" panose="020B0604030504040204" pitchFamily="34" charset="-120"/>
              </a:rPr>
              <a:t>服務學習</a:t>
            </a:r>
            <a:endParaRPr lang="zh-TW" altLang="en-US" sz="2400" b="1" dirty="0">
              <a:solidFill>
                <a:schemeClr val="accent5">
                  <a:lumMod val="50000"/>
                </a:schemeClr>
              </a:solidFill>
            </a:endParaRPr>
          </a:p>
        </p:txBody>
      </p:sp>
      <p:sp>
        <p:nvSpPr>
          <p:cNvPr id="5" name="標題 1"/>
          <p:cNvSpPr txBox="1">
            <a:spLocks/>
          </p:cNvSpPr>
          <p:nvPr/>
        </p:nvSpPr>
        <p:spPr>
          <a:xfrm>
            <a:off x="838200" y="53554"/>
            <a:ext cx="10414000" cy="864096"/>
          </a:xfrm>
          <a:prstGeom prst="rect">
            <a:avLst/>
          </a:prstGeom>
        </p:spPr>
        <p:txBody>
          <a:bodyPr vert="horz" lIns="91440" tIns="45720" rIns="91440" bIns="45720" rtlCol="0" anchor="ctr">
            <a:normAutofit fontScale="97500"/>
          </a:bodyPr>
          <a:lstStyle/>
          <a:p>
            <a:pPr>
              <a:lnSpc>
                <a:spcPct val="90000"/>
              </a:lnSpc>
              <a:spcBef>
                <a:spcPct val="0"/>
              </a:spcBef>
              <a:defRPr/>
            </a:pPr>
            <a:r>
              <a:rPr lang="zh-TW" altLang="en-US" sz="3900" b="1" dirty="0" smtClean="0">
                <a:solidFill>
                  <a:srgbClr val="002060"/>
                </a:solidFill>
                <a:latin typeface="微軟正黑體" panose="020B0604030504040204" pitchFamily="34" charset="-120"/>
                <a:ea typeface="微軟正黑體" panose="020B0604030504040204" pitchFamily="34" charset="-120"/>
              </a:rPr>
              <a:t>成績</a:t>
            </a:r>
            <a:r>
              <a:rPr lang="zh-TW" altLang="en-US" sz="3900" b="1" dirty="0" smtClean="0">
                <a:solidFill>
                  <a:srgbClr val="002060"/>
                </a:solidFill>
                <a:latin typeface="微軟正黑體" panose="020B0604030504040204" pitchFamily="34" charset="-120"/>
                <a:ea typeface="微軟正黑體" panose="020B0604030504040204" pitchFamily="34" charset="-120"/>
                <a:cs typeface="+mj-cs"/>
              </a:rPr>
              <a:t>採計與計算</a:t>
            </a:r>
            <a:r>
              <a:rPr lang="en-US" altLang="zh-TW" sz="3900" b="1" dirty="0" smtClean="0">
                <a:solidFill>
                  <a:srgbClr val="002060"/>
                </a:solidFill>
                <a:latin typeface="微軟正黑體" panose="020B0604030504040204" pitchFamily="34" charset="-120"/>
                <a:ea typeface="微軟正黑體" panose="020B0604030504040204" pitchFamily="34" charset="-120"/>
                <a:cs typeface="+mj-cs"/>
              </a:rPr>
              <a:t>-</a:t>
            </a:r>
            <a:r>
              <a:rPr lang="zh-TW" altLang="en-US" sz="3900" b="1" dirty="0" smtClean="0">
                <a:solidFill>
                  <a:srgbClr val="002060"/>
                </a:solidFill>
                <a:latin typeface="微軟正黑體" panose="020B0604030504040204" pitchFamily="34" charset="-120"/>
                <a:ea typeface="微軟正黑體" panose="020B0604030504040204" pitchFamily="34" charset="-120"/>
                <a:cs typeface="+mj-cs"/>
              </a:rPr>
              <a:t>多元學習</a:t>
            </a:r>
            <a:r>
              <a:rPr lang="zh-TW" altLang="en-US" sz="3900" b="1" dirty="0" smtClean="0">
                <a:solidFill>
                  <a:srgbClr val="002060"/>
                </a:solidFill>
                <a:latin typeface="微軟正黑體" panose="020B0604030504040204" pitchFamily="34" charset="-120"/>
                <a:ea typeface="微軟正黑體" panose="020B0604030504040204" pitchFamily="34" charset="-120"/>
                <a:cs typeface="+mj-cs"/>
              </a:rPr>
              <a:t>表現</a:t>
            </a:r>
            <a:endParaRPr lang="zh-TW" altLang="en-US" sz="3900" b="1" dirty="0">
              <a:solidFill>
                <a:srgbClr val="C00000"/>
              </a:solidFill>
              <a:latin typeface="微軟正黑體" panose="020B0604030504040204" pitchFamily="34" charset="-120"/>
              <a:ea typeface="微軟正黑體" panose="020B0604030504040204" pitchFamily="34" charset="-120"/>
              <a:cs typeface="+mj-cs"/>
            </a:endParaRPr>
          </a:p>
        </p:txBody>
      </p:sp>
      <p:sp>
        <p:nvSpPr>
          <p:cNvPr id="13" name="矩形 12"/>
          <p:cNvSpPr/>
          <p:nvPr/>
        </p:nvSpPr>
        <p:spPr>
          <a:xfrm>
            <a:off x="9354768" y="6488401"/>
            <a:ext cx="2396810" cy="369332"/>
          </a:xfrm>
          <a:prstGeom prst="rect">
            <a:avLst/>
          </a:prstGeom>
        </p:spPr>
        <p:txBody>
          <a:bodyPr wrap="none">
            <a:spAutoFit/>
          </a:bodyPr>
          <a:lstStyle/>
          <a:p>
            <a:r>
              <a:rPr lang="zh-TW" altLang="en-US" dirty="0">
                <a:latin typeface="微軟正黑體" pitchFamily="34" charset="-120"/>
                <a:ea typeface="微軟正黑體" pitchFamily="34" charset="-120"/>
              </a:rPr>
              <a:t>（招生簡章</a:t>
            </a:r>
            <a:r>
              <a:rPr lang="zh-TW" altLang="en-US" dirty="0" smtClean="0">
                <a:latin typeface="微軟正黑體" pitchFamily="34" charset="-120"/>
                <a:ea typeface="微軟正黑體" pitchFamily="34" charset="-120"/>
              </a:rPr>
              <a:t>第</a:t>
            </a:r>
            <a:r>
              <a:rPr lang="en-US" altLang="zh-TW" dirty="0" smtClean="0">
                <a:latin typeface="微軟正黑體" pitchFamily="34" charset="-120"/>
                <a:ea typeface="微軟正黑體" pitchFamily="34" charset="-120"/>
              </a:rPr>
              <a:t>6-7</a:t>
            </a:r>
            <a:r>
              <a:rPr lang="zh-TW" altLang="en-US" dirty="0" smtClean="0">
                <a:latin typeface="微軟正黑體" pitchFamily="34" charset="-120"/>
                <a:ea typeface="微軟正黑體" pitchFamily="34" charset="-120"/>
              </a:rPr>
              <a:t>頁</a:t>
            </a:r>
            <a:r>
              <a:rPr lang="zh-TW" altLang="en-US" dirty="0">
                <a:latin typeface="微軟正黑體" pitchFamily="34" charset="-120"/>
                <a:ea typeface="微軟正黑體" pitchFamily="34" charset="-120"/>
              </a:rPr>
              <a:t>）</a:t>
            </a:r>
          </a:p>
        </p:txBody>
      </p:sp>
      <p:sp>
        <p:nvSpPr>
          <p:cNvPr id="2" name="投影片編號版面配置區 1"/>
          <p:cNvSpPr>
            <a:spLocks noGrp="1"/>
          </p:cNvSpPr>
          <p:nvPr>
            <p:ph type="sldNum" sz="quarter" idx="12"/>
          </p:nvPr>
        </p:nvSpPr>
        <p:spPr>
          <a:xfrm>
            <a:off x="9448800" y="6355022"/>
            <a:ext cx="2743200" cy="365125"/>
          </a:xfrm>
        </p:spPr>
        <p:txBody>
          <a:bodyPr vert="horz" lIns="91440" tIns="45720" rIns="91440" bIns="45720" rtlCol="0" anchor="ctr"/>
          <a:lstStyle/>
          <a:p>
            <a:fld id="{97006424-D9F2-4793-8C2C-FF1240B9B1D0}" type="slidenum">
              <a:rPr lang="zh-TW" altLang="en-US" sz="2000">
                <a:solidFill>
                  <a:schemeClr val="tx1"/>
                </a:solidFill>
              </a:rPr>
              <a:pPr/>
              <a:t>10</a:t>
            </a:fld>
            <a:endParaRPr lang="zh-TW" altLang="en-US" sz="2000" dirty="0">
              <a:solidFill>
                <a:schemeClr val="tx1"/>
              </a:solidFill>
            </a:endParaRPr>
          </a:p>
        </p:txBody>
      </p:sp>
      <p:sp>
        <p:nvSpPr>
          <p:cNvPr id="3" name="內容版面配置區 2"/>
          <p:cNvSpPr>
            <a:spLocks noGrp="1"/>
          </p:cNvSpPr>
          <p:nvPr>
            <p:ph idx="1"/>
          </p:nvPr>
        </p:nvSpPr>
        <p:spPr>
          <a:xfrm>
            <a:off x="838200" y="1068294"/>
            <a:ext cx="10612120" cy="5615692"/>
          </a:xfrm>
          <a:ln>
            <a:noFill/>
          </a:ln>
        </p:spPr>
        <p:txBody>
          <a:bodyPr>
            <a:noAutofit/>
          </a:bodyPr>
          <a:lstStyle/>
          <a:p>
            <a:pPr marL="0" indent="0">
              <a:buNone/>
            </a:pPr>
            <a:r>
              <a:rPr lang="zh-TW" altLang="zh-TW" sz="3000" b="1" dirty="0" smtClean="0">
                <a:solidFill>
                  <a:srgbClr val="C00000"/>
                </a:solidFill>
                <a:latin typeface="微軟正黑體" panose="020B0604030504040204" pitchFamily="34" charset="-120"/>
                <a:ea typeface="微軟正黑體" panose="020B0604030504040204" pitchFamily="34" charset="-120"/>
              </a:rPr>
              <a:t>多元</a:t>
            </a:r>
            <a:r>
              <a:rPr lang="zh-TW" altLang="zh-TW" sz="3000" b="1" dirty="0">
                <a:solidFill>
                  <a:srgbClr val="C00000"/>
                </a:solidFill>
                <a:latin typeface="微軟正黑體" panose="020B0604030504040204" pitchFamily="34" charset="-120"/>
                <a:ea typeface="微軟正黑體" panose="020B0604030504040204" pitchFamily="34" charset="-120"/>
              </a:rPr>
              <a:t>學習</a:t>
            </a:r>
            <a:r>
              <a:rPr lang="zh-TW" altLang="zh-TW" sz="3000" b="1" dirty="0" smtClean="0">
                <a:solidFill>
                  <a:srgbClr val="C00000"/>
                </a:solidFill>
                <a:latin typeface="微軟正黑體" panose="020B0604030504040204" pitchFamily="34" charset="-120"/>
                <a:ea typeface="微軟正黑體" panose="020B0604030504040204" pitchFamily="34" charset="-120"/>
              </a:rPr>
              <a:t>表現</a:t>
            </a:r>
            <a:r>
              <a:rPr lang="zh-TW" altLang="en-US" sz="3000" b="1" dirty="0" smtClean="0">
                <a:solidFill>
                  <a:srgbClr val="C00000"/>
                </a:solidFill>
                <a:latin typeface="微軟正黑體" panose="020B0604030504040204" pitchFamily="34" charset="-120"/>
                <a:ea typeface="微軟正黑體" panose="020B0604030504040204" pitchFamily="34" charset="-120"/>
              </a:rPr>
              <a:t>　</a:t>
            </a:r>
            <a:r>
              <a:rPr lang="zh-TW" altLang="zh-TW" sz="3000" b="1" dirty="0" smtClean="0">
                <a:solidFill>
                  <a:srgbClr val="C00000"/>
                </a:solidFill>
                <a:latin typeface="微軟正黑體" panose="020B0604030504040204" pitchFamily="34" charset="-120"/>
                <a:ea typeface="微軟正黑體" panose="020B0604030504040204" pitchFamily="34" charset="-120"/>
              </a:rPr>
              <a:t>積分</a:t>
            </a:r>
            <a:r>
              <a:rPr lang="zh-TW" altLang="zh-TW" sz="3000" b="1" dirty="0">
                <a:solidFill>
                  <a:srgbClr val="C00000"/>
                </a:solidFill>
                <a:latin typeface="微軟正黑體" panose="020B0604030504040204" pitchFamily="34" charset="-120"/>
                <a:ea typeface="微軟正黑體" panose="020B0604030504040204" pitchFamily="34" charset="-120"/>
              </a:rPr>
              <a:t>上限為</a:t>
            </a:r>
            <a:r>
              <a:rPr lang="en-US" altLang="zh-TW" sz="3000" b="1" dirty="0" smtClean="0">
                <a:solidFill>
                  <a:srgbClr val="C00000"/>
                </a:solidFill>
                <a:latin typeface="微軟正黑體" panose="020B0604030504040204" pitchFamily="34" charset="-120"/>
                <a:ea typeface="微軟正黑體" panose="020B0604030504040204" pitchFamily="34" charset="-120"/>
              </a:rPr>
              <a:t>15</a:t>
            </a:r>
            <a:r>
              <a:rPr lang="zh-TW" altLang="zh-TW" sz="3000" b="1" dirty="0" smtClean="0">
                <a:solidFill>
                  <a:srgbClr val="C00000"/>
                </a:solidFill>
                <a:latin typeface="微軟正黑體" panose="020B0604030504040204" pitchFamily="34" charset="-120"/>
                <a:ea typeface="微軟正黑體" panose="020B0604030504040204" pitchFamily="34" charset="-120"/>
              </a:rPr>
              <a:t>分</a:t>
            </a:r>
            <a:r>
              <a:rPr lang="zh-TW" altLang="en-US" sz="3000" b="1" dirty="0" smtClean="0">
                <a:solidFill>
                  <a:srgbClr val="C00000"/>
                </a:solidFill>
                <a:latin typeface="微軟正黑體" panose="020B0604030504040204" pitchFamily="34" charset="-120"/>
                <a:ea typeface="微軟正黑體" panose="020B0604030504040204" pitchFamily="34" charset="-120"/>
              </a:rPr>
              <a:t>，分項目為二大項</a:t>
            </a:r>
            <a:endParaRPr lang="en-US" altLang="zh-TW" sz="3000" b="1" dirty="0" smtClean="0">
              <a:solidFill>
                <a:srgbClr val="C00000"/>
              </a:solidFill>
              <a:latin typeface="微軟正黑體" panose="020B0604030504040204" pitchFamily="34" charset="-120"/>
              <a:ea typeface="微軟正黑體" panose="020B0604030504040204" pitchFamily="34" charset="-120"/>
            </a:endParaRPr>
          </a:p>
          <a:p>
            <a:endParaRPr lang="en-US" altLang="zh-TW" sz="6000" dirty="0" smtClean="0">
              <a:latin typeface="微軟正黑體" panose="020B0604030504040204" pitchFamily="34" charset="-120"/>
              <a:ea typeface="微軟正黑體" panose="020B0604030504040204" pitchFamily="34" charset="-120"/>
            </a:endParaRPr>
          </a:p>
          <a:p>
            <a:pPr>
              <a:spcAft>
                <a:spcPts val="600"/>
              </a:spcAft>
              <a:buFont typeface="Wingdings" panose="05000000000000000000" pitchFamily="2" charset="2"/>
              <a:buChar char="l"/>
            </a:pPr>
            <a:r>
              <a:rPr lang="zh-TW" altLang="zh-TW" b="1" dirty="0" smtClean="0">
                <a:solidFill>
                  <a:srgbClr val="0033CC"/>
                </a:solidFill>
                <a:latin typeface="微軟正黑體" panose="020B0604030504040204" pitchFamily="34" charset="-120"/>
                <a:ea typeface="微軟正黑體" panose="020B0604030504040204" pitchFamily="34" charset="-120"/>
              </a:rPr>
              <a:t>競賽</a:t>
            </a:r>
            <a:r>
              <a:rPr lang="zh-TW" altLang="en-US" b="1" dirty="0" smtClean="0">
                <a:solidFill>
                  <a:srgbClr val="0033CC"/>
                </a:solidFill>
                <a:latin typeface="微軟正黑體" panose="020B0604030504040204" pitchFamily="34" charset="-120"/>
                <a:ea typeface="微軟正黑體" panose="020B0604030504040204" pitchFamily="34" charset="-120"/>
              </a:rPr>
              <a:t>（上限７分）</a:t>
            </a:r>
            <a:endParaRPr lang="en-US" altLang="zh-TW" b="1" dirty="0" smtClean="0">
              <a:solidFill>
                <a:srgbClr val="0033CC"/>
              </a:solidFill>
              <a:latin typeface="微軟正黑體" panose="020B0604030504040204" pitchFamily="34" charset="-120"/>
              <a:ea typeface="微軟正黑體" panose="020B0604030504040204" pitchFamily="34" charset="-120"/>
            </a:endParaRPr>
          </a:p>
          <a:p>
            <a:pPr lvl="2">
              <a:buFont typeface="Wingdings" panose="05000000000000000000" pitchFamily="2" charset="2"/>
              <a:buChar char="Ø"/>
            </a:pPr>
            <a:r>
              <a:rPr lang="zh-TW" altLang="zh-TW" sz="1800" dirty="0" smtClean="0">
                <a:solidFill>
                  <a:srgbClr val="C00000"/>
                </a:solidFill>
                <a:latin typeface="微軟正黑體" panose="020B0604030504040204" pitchFamily="34" charset="-120"/>
                <a:ea typeface="微軟正黑體" panose="020B0604030504040204" pitchFamily="34" charset="-120"/>
              </a:rPr>
              <a:t>競賽</a:t>
            </a:r>
            <a:r>
              <a:rPr lang="zh-TW" altLang="zh-TW" sz="1800" dirty="0">
                <a:solidFill>
                  <a:srgbClr val="C00000"/>
                </a:solidFill>
                <a:latin typeface="微軟正黑體" panose="020B0604030504040204" pitchFamily="34" charset="-120"/>
                <a:ea typeface="微軟正黑體" panose="020B0604030504040204" pitchFamily="34" charset="-120"/>
              </a:rPr>
              <a:t>得獎應於國中在學期間且至</a:t>
            </a:r>
            <a:r>
              <a:rPr lang="en-US" altLang="zh-TW" sz="1800" b="1" dirty="0" smtClean="0">
                <a:solidFill>
                  <a:srgbClr val="C00000"/>
                </a:solidFill>
                <a:latin typeface="微軟正黑體" panose="020B0604030504040204" pitchFamily="34" charset="-120"/>
                <a:ea typeface="微軟正黑體" panose="020B0604030504040204" pitchFamily="34" charset="-120"/>
              </a:rPr>
              <a:t>10</a:t>
            </a:r>
            <a:r>
              <a:rPr lang="zh-TW" altLang="en-US" sz="1800" b="1" dirty="0" smtClean="0">
                <a:solidFill>
                  <a:srgbClr val="C00000"/>
                </a:solidFill>
                <a:latin typeface="微軟正黑體" panose="020B0604030504040204" pitchFamily="34" charset="-120"/>
                <a:ea typeface="微軟正黑體" panose="020B0604030504040204" pitchFamily="34" charset="-120"/>
              </a:rPr>
              <a:t>７</a:t>
            </a:r>
            <a:r>
              <a:rPr lang="zh-TW" altLang="zh-TW" sz="1800" b="1" dirty="0" smtClean="0">
                <a:solidFill>
                  <a:srgbClr val="C00000"/>
                </a:solidFill>
                <a:latin typeface="微軟正黑體" panose="020B0604030504040204" pitchFamily="34" charset="-120"/>
                <a:ea typeface="微軟正黑體" panose="020B0604030504040204" pitchFamily="34" charset="-120"/>
              </a:rPr>
              <a:t>年</a:t>
            </a:r>
            <a:r>
              <a:rPr lang="en-US" altLang="zh-TW" sz="1800" b="1" dirty="0">
                <a:solidFill>
                  <a:srgbClr val="C00000"/>
                </a:solidFill>
                <a:latin typeface="微軟正黑體" panose="020B0604030504040204" pitchFamily="34" charset="-120"/>
                <a:ea typeface="微軟正黑體" panose="020B0604030504040204" pitchFamily="34" charset="-120"/>
              </a:rPr>
              <a:t>5</a:t>
            </a:r>
            <a:r>
              <a:rPr lang="zh-TW" altLang="zh-TW" sz="1800" b="1" dirty="0">
                <a:solidFill>
                  <a:srgbClr val="C00000"/>
                </a:solidFill>
                <a:latin typeface="微軟正黑體" panose="020B0604030504040204" pitchFamily="34" charset="-120"/>
                <a:ea typeface="微軟正黑體" panose="020B0604030504040204" pitchFamily="34" charset="-120"/>
              </a:rPr>
              <a:t>月</a:t>
            </a:r>
            <a:r>
              <a:rPr lang="en-US" altLang="zh-TW" sz="1800" b="1" dirty="0" smtClean="0">
                <a:solidFill>
                  <a:srgbClr val="C00000"/>
                </a:solidFill>
                <a:latin typeface="微軟正黑體" panose="020B0604030504040204" pitchFamily="34" charset="-120"/>
                <a:ea typeface="微軟正黑體" panose="020B0604030504040204" pitchFamily="34" charset="-120"/>
              </a:rPr>
              <a:t>1</a:t>
            </a:r>
            <a:r>
              <a:rPr lang="zh-TW" altLang="en-US" sz="1800" b="1" dirty="0" smtClean="0">
                <a:solidFill>
                  <a:srgbClr val="C00000"/>
                </a:solidFill>
                <a:latin typeface="微軟正黑體" panose="020B0604030504040204" pitchFamily="34" charset="-120"/>
                <a:ea typeface="微軟正黑體" panose="020B0604030504040204" pitchFamily="34" charset="-120"/>
              </a:rPr>
              <a:t>４</a:t>
            </a:r>
            <a:r>
              <a:rPr lang="zh-TW" altLang="zh-TW" sz="1800" b="1" dirty="0" smtClean="0">
                <a:solidFill>
                  <a:srgbClr val="C00000"/>
                </a:solidFill>
                <a:latin typeface="微軟正黑體" panose="020B0604030504040204" pitchFamily="34" charset="-120"/>
                <a:ea typeface="微軟正黑體" panose="020B0604030504040204" pitchFamily="34" charset="-120"/>
              </a:rPr>
              <a:t>日</a:t>
            </a:r>
            <a:r>
              <a:rPr lang="zh-TW" altLang="zh-TW" sz="1800" b="1" dirty="0">
                <a:solidFill>
                  <a:srgbClr val="C00000"/>
                </a:solidFill>
                <a:latin typeface="微軟正黑體" panose="020B0604030504040204" pitchFamily="34" charset="-120"/>
                <a:ea typeface="微軟正黑體" panose="020B0604030504040204" pitchFamily="34" charset="-120"/>
              </a:rPr>
              <a:t>（</a:t>
            </a:r>
            <a:r>
              <a:rPr lang="zh-TW" altLang="zh-TW" sz="1800" b="1" dirty="0" smtClean="0">
                <a:solidFill>
                  <a:srgbClr val="C00000"/>
                </a:solidFill>
                <a:latin typeface="微軟正黑體" panose="020B0604030504040204" pitchFamily="34" charset="-120"/>
                <a:ea typeface="微軟正黑體" panose="020B0604030504040204" pitchFamily="34" charset="-120"/>
              </a:rPr>
              <a:t>星期</a:t>
            </a:r>
            <a:r>
              <a:rPr lang="zh-TW" altLang="en-US" sz="1800" b="1" dirty="0" smtClean="0">
                <a:solidFill>
                  <a:srgbClr val="C00000"/>
                </a:solidFill>
                <a:latin typeface="微軟正黑體" panose="020B0604030504040204" pitchFamily="34" charset="-120"/>
                <a:ea typeface="微軟正黑體" panose="020B0604030504040204" pitchFamily="34" charset="-120"/>
              </a:rPr>
              <a:t>一</a:t>
            </a:r>
            <a:r>
              <a:rPr lang="zh-TW" altLang="zh-TW" sz="1800" b="1" dirty="0" smtClean="0">
                <a:solidFill>
                  <a:srgbClr val="C00000"/>
                </a:solidFill>
                <a:latin typeface="微軟正黑體" panose="020B0604030504040204" pitchFamily="34" charset="-120"/>
                <a:ea typeface="微軟正黑體" panose="020B0604030504040204" pitchFamily="34" charset="-120"/>
              </a:rPr>
              <a:t>）</a:t>
            </a:r>
            <a:r>
              <a:rPr lang="zh-TW" altLang="en-US" sz="1800" b="1" dirty="0" smtClean="0">
                <a:solidFill>
                  <a:srgbClr val="C00000"/>
                </a:solidFill>
                <a:latin typeface="微軟正黑體" panose="020B0604030504040204" pitchFamily="34" charset="-120"/>
                <a:ea typeface="微軟正黑體" panose="020B0604030504040204" pitchFamily="34" charset="-120"/>
              </a:rPr>
              <a:t>（含）前</a:t>
            </a:r>
            <a:r>
              <a:rPr lang="zh-TW" altLang="zh-TW" sz="1800" b="1" dirty="0" smtClean="0">
                <a:solidFill>
                  <a:srgbClr val="C00000"/>
                </a:solidFill>
                <a:latin typeface="微軟正黑體" panose="020B0604030504040204" pitchFamily="34" charset="-120"/>
                <a:ea typeface="微軟正黑體" panose="020B0604030504040204" pitchFamily="34" charset="-120"/>
              </a:rPr>
              <a:t>取得</a:t>
            </a:r>
            <a:r>
              <a:rPr lang="zh-TW" altLang="zh-TW" sz="1800" b="1" dirty="0">
                <a:solidFill>
                  <a:srgbClr val="C00000"/>
                </a:solidFill>
                <a:latin typeface="微軟正黑體" panose="020B0604030504040204" pitchFamily="34" charset="-120"/>
                <a:ea typeface="微軟正黑體" panose="020B0604030504040204" pitchFamily="34" charset="-120"/>
              </a:rPr>
              <a:t>為限</a:t>
            </a:r>
            <a:r>
              <a:rPr lang="zh-TW" altLang="zh-TW" sz="1800" dirty="0">
                <a:latin typeface="微軟正黑體" panose="020B0604030504040204" pitchFamily="34" charset="-120"/>
                <a:ea typeface="微軟正黑體" panose="020B0604030504040204" pitchFamily="34" charset="-120"/>
              </a:rPr>
              <a:t>。</a:t>
            </a:r>
          </a:p>
          <a:p>
            <a:pPr lvl="2">
              <a:buFont typeface="Wingdings" panose="05000000000000000000" pitchFamily="2" charset="2"/>
              <a:buChar char="Ø"/>
            </a:pPr>
            <a:r>
              <a:rPr lang="zh-TW" altLang="zh-TW" sz="1800" dirty="0">
                <a:latin typeface="微軟正黑體" panose="020B0604030504040204" pitchFamily="34" charset="-120"/>
                <a:ea typeface="微軟正黑體" panose="020B0604030504040204" pitchFamily="34" charset="-120"/>
              </a:rPr>
              <a:t>國際性及全國性競賽項目以附錄七（簡章</a:t>
            </a:r>
            <a:r>
              <a:rPr lang="zh-TW" altLang="zh-TW" sz="1800" dirty="0" smtClean="0">
                <a:latin typeface="微軟正黑體" panose="020B0604030504040204" pitchFamily="34" charset="-120"/>
                <a:ea typeface="微軟正黑體" panose="020B0604030504040204" pitchFamily="34" charset="-120"/>
              </a:rPr>
              <a:t>第</a:t>
            </a:r>
            <a:r>
              <a:rPr lang="en-US" altLang="zh-TW" sz="1800" dirty="0" smtClean="0">
                <a:latin typeface="微軟正黑體" panose="020B0604030504040204" pitchFamily="34" charset="-120"/>
                <a:ea typeface="微軟正黑體" panose="020B0604030504040204" pitchFamily="34" charset="-120"/>
              </a:rPr>
              <a:t>165</a:t>
            </a:r>
            <a:r>
              <a:rPr lang="zh-TW" altLang="zh-TW" sz="1800" dirty="0" smtClean="0">
                <a:latin typeface="微軟正黑體" panose="020B0604030504040204" pitchFamily="34" charset="-120"/>
                <a:ea typeface="微軟正黑體" panose="020B0604030504040204" pitchFamily="34" charset="-120"/>
              </a:rPr>
              <a:t>至</a:t>
            </a:r>
            <a:r>
              <a:rPr lang="en-US" altLang="zh-TW" sz="1800" dirty="0" smtClean="0">
                <a:latin typeface="微軟正黑體" panose="020B0604030504040204" pitchFamily="34" charset="-120"/>
                <a:ea typeface="微軟正黑體" panose="020B0604030504040204" pitchFamily="34" charset="-120"/>
              </a:rPr>
              <a:t>166</a:t>
            </a:r>
            <a:r>
              <a:rPr lang="zh-TW" altLang="zh-TW" sz="1800" dirty="0" smtClean="0">
                <a:latin typeface="微軟正黑體" panose="020B0604030504040204" pitchFamily="34" charset="-120"/>
                <a:ea typeface="微軟正黑體" panose="020B0604030504040204" pitchFamily="34" charset="-120"/>
              </a:rPr>
              <a:t>頁</a:t>
            </a:r>
            <a:r>
              <a:rPr lang="zh-TW" altLang="zh-TW" sz="1800" dirty="0">
                <a:latin typeface="微軟正黑體" panose="020B0604030504040204" pitchFamily="34" charset="-120"/>
                <a:ea typeface="微軟正黑體" panose="020B0604030504040204" pitchFamily="34" charset="-120"/>
              </a:rPr>
              <a:t>）所</a:t>
            </a:r>
            <a:r>
              <a:rPr lang="zh-TW" altLang="zh-TW" sz="1800" dirty="0" smtClean="0">
                <a:latin typeface="微軟正黑體" panose="020B0604030504040204" pitchFamily="34" charset="-120"/>
                <a:ea typeface="微軟正黑體" panose="020B0604030504040204" pitchFamily="34" charset="-120"/>
              </a:rPr>
              <a:t>列項目</a:t>
            </a:r>
            <a:r>
              <a:rPr lang="zh-TW" altLang="zh-TW" sz="1800" dirty="0">
                <a:latin typeface="微軟正黑體" panose="020B0604030504040204" pitchFamily="34" charset="-120"/>
                <a:ea typeface="微軟正黑體" panose="020B0604030504040204" pitchFamily="34" charset="-120"/>
              </a:rPr>
              <a:t>為限。</a:t>
            </a:r>
          </a:p>
          <a:p>
            <a:pPr lvl="2">
              <a:buFont typeface="Wingdings" panose="05000000000000000000" pitchFamily="2" charset="2"/>
              <a:buChar char="Ø"/>
            </a:pPr>
            <a:r>
              <a:rPr lang="zh-TW" altLang="zh-TW" sz="1800" dirty="0">
                <a:solidFill>
                  <a:srgbClr val="C00000"/>
                </a:solidFill>
                <a:latin typeface="微軟正黑體" panose="020B0604030504040204" pitchFamily="34" charset="-120"/>
                <a:ea typeface="微軟正黑體" panose="020B0604030504040204" pitchFamily="34" charset="-120"/>
              </a:rPr>
              <a:t>區域及縣（市）競賽以地方政府機關主辦者為限</a:t>
            </a:r>
            <a:r>
              <a:rPr lang="zh-TW" altLang="zh-TW" sz="1800" dirty="0" smtClean="0">
                <a:solidFill>
                  <a:srgbClr val="C00000"/>
                </a:solidFill>
                <a:latin typeface="微軟正黑體" panose="020B0604030504040204" pitchFamily="34" charset="-120"/>
                <a:ea typeface="微軟正黑體" panose="020B0604030504040204" pitchFamily="34" charset="-120"/>
              </a:rPr>
              <a:t>。</a:t>
            </a:r>
            <a:endParaRPr lang="en-US" altLang="zh-TW" sz="1800" dirty="0">
              <a:solidFill>
                <a:srgbClr val="C00000"/>
              </a:solidFill>
              <a:latin typeface="微軟正黑體" panose="020B0604030504040204" pitchFamily="34" charset="-120"/>
              <a:ea typeface="微軟正黑體" panose="020B0604030504040204" pitchFamily="34" charset="-120"/>
            </a:endParaRPr>
          </a:p>
          <a:p>
            <a:pPr>
              <a:lnSpc>
                <a:spcPct val="100000"/>
              </a:lnSpc>
              <a:buFont typeface="Wingdings" panose="05000000000000000000" pitchFamily="2" charset="2"/>
              <a:buChar char="l"/>
            </a:pPr>
            <a:r>
              <a:rPr lang="zh-TW" altLang="zh-TW" b="1" dirty="0">
                <a:solidFill>
                  <a:srgbClr val="0033CC"/>
                </a:solidFill>
                <a:latin typeface="微軟正黑體" panose="020B0604030504040204" pitchFamily="34" charset="-120"/>
                <a:ea typeface="微軟正黑體" panose="020B0604030504040204" pitchFamily="34" charset="-120"/>
              </a:rPr>
              <a:t>服務學習</a:t>
            </a:r>
            <a:r>
              <a:rPr lang="zh-TW" altLang="en-US" b="1" dirty="0">
                <a:solidFill>
                  <a:srgbClr val="0033CC"/>
                </a:solidFill>
                <a:latin typeface="微軟正黑體" panose="020B0604030504040204" pitchFamily="34" charset="-120"/>
                <a:ea typeface="微軟正黑體" panose="020B0604030504040204" pitchFamily="34" charset="-120"/>
              </a:rPr>
              <a:t>（</a:t>
            </a:r>
            <a:r>
              <a:rPr lang="zh-TW" altLang="en-US" b="1" dirty="0" smtClean="0">
                <a:solidFill>
                  <a:srgbClr val="0033CC"/>
                </a:solidFill>
                <a:latin typeface="微軟正黑體" panose="020B0604030504040204" pitchFamily="34" charset="-120"/>
                <a:ea typeface="微軟正黑體" panose="020B0604030504040204" pitchFamily="34" charset="-120"/>
              </a:rPr>
              <a:t>上限</a:t>
            </a:r>
            <a:r>
              <a:rPr lang="en-US" altLang="zh-TW" b="1" dirty="0" smtClean="0">
                <a:solidFill>
                  <a:srgbClr val="0033CC"/>
                </a:solidFill>
                <a:latin typeface="微軟正黑體" panose="020B0604030504040204" pitchFamily="34" charset="-120"/>
                <a:ea typeface="微軟正黑體" panose="020B0604030504040204" pitchFamily="34" charset="-120"/>
              </a:rPr>
              <a:t>15</a:t>
            </a:r>
            <a:r>
              <a:rPr lang="zh-TW" altLang="en-US" b="1" dirty="0" smtClean="0">
                <a:solidFill>
                  <a:srgbClr val="0033CC"/>
                </a:solidFill>
                <a:latin typeface="微軟正黑體" panose="020B0604030504040204" pitchFamily="34" charset="-120"/>
                <a:ea typeface="微軟正黑體" panose="020B0604030504040204" pitchFamily="34" charset="-120"/>
              </a:rPr>
              <a:t>分</a:t>
            </a:r>
            <a:r>
              <a:rPr lang="zh-TW" altLang="en-US" b="1" dirty="0">
                <a:solidFill>
                  <a:srgbClr val="0033CC"/>
                </a:solidFill>
                <a:latin typeface="微軟正黑體" panose="020B0604030504040204" pitchFamily="34" charset="-120"/>
                <a:ea typeface="微軟正黑體" panose="020B0604030504040204" pitchFamily="34" charset="-120"/>
              </a:rPr>
              <a:t>）</a:t>
            </a:r>
            <a:endParaRPr lang="en-US" altLang="zh-TW" b="1" dirty="0">
              <a:solidFill>
                <a:srgbClr val="0033CC"/>
              </a:solidFill>
              <a:latin typeface="微軟正黑體" panose="020B0604030504040204" pitchFamily="34" charset="-120"/>
              <a:ea typeface="微軟正黑體" panose="020B0604030504040204" pitchFamily="34" charset="-120"/>
            </a:endParaRPr>
          </a:p>
          <a:p>
            <a:pPr lvl="2">
              <a:lnSpc>
                <a:spcPct val="100000"/>
              </a:lnSpc>
              <a:buFont typeface="Wingdings" panose="05000000000000000000" pitchFamily="2" charset="2"/>
              <a:buChar char="Ø"/>
            </a:pPr>
            <a:r>
              <a:rPr lang="zh-TW" altLang="zh-TW" sz="1800" dirty="0" smtClean="0">
                <a:latin typeface="微軟正黑體" panose="020B0604030504040204" pitchFamily="34" charset="-120"/>
                <a:ea typeface="微軟正黑體" panose="020B0604030504040204" pitchFamily="34" charset="-120"/>
              </a:rPr>
              <a:t>採</a:t>
            </a:r>
            <a:r>
              <a:rPr lang="zh-TW" altLang="zh-TW" sz="1800" dirty="0">
                <a:latin typeface="微軟正黑體" panose="020B0604030504040204" pitchFamily="34" charset="-120"/>
                <a:ea typeface="微軟正黑體" panose="020B0604030504040204" pitchFamily="34" charset="-120"/>
              </a:rPr>
              <a:t>計學校服務</a:t>
            </a:r>
            <a:r>
              <a:rPr lang="zh-TW" altLang="zh-TW" sz="1800" dirty="0" smtClean="0">
                <a:latin typeface="微軟正黑體" panose="020B0604030504040204" pitchFamily="34" charset="-120"/>
                <a:ea typeface="微軟正黑體" panose="020B0604030504040204" pitchFamily="34" charset="-120"/>
              </a:rPr>
              <a:t>表現</a:t>
            </a:r>
            <a:r>
              <a:rPr lang="zh-TW" altLang="en-US" sz="1800" dirty="0" smtClean="0">
                <a:latin typeface="微軟正黑體" panose="020B0604030504040204" pitchFamily="34" charset="-120"/>
                <a:ea typeface="微軟正黑體" panose="020B0604030504040204" pitchFamily="34" charset="-120"/>
              </a:rPr>
              <a:t>：</a:t>
            </a:r>
            <a:r>
              <a:rPr lang="zh-TW" altLang="zh-TW" sz="1800" dirty="0" smtClean="0">
                <a:latin typeface="微軟正黑體" panose="020B0604030504040204" pitchFamily="34" charset="-120"/>
                <a:ea typeface="微軟正黑體" panose="020B0604030504040204" pitchFamily="34" charset="-120"/>
              </a:rPr>
              <a:t>擔任</a:t>
            </a:r>
            <a:r>
              <a:rPr lang="zh-TW" altLang="zh-TW" sz="1800" dirty="0">
                <a:latin typeface="微軟正黑體" panose="020B0604030504040204" pitchFamily="34" charset="-120"/>
                <a:ea typeface="微軟正黑體" panose="020B0604030504040204" pitchFamily="34" charset="-120"/>
              </a:rPr>
              <a:t>班級幹部、小老師或社團幹部任滿一學期</a:t>
            </a:r>
            <a:r>
              <a:rPr lang="zh-TW" altLang="zh-TW" sz="1800" dirty="0" smtClean="0">
                <a:latin typeface="微軟正黑體" panose="020B0604030504040204" pitchFamily="34" charset="-120"/>
                <a:ea typeface="微軟正黑體" panose="020B0604030504040204" pitchFamily="34" charset="-120"/>
              </a:rPr>
              <a:t>得</a:t>
            </a:r>
            <a:r>
              <a:rPr lang="en-US" altLang="zh-TW" sz="1800" b="1" dirty="0" smtClean="0">
                <a:latin typeface="微軟正黑體" panose="020B0604030504040204" pitchFamily="34" charset="-120"/>
                <a:ea typeface="微軟正黑體" panose="020B0604030504040204" pitchFamily="34" charset="-120"/>
              </a:rPr>
              <a:t>2</a:t>
            </a:r>
            <a:r>
              <a:rPr lang="zh-TW" altLang="zh-TW" sz="1800" b="1" dirty="0" smtClean="0">
                <a:latin typeface="微軟正黑體" panose="020B0604030504040204" pitchFamily="34" charset="-120"/>
                <a:ea typeface="微軟正黑體" panose="020B0604030504040204" pitchFamily="34" charset="-120"/>
              </a:rPr>
              <a:t>分</a:t>
            </a:r>
            <a:r>
              <a:rPr lang="zh-TW" altLang="zh-TW" sz="1800" dirty="0" smtClean="0">
                <a:latin typeface="微軟正黑體" panose="020B0604030504040204" pitchFamily="34" charset="-120"/>
                <a:ea typeface="微軟正黑體" panose="020B0604030504040204" pitchFamily="34" charset="-120"/>
              </a:rPr>
              <a:t>，</a:t>
            </a:r>
            <a:r>
              <a:rPr lang="en-US" altLang="zh-TW" sz="1800" dirty="0" smtClean="0">
                <a:latin typeface="微軟正黑體" panose="020B0604030504040204" pitchFamily="34" charset="-120"/>
                <a:ea typeface="微軟正黑體" panose="020B0604030504040204" pitchFamily="34" charset="-120"/>
              </a:rPr>
              <a:t/>
            </a:r>
            <a:br>
              <a:rPr lang="en-US" altLang="zh-TW" sz="1800" dirty="0" smtClean="0">
                <a:latin typeface="微軟正黑體" panose="020B0604030504040204" pitchFamily="34" charset="-120"/>
                <a:ea typeface="微軟正黑體" panose="020B0604030504040204" pitchFamily="34" charset="-120"/>
              </a:rPr>
            </a:br>
            <a:r>
              <a:rPr lang="zh-TW" altLang="zh-TW" sz="1800" dirty="0" smtClean="0">
                <a:solidFill>
                  <a:srgbClr val="C00000"/>
                </a:solidFill>
                <a:latin typeface="微軟正黑體" panose="020B0604030504040204" pitchFamily="34" charset="-120"/>
                <a:ea typeface="微軟正黑體" panose="020B0604030504040204" pitchFamily="34" charset="-120"/>
              </a:rPr>
              <a:t>同一</a:t>
            </a:r>
            <a:r>
              <a:rPr lang="zh-TW" altLang="zh-TW" sz="1800" dirty="0">
                <a:solidFill>
                  <a:srgbClr val="C00000"/>
                </a:solidFill>
                <a:latin typeface="微軟正黑體" panose="020B0604030504040204" pitchFamily="34" charset="-120"/>
                <a:ea typeface="微軟正黑體" panose="020B0604030504040204" pitchFamily="34" charset="-120"/>
              </a:rPr>
              <a:t>學期同時擔任班級幹部、小老師或社團幹部，仍</a:t>
            </a:r>
            <a:r>
              <a:rPr lang="zh-TW" altLang="zh-TW" sz="1800" dirty="0" smtClean="0">
                <a:solidFill>
                  <a:srgbClr val="C00000"/>
                </a:solidFill>
                <a:latin typeface="微軟正黑體" panose="020B0604030504040204" pitchFamily="34" charset="-120"/>
                <a:ea typeface="微軟正黑體" panose="020B0604030504040204" pitchFamily="34" charset="-120"/>
              </a:rPr>
              <a:t>以</a:t>
            </a:r>
            <a:r>
              <a:rPr lang="en-US" altLang="zh-TW" sz="1800" b="1" dirty="0" smtClean="0">
                <a:solidFill>
                  <a:srgbClr val="C00000"/>
                </a:solidFill>
                <a:latin typeface="微軟正黑體" panose="020B0604030504040204" pitchFamily="34" charset="-120"/>
                <a:ea typeface="微軟正黑體" panose="020B0604030504040204" pitchFamily="34" charset="-120"/>
              </a:rPr>
              <a:t>2</a:t>
            </a:r>
            <a:r>
              <a:rPr lang="zh-TW" altLang="zh-TW" sz="1800" b="1" dirty="0" smtClean="0">
                <a:solidFill>
                  <a:srgbClr val="C00000"/>
                </a:solidFill>
                <a:latin typeface="微軟正黑體" panose="020B0604030504040204" pitchFamily="34" charset="-120"/>
                <a:ea typeface="微軟正黑體" panose="020B0604030504040204" pitchFamily="34" charset="-120"/>
              </a:rPr>
              <a:t>分</a:t>
            </a:r>
            <a:r>
              <a:rPr lang="zh-TW" altLang="zh-TW" sz="1800" dirty="0">
                <a:solidFill>
                  <a:srgbClr val="C00000"/>
                </a:solidFill>
                <a:latin typeface="微軟正黑體" panose="020B0604030504040204" pitchFamily="34" charset="-120"/>
                <a:ea typeface="微軟正黑體" panose="020B0604030504040204" pitchFamily="34" charset="-120"/>
              </a:rPr>
              <a:t>採計</a:t>
            </a:r>
            <a:r>
              <a:rPr lang="zh-TW" altLang="zh-TW" sz="1800" dirty="0" smtClean="0">
                <a:solidFill>
                  <a:srgbClr val="C00000"/>
                </a:solidFill>
                <a:latin typeface="微軟正黑體" panose="020B0604030504040204" pitchFamily="34" charset="-120"/>
                <a:ea typeface="微軟正黑體" panose="020B0604030504040204" pitchFamily="34" charset="-120"/>
              </a:rPr>
              <a:t>。除</a:t>
            </a:r>
            <a:r>
              <a:rPr lang="zh-TW" altLang="zh-TW" sz="1800" dirty="0">
                <a:solidFill>
                  <a:srgbClr val="C00000"/>
                </a:solidFill>
                <a:latin typeface="微軟正黑體" panose="020B0604030504040204" pitchFamily="34" charset="-120"/>
                <a:ea typeface="微軟正黑體" panose="020B0604030504040204" pitchFamily="34" charset="-120"/>
              </a:rPr>
              <a:t>副班長、副社長</a:t>
            </a:r>
            <a:r>
              <a:rPr lang="zh-TW" altLang="zh-TW" sz="1800" dirty="0" smtClean="0">
                <a:solidFill>
                  <a:srgbClr val="C00000"/>
                </a:solidFill>
                <a:latin typeface="微軟正黑體" panose="020B0604030504040204" pitchFamily="34" charset="-120"/>
                <a:ea typeface="微軟正黑體" panose="020B0604030504040204" pitchFamily="34" charset="-120"/>
              </a:rPr>
              <a:t>，</a:t>
            </a:r>
            <a:r>
              <a:rPr lang="en-US" altLang="zh-TW" sz="1800" dirty="0" smtClean="0">
                <a:solidFill>
                  <a:srgbClr val="C00000"/>
                </a:solidFill>
                <a:latin typeface="微軟正黑體" panose="020B0604030504040204" pitchFamily="34" charset="-120"/>
                <a:ea typeface="微軟正黑體" panose="020B0604030504040204" pitchFamily="34" charset="-120"/>
              </a:rPr>
              <a:t/>
            </a:r>
            <a:br>
              <a:rPr lang="en-US" altLang="zh-TW" sz="1800" dirty="0" smtClean="0">
                <a:solidFill>
                  <a:srgbClr val="C00000"/>
                </a:solidFill>
                <a:latin typeface="微軟正黑體" panose="020B0604030504040204" pitchFamily="34" charset="-120"/>
                <a:ea typeface="微軟正黑體" panose="020B0604030504040204" pitchFamily="34" charset="-120"/>
              </a:rPr>
            </a:br>
            <a:r>
              <a:rPr lang="zh-TW" altLang="zh-TW" sz="1800" dirty="0" smtClean="0">
                <a:solidFill>
                  <a:srgbClr val="C00000"/>
                </a:solidFill>
                <a:latin typeface="微軟正黑體" panose="020B0604030504040204" pitchFamily="34" charset="-120"/>
                <a:ea typeface="微軟正黑體" panose="020B0604030504040204" pitchFamily="34" charset="-120"/>
              </a:rPr>
              <a:t>其餘</a:t>
            </a:r>
            <a:r>
              <a:rPr lang="zh-TW" altLang="zh-TW" sz="1800" dirty="0">
                <a:solidFill>
                  <a:srgbClr val="C00000"/>
                </a:solidFill>
                <a:latin typeface="微軟正黑體" panose="020B0604030504040204" pitchFamily="34" charset="-120"/>
                <a:ea typeface="微軟正黑體" panose="020B0604030504040204" pitchFamily="34" charset="-120"/>
              </a:rPr>
              <a:t>副級幹部皆不採計。</a:t>
            </a:r>
          </a:p>
          <a:p>
            <a:pPr lvl="2">
              <a:lnSpc>
                <a:spcPct val="100000"/>
              </a:lnSpc>
              <a:buFont typeface="Wingdings" panose="05000000000000000000" pitchFamily="2" charset="2"/>
              <a:buChar char="Ø"/>
            </a:pPr>
            <a:r>
              <a:rPr lang="zh-TW" altLang="zh-TW" sz="1800" dirty="0" smtClean="0">
                <a:latin typeface="微軟正黑體" panose="020B0604030504040204" pitchFamily="34" charset="-120"/>
                <a:ea typeface="微軟正黑體" panose="020B0604030504040204" pitchFamily="34" charset="-120"/>
              </a:rPr>
              <a:t>校外</a:t>
            </a:r>
            <a:r>
              <a:rPr lang="zh-TW" altLang="zh-TW" sz="1800" dirty="0">
                <a:latin typeface="微軟正黑體" panose="020B0604030504040204" pitchFamily="34" charset="-120"/>
                <a:ea typeface="微軟正黑體" panose="020B0604030504040204" pitchFamily="34" charset="-120"/>
              </a:rPr>
              <a:t>服務學習時</a:t>
            </a:r>
            <a:r>
              <a:rPr lang="zh-TW" altLang="zh-TW" sz="1800" dirty="0" smtClean="0">
                <a:latin typeface="微軟正黑體" panose="020B0604030504040204" pitchFamily="34" charset="-120"/>
                <a:ea typeface="微軟正黑體" panose="020B0604030504040204" pitchFamily="34" charset="-120"/>
              </a:rPr>
              <a:t>數</a:t>
            </a:r>
            <a:r>
              <a:rPr lang="zh-TW" altLang="en-US" sz="1800" dirty="0" smtClean="0">
                <a:latin typeface="微軟正黑體" panose="020B0604030504040204" pitchFamily="34" charset="-120"/>
                <a:ea typeface="微軟正黑體" panose="020B0604030504040204" pitchFamily="34" charset="-120"/>
              </a:rPr>
              <a:t>：</a:t>
            </a:r>
            <a:r>
              <a:rPr lang="zh-TW" altLang="zh-TW" sz="1800" dirty="0" smtClean="0">
                <a:latin typeface="微軟正黑體" panose="020B0604030504040204" pitchFamily="34" charset="-120"/>
                <a:ea typeface="微軟正黑體" panose="020B0604030504040204" pitchFamily="34" charset="-120"/>
              </a:rPr>
              <a:t>參加</a:t>
            </a:r>
            <a:r>
              <a:rPr lang="zh-TW" altLang="zh-TW" sz="1800" dirty="0">
                <a:latin typeface="微軟正黑體" panose="020B0604030504040204" pitchFamily="34" charset="-120"/>
                <a:ea typeface="微軟正黑體" panose="020B0604030504040204" pitchFamily="34" charset="-120"/>
              </a:rPr>
              <a:t>校內服務學習課程及活動，或於校外參加志工服務或社區</a:t>
            </a:r>
            <a:r>
              <a:rPr lang="zh-TW" altLang="zh-TW" sz="1800" dirty="0" smtClean="0">
                <a:latin typeface="微軟正黑體" panose="020B0604030504040204" pitchFamily="34" charset="-120"/>
                <a:ea typeface="微軟正黑體" panose="020B0604030504040204" pitchFamily="34" charset="-120"/>
              </a:rPr>
              <a:t>服務</a:t>
            </a:r>
            <a:r>
              <a:rPr lang="en-US" altLang="zh-TW" sz="1800" dirty="0" smtClean="0">
                <a:latin typeface="微軟正黑體" panose="020B0604030504040204" pitchFamily="34" charset="-120"/>
                <a:ea typeface="微軟正黑體" panose="020B0604030504040204" pitchFamily="34" charset="-120"/>
              </a:rPr>
              <a:t/>
            </a:r>
            <a:br>
              <a:rPr lang="en-US" altLang="zh-TW" sz="1800" dirty="0" smtClean="0">
                <a:latin typeface="微軟正黑體" panose="020B0604030504040204" pitchFamily="34" charset="-120"/>
                <a:ea typeface="微軟正黑體" panose="020B0604030504040204" pitchFamily="34" charset="-120"/>
              </a:rPr>
            </a:br>
            <a:r>
              <a:rPr lang="zh-TW" altLang="zh-TW" sz="1800" dirty="0" smtClean="0">
                <a:solidFill>
                  <a:srgbClr val="C00000"/>
                </a:solidFill>
                <a:latin typeface="微軟正黑體" panose="020B0604030504040204" pitchFamily="34" charset="-120"/>
                <a:ea typeface="微軟正黑體" panose="020B0604030504040204" pitchFamily="34" charset="-120"/>
              </a:rPr>
              <a:t>滿</a:t>
            </a:r>
            <a:r>
              <a:rPr lang="en-US" altLang="zh-TW" sz="1800" dirty="0" smtClean="0">
                <a:solidFill>
                  <a:srgbClr val="C00000"/>
                </a:solidFill>
                <a:latin typeface="微軟正黑體" panose="020B0604030504040204" pitchFamily="34" charset="-120"/>
                <a:ea typeface="微軟正黑體" panose="020B0604030504040204" pitchFamily="34" charset="-120"/>
              </a:rPr>
              <a:t>1</a:t>
            </a:r>
            <a:r>
              <a:rPr lang="zh-TW" altLang="zh-TW" sz="1800" dirty="0" smtClean="0">
                <a:solidFill>
                  <a:srgbClr val="C00000"/>
                </a:solidFill>
                <a:latin typeface="微軟正黑體" panose="020B0604030504040204" pitchFamily="34" charset="-120"/>
                <a:ea typeface="微軟正黑體" panose="020B0604030504040204" pitchFamily="34" charset="-120"/>
              </a:rPr>
              <a:t>小時得</a:t>
            </a:r>
            <a:r>
              <a:rPr lang="en-US" altLang="zh-TW" sz="1800" b="1" dirty="0" smtClean="0">
                <a:solidFill>
                  <a:srgbClr val="C00000"/>
                </a:solidFill>
                <a:latin typeface="微軟正黑體" panose="020B0604030504040204" pitchFamily="34" charset="-120"/>
                <a:ea typeface="微軟正黑體" panose="020B0604030504040204" pitchFamily="34" charset="-120"/>
              </a:rPr>
              <a:t>0.25</a:t>
            </a:r>
            <a:r>
              <a:rPr lang="zh-TW" altLang="zh-TW" sz="1800" b="1" dirty="0" smtClean="0">
                <a:solidFill>
                  <a:srgbClr val="C00000"/>
                </a:solidFill>
                <a:latin typeface="微軟正黑體" panose="020B0604030504040204" pitchFamily="34" charset="-120"/>
                <a:ea typeface="微軟正黑體" panose="020B0604030504040204" pitchFamily="34" charset="-120"/>
              </a:rPr>
              <a:t>分</a:t>
            </a:r>
            <a:r>
              <a:rPr lang="zh-TW" altLang="zh-TW" sz="1800" dirty="0" smtClean="0">
                <a:solidFill>
                  <a:srgbClr val="C00000"/>
                </a:solidFill>
                <a:latin typeface="微軟正黑體" panose="020B0604030504040204" pitchFamily="34" charset="-120"/>
                <a:ea typeface="微軟正黑體" panose="020B0604030504040204" pitchFamily="34" charset="-120"/>
              </a:rPr>
              <a:t>。</a:t>
            </a:r>
            <a:endParaRPr lang="en-US" altLang="zh-TW" sz="1800" dirty="0" smtClean="0">
              <a:solidFill>
                <a:srgbClr val="C00000"/>
              </a:solidFill>
              <a:latin typeface="微軟正黑體" panose="020B0604030504040204" pitchFamily="34" charset="-120"/>
              <a:ea typeface="微軟正黑體" panose="020B0604030504040204" pitchFamily="34" charset="-120"/>
            </a:endParaRPr>
          </a:p>
          <a:p>
            <a:pPr lvl="2">
              <a:lnSpc>
                <a:spcPct val="100000"/>
              </a:lnSpc>
              <a:buFont typeface="Wingdings" panose="05000000000000000000" pitchFamily="2" charset="2"/>
              <a:buChar char="Ø"/>
            </a:pPr>
            <a:r>
              <a:rPr lang="zh-TW" altLang="en-US" sz="1800" dirty="0" smtClean="0">
                <a:latin typeface="微軟正黑體" panose="020B0604030504040204" pitchFamily="34" charset="-120"/>
                <a:ea typeface="微軟正黑體" panose="020B0604030504040204" pitchFamily="34" charset="-120"/>
              </a:rPr>
              <a:t>相關服務學習應於</a:t>
            </a:r>
            <a:r>
              <a:rPr lang="zh-TW" altLang="en-US" sz="1800" dirty="0" smtClean="0">
                <a:solidFill>
                  <a:srgbClr val="C00000"/>
                </a:solidFill>
                <a:latin typeface="微軟正黑體" panose="020B0604030504040204" pitchFamily="34" charset="-120"/>
                <a:ea typeface="微軟正黑體" panose="020B0604030504040204" pitchFamily="34" charset="-120"/>
              </a:rPr>
              <a:t>國中就學期間且至</a:t>
            </a:r>
            <a:r>
              <a:rPr lang="en-US" altLang="zh-TW" sz="1800" b="1" dirty="0" smtClean="0">
                <a:solidFill>
                  <a:srgbClr val="C00000"/>
                </a:solidFill>
                <a:latin typeface="微軟正黑體" panose="020B0604030504040204" pitchFamily="34" charset="-120"/>
                <a:ea typeface="微軟正黑體" panose="020B0604030504040204" pitchFamily="34" charset="-120"/>
              </a:rPr>
              <a:t>107</a:t>
            </a:r>
            <a:r>
              <a:rPr lang="zh-TW" altLang="en-US" sz="1800" b="1" dirty="0" smtClean="0">
                <a:solidFill>
                  <a:srgbClr val="C00000"/>
                </a:solidFill>
                <a:latin typeface="微軟正黑體" panose="020B0604030504040204" pitchFamily="34" charset="-120"/>
                <a:ea typeface="微軟正黑體" panose="020B0604030504040204" pitchFamily="34" charset="-120"/>
              </a:rPr>
              <a:t>年</a:t>
            </a:r>
            <a:r>
              <a:rPr lang="en-US" altLang="zh-TW" sz="1800" b="1" dirty="0" smtClean="0">
                <a:solidFill>
                  <a:srgbClr val="C00000"/>
                </a:solidFill>
                <a:latin typeface="微軟正黑體" panose="020B0604030504040204" pitchFamily="34" charset="-120"/>
                <a:ea typeface="微軟正黑體" panose="020B0604030504040204" pitchFamily="34" charset="-120"/>
              </a:rPr>
              <a:t>5</a:t>
            </a:r>
            <a:r>
              <a:rPr lang="zh-TW" altLang="en-US" sz="1800" b="1" dirty="0" smtClean="0">
                <a:solidFill>
                  <a:srgbClr val="C00000"/>
                </a:solidFill>
                <a:latin typeface="微軟正黑體" panose="020B0604030504040204" pitchFamily="34" charset="-120"/>
                <a:ea typeface="微軟正黑體" panose="020B0604030504040204" pitchFamily="34" charset="-120"/>
              </a:rPr>
              <a:t>月</a:t>
            </a:r>
            <a:r>
              <a:rPr lang="en-US" altLang="zh-TW" sz="1800" b="1" dirty="0" smtClean="0">
                <a:solidFill>
                  <a:srgbClr val="C00000"/>
                </a:solidFill>
                <a:latin typeface="微軟正黑體" panose="020B0604030504040204" pitchFamily="34" charset="-120"/>
                <a:ea typeface="微軟正黑體" panose="020B0604030504040204" pitchFamily="34" charset="-120"/>
              </a:rPr>
              <a:t>14</a:t>
            </a:r>
            <a:r>
              <a:rPr lang="zh-TW" altLang="en-US" sz="1800" b="1" dirty="0" smtClean="0">
                <a:solidFill>
                  <a:srgbClr val="C00000"/>
                </a:solidFill>
                <a:latin typeface="微軟正黑體" panose="020B0604030504040204" pitchFamily="34" charset="-120"/>
                <a:ea typeface="微軟正黑體" panose="020B0604030504040204" pitchFamily="34" charset="-120"/>
              </a:rPr>
              <a:t>日（星期一）（含）前取得為限</a:t>
            </a:r>
            <a:r>
              <a:rPr lang="zh-TW" altLang="en-US" sz="1800" dirty="0" smtClean="0">
                <a:solidFill>
                  <a:srgbClr val="C00000"/>
                </a:solidFill>
                <a:latin typeface="微軟正黑體" panose="020B0604030504040204" pitchFamily="34" charset="-120"/>
                <a:ea typeface="微軟正黑體" panose="020B0604030504040204" pitchFamily="34" charset="-120"/>
              </a:rPr>
              <a:t>。</a:t>
            </a:r>
            <a:endParaRPr lang="zh-TW" altLang="zh-TW" sz="1800" dirty="0">
              <a:solidFill>
                <a:srgbClr val="C00000"/>
              </a:solidFill>
              <a:latin typeface="微軟正黑體" panose="020B0604030504040204" pitchFamily="34" charset="-120"/>
              <a:ea typeface="微軟正黑體" panose="020B0604030504040204" pitchFamily="34" charset="-120"/>
            </a:endParaRPr>
          </a:p>
        </p:txBody>
      </p:sp>
      <p:pic>
        <p:nvPicPr>
          <p:cNvPr id="14" name="Picture 7" descr="卡通可爱素材"/>
          <p:cNvPicPr>
            <a:picLocks noChangeAspect="1" noChangeArrowheads="1"/>
          </p:cNvPicPr>
          <p:nvPr/>
        </p:nvPicPr>
        <p:blipFill rotWithShape="1">
          <a:blip r:embed="rId2">
            <a:extLst>
              <a:ext uri="{28A0092B-C50C-407E-A947-70E740481C1C}">
                <a14:useLocalDpi xmlns:a14="http://schemas.microsoft.com/office/drawing/2010/main" val="0"/>
              </a:ext>
            </a:extLst>
          </a:blip>
          <a:srcRect t="57710" r="47425"/>
          <a:stretch/>
        </p:blipFill>
        <p:spPr bwMode="auto">
          <a:xfrm>
            <a:off x="9448800" y="894547"/>
            <a:ext cx="2674672" cy="2151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817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231715" y="569343"/>
            <a:ext cx="10414000" cy="864096"/>
          </a:xfrm>
          <a:prstGeom prst="rect">
            <a:avLst/>
          </a:prstGeom>
        </p:spPr>
        <p:txBody>
          <a:bodyPr vert="horz" lIns="91440" tIns="45720" rIns="91440" bIns="45720" rtlCol="0" anchor="ctr">
            <a:normAutofit fontScale="97500"/>
          </a:bodyPr>
          <a:lstStyle/>
          <a:p>
            <a:pPr>
              <a:lnSpc>
                <a:spcPct val="90000"/>
              </a:lnSpc>
              <a:spcBef>
                <a:spcPct val="0"/>
              </a:spcBef>
              <a:defRPr/>
            </a:pPr>
            <a:r>
              <a:rPr lang="zh-TW" altLang="en-US" sz="4400" b="1" dirty="0">
                <a:solidFill>
                  <a:srgbClr val="0033CC"/>
                </a:solidFill>
                <a:effectLst>
                  <a:outerShdw blurRad="38100" dist="38100" dir="2700000" algn="tl">
                    <a:srgbClr val="C0C0C0"/>
                  </a:outerShdw>
                </a:effectLst>
                <a:latin typeface="Times New Roman" pitchFamily="18" charset="0"/>
                <a:ea typeface="+mj-ea"/>
                <a:cs typeface="+mj-cs"/>
              </a:rPr>
              <a:t> </a:t>
            </a:r>
            <a:r>
              <a:rPr lang="zh-TW" altLang="en-US" sz="3900" b="1" dirty="0" smtClean="0">
                <a:solidFill>
                  <a:srgbClr val="002060"/>
                </a:solidFill>
                <a:latin typeface="微軟正黑體" panose="020B0604030504040204" pitchFamily="34" charset="-120"/>
                <a:ea typeface="微軟正黑體" panose="020B0604030504040204" pitchFamily="34" charset="-120"/>
              </a:rPr>
              <a:t>成績</a:t>
            </a:r>
            <a:r>
              <a:rPr lang="zh-TW" altLang="en-US" sz="3900" b="1" dirty="0" smtClean="0">
                <a:solidFill>
                  <a:srgbClr val="002060"/>
                </a:solidFill>
                <a:latin typeface="微軟正黑體" panose="020B0604030504040204" pitchFamily="34" charset="-120"/>
                <a:ea typeface="微軟正黑體" panose="020B0604030504040204" pitchFamily="34" charset="-120"/>
                <a:cs typeface="+mj-cs"/>
              </a:rPr>
              <a:t>採計與計算</a:t>
            </a:r>
            <a:r>
              <a:rPr lang="en-US" altLang="zh-TW" sz="3900" b="1" dirty="0">
                <a:solidFill>
                  <a:srgbClr val="002060"/>
                </a:solidFill>
                <a:latin typeface="微軟正黑體" panose="020B0604030504040204" pitchFamily="34" charset="-120"/>
                <a:ea typeface="微軟正黑體" panose="020B0604030504040204" pitchFamily="34" charset="-120"/>
              </a:rPr>
              <a:t>-</a:t>
            </a:r>
            <a:r>
              <a:rPr lang="zh-TW" altLang="en-US" sz="3900" b="1" dirty="0">
                <a:solidFill>
                  <a:srgbClr val="002060"/>
                </a:solidFill>
                <a:latin typeface="微軟正黑體" panose="020B0604030504040204" pitchFamily="34" charset="-120"/>
                <a:ea typeface="微軟正黑體" panose="020B0604030504040204" pitchFamily="34" charset="-120"/>
              </a:rPr>
              <a:t>多元學習</a:t>
            </a:r>
            <a:r>
              <a:rPr lang="zh-TW" altLang="en-US" sz="3900" b="1" dirty="0" smtClean="0">
                <a:solidFill>
                  <a:srgbClr val="002060"/>
                </a:solidFill>
                <a:latin typeface="微軟正黑體" panose="020B0604030504040204" pitchFamily="34" charset="-120"/>
                <a:ea typeface="微軟正黑體" panose="020B0604030504040204" pitchFamily="34" charset="-120"/>
              </a:rPr>
              <a:t>表現</a:t>
            </a:r>
            <a:endParaRPr lang="zh-TW" altLang="en-US" sz="3900" b="1" dirty="0">
              <a:solidFill>
                <a:srgbClr val="002060"/>
              </a:solidFill>
              <a:latin typeface="微軟正黑體" panose="020B0604030504040204" pitchFamily="34" charset="-120"/>
              <a:ea typeface="微軟正黑體" panose="020B0604030504040204" pitchFamily="34" charset="-120"/>
              <a:cs typeface="+mj-cs"/>
            </a:endParaRPr>
          </a:p>
        </p:txBody>
      </p:sp>
      <p:graphicFrame>
        <p:nvGraphicFramePr>
          <p:cNvPr id="7" name="表格 6"/>
          <p:cNvGraphicFramePr>
            <a:graphicFrameLocks noGrp="1"/>
          </p:cNvGraphicFramePr>
          <p:nvPr>
            <p:extLst>
              <p:ext uri="{D42A27DB-BD31-4B8C-83A1-F6EECF244321}">
                <p14:modId xmlns:p14="http://schemas.microsoft.com/office/powerpoint/2010/main" val="2379499760"/>
              </p:ext>
            </p:extLst>
          </p:nvPr>
        </p:nvGraphicFramePr>
        <p:xfrm>
          <a:off x="33020" y="1871213"/>
          <a:ext cx="12118338" cy="3785941"/>
        </p:xfrm>
        <a:graphic>
          <a:graphicData uri="http://schemas.openxmlformats.org/drawingml/2006/table">
            <a:tbl>
              <a:tblPr firstRow="1" bandRow="1">
                <a:tableStyleId>{5DA37D80-6434-44D0-A028-1B22A696006F}</a:tableStyleId>
              </a:tblPr>
              <a:tblGrid>
                <a:gridCol w="1372268">
                  <a:extLst>
                    <a:ext uri="{9D8B030D-6E8A-4147-A177-3AD203B41FA5}">
                      <a16:colId xmlns:a16="http://schemas.microsoft.com/office/drawing/2014/main" val="20000"/>
                    </a:ext>
                  </a:extLst>
                </a:gridCol>
                <a:gridCol w="1164657">
                  <a:extLst>
                    <a:ext uri="{9D8B030D-6E8A-4147-A177-3AD203B41FA5}">
                      <a16:colId xmlns:a16="http://schemas.microsoft.com/office/drawing/2014/main" val="20001"/>
                    </a:ext>
                  </a:extLst>
                </a:gridCol>
                <a:gridCol w="481263">
                  <a:extLst>
                    <a:ext uri="{9D8B030D-6E8A-4147-A177-3AD203B41FA5}">
                      <a16:colId xmlns:a16="http://schemas.microsoft.com/office/drawing/2014/main" val="20002"/>
                    </a:ext>
                  </a:extLst>
                </a:gridCol>
                <a:gridCol w="673769">
                  <a:extLst>
                    <a:ext uri="{9D8B030D-6E8A-4147-A177-3AD203B41FA5}">
                      <a16:colId xmlns:a16="http://schemas.microsoft.com/office/drawing/2014/main" val="20003"/>
                    </a:ext>
                  </a:extLst>
                </a:gridCol>
                <a:gridCol w="346509">
                  <a:extLst>
                    <a:ext uri="{9D8B030D-6E8A-4147-A177-3AD203B41FA5}">
                      <a16:colId xmlns:a16="http://schemas.microsoft.com/office/drawing/2014/main" val="20004"/>
                    </a:ext>
                  </a:extLst>
                </a:gridCol>
                <a:gridCol w="697969">
                  <a:extLst>
                    <a:ext uri="{9D8B030D-6E8A-4147-A177-3AD203B41FA5}">
                      <a16:colId xmlns:a16="http://schemas.microsoft.com/office/drawing/2014/main" val="20005"/>
                    </a:ext>
                  </a:extLst>
                </a:gridCol>
                <a:gridCol w="1285905">
                  <a:extLst>
                    <a:ext uri="{9D8B030D-6E8A-4147-A177-3AD203B41FA5}">
                      <a16:colId xmlns:a16="http://schemas.microsoft.com/office/drawing/2014/main" val="20006"/>
                    </a:ext>
                  </a:extLst>
                </a:gridCol>
                <a:gridCol w="643823">
                  <a:extLst>
                    <a:ext uri="{9D8B030D-6E8A-4147-A177-3AD203B41FA5}">
                      <a16:colId xmlns:a16="http://schemas.microsoft.com/office/drawing/2014/main" val="20007"/>
                    </a:ext>
                  </a:extLst>
                </a:gridCol>
                <a:gridCol w="433137">
                  <a:extLst>
                    <a:ext uri="{9D8B030D-6E8A-4147-A177-3AD203B41FA5}">
                      <a16:colId xmlns:a16="http://schemas.microsoft.com/office/drawing/2014/main" val="20008"/>
                    </a:ext>
                  </a:extLst>
                </a:gridCol>
                <a:gridCol w="1135781">
                  <a:extLst>
                    <a:ext uri="{9D8B030D-6E8A-4147-A177-3AD203B41FA5}">
                      <a16:colId xmlns:a16="http://schemas.microsoft.com/office/drawing/2014/main" val="20009"/>
                    </a:ext>
                  </a:extLst>
                </a:gridCol>
                <a:gridCol w="1310465">
                  <a:extLst>
                    <a:ext uri="{9D8B030D-6E8A-4147-A177-3AD203B41FA5}">
                      <a16:colId xmlns:a16="http://schemas.microsoft.com/office/drawing/2014/main" val="20010"/>
                    </a:ext>
                  </a:extLst>
                </a:gridCol>
                <a:gridCol w="2572792">
                  <a:extLst>
                    <a:ext uri="{9D8B030D-6E8A-4147-A177-3AD203B41FA5}">
                      <a16:colId xmlns:a16="http://schemas.microsoft.com/office/drawing/2014/main" val="20011"/>
                    </a:ext>
                  </a:extLst>
                </a:gridCol>
              </a:tblGrid>
              <a:tr h="430299">
                <a:tc>
                  <a:txBody>
                    <a:bodyPr/>
                    <a:lstStyle/>
                    <a:p>
                      <a:pPr algn="ctr"/>
                      <a:r>
                        <a:rPr lang="zh-TW" altLang="en-US" sz="2200" b="1" dirty="0" smtClean="0">
                          <a:latin typeface="微軟正黑體" pitchFamily="34" charset="-120"/>
                          <a:ea typeface="微軟正黑體" pitchFamily="34" charset="-120"/>
                        </a:rPr>
                        <a:t>分項目</a:t>
                      </a:r>
                      <a:endParaRPr lang="zh-TW" altLang="en-US" sz="2200" b="1" dirty="0">
                        <a:latin typeface="微軟正黑體" pitchFamily="34" charset="-120"/>
                        <a:ea typeface="微軟正黑體" pitchFamily="34" charset="-120"/>
                      </a:endParaRPr>
                    </a:p>
                  </a:txBody>
                  <a:tcPr>
                    <a:solidFill>
                      <a:schemeClr val="accent2">
                        <a:lumMod val="40000"/>
                        <a:lumOff val="60000"/>
                      </a:schemeClr>
                    </a:solidFill>
                  </a:tcPr>
                </a:tc>
                <a:tc gridSpan="11">
                  <a:txBody>
                    <a:bodyPr/>
                    <a:lstStyle/>
                    <a:p>
                      <a:pPr algn="ctr"/>
                      <a:r>
                        <a:rPr lang="zh-TW" altLang="en-US" sz="2200" b="1" dirty="0" smtClean="0">
                          <a:latin typeface="微軟正黑體" pitchFamily="34" charset="-120"/>
                          <a:ea typeface="微軟正黑體" pitchFamily="34" charset="-120"/>
                        </a:rPr>
                        <a:t>積分採計原則</a:t>
                      </a:r>
                      <a:endParaRPr lang="zh-TW" altLang="en-US" sz="2200" b="1" dirty="0">
                        <a:latin typeface="微軟正黑體" pitchFamily="34" charset="-120"/>
                        <a:ea typeface="微軟正黑體" pitchFamily="34" charset="-120"/>
                      </a:endParaRPr>
                    </a:p>
                  </a:txBody>
                  <a:tcPr>
                    <a:solidFill>
                      <a:schemeClr val="accent2">
                        <a:lumMod val="40000"/>
                        <a:lumOff val="6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368827">
                <a:tc rowSpan="6">
                  <a:txBody>
                    <a:bodyPr/>
                    <a:lstStyle/>
                    <a:p>
                      <a:pPr algn="ctr"/>
                      <a:r>
                        <a:rPr lang="zh-TW" altLang="en-US" b="1" dirty="0" smtClean="0">
                          <a:latin typeface="微軟正黑體" pitchFamily="34" charset="-120"/>
                          <a:ea typeface="微軟正黑體" pitchFamily="34" charset="-120"/>
                        </a:rPr>
                        <a:t>競　　賽</a:t>
                      </a:r>
                      <a:endParaRPr lang="zh-TW" altLang="en-US" b="1" dirty="0">
                        <a:latin typeface="微軟正黑體" pitchFamily="34" charset="-120"/>
                        <a:ea typeface="微軟正黑體" pitchFamily="34" charset="-120"/>
                      </a:endParaRPr>
                    </a:p>
                  </a:txBody>
                  <a:tcPr anchor="ctr">
                    <a:solidFill>
                      <a:schemeClr val="accent2">
                        <a:lumMod val="40000"/>
                        <a:lumOff val="60000"/>
                      </a:schemeClr>
                    </a:solid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1" dirty="0" smtClean="0">
                          <a:latin typeface="微軟正黑體" pitchFamily="34" charset="-120"/>
                          <a:ea typeface="微軟正黑體" pitchFamily="34" charset="-120"/>
                        </a:rPr>
                        <a:t>國內競賽</a:t>
                      </a:r>
                      <a:r>
                        <a:rPr lang="zh-TW" altLang="en-US" sz="1800" b="1" dirty="0" smtClean="0">
                          <a:latin typeface="微軟正黑體" pitchFamily="34" charset="-120"/>
                          <a:ea typeface="微軟正黑體" pitchFamily="34" charset="-120"/>
                        </a:rPr>
                        <a:t>（簡章第</a:t>
                      </a:r>
                      <a:r>
                        <a:rPr lang="en-US" altLang="zh-TW" sz="1800" b="1" dirty="0" smtClean="0">
                          <a:latin typeface="微軟正黑體" pitchFamily="34" charset="-120"/>
                          <a:ea typeface="微軟正黑體" pitchFamily="34" charset="-120"/>
                        </a:rPr>
                        <a:t>166</a:t>
                      </a:r>
                      <a:r>
                        <a:rPr lang="zh-TW" altLang="en-US" sz="1800" b="1" dirty="0" smtClean="0">
                          <a:latin typeface="微軟正黑體" pitchFamily="34" charset="-120"/>
                          <a:ea typeface="微軟正黑體" pitchFamily="34" charset="-120"/>
                        </a:rPr>
                        <a:t>頁）</a:t>
                      </a: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tc>
                <a:tc gridSpan="4">
                  <a:txBody>
                    <a:bodyPr/>
                    <a:lstStyle/>
                    <a:p>
                      <a:pPr algn="ctr"/>
                      <a:r>
                        <a:rPr lang="zh-TW" altLang="en-US" b="1" dirty="0" smtClean="0">
                          <a:latin typeface="微軟正黑體" pitchFamily="34" charset="-120"/>
                          <a:ea typeface="微軟正黑體" pitchFamily="34" charset="-120"/>
                        </a:rPr>
                        <a:t>區域及縣市競賽</a:t>
                      </a: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tc>
                <a:tc rowSpan="6">
                  <a:txBody>
                    <a:bodyPr/>
                    <a:lstStyle/>
                    <a:p>
                      <a:pPr marL="177800" marR="0" indent="-177800" algn="just" defTabSz="914400" rtl="0" eaLnBrk="1" fontAlgn="auto" latinLnBrk="0" hangingPunct="1">
                        <a:lnSpc>
                          <a:spcPts val="2100"/>
                        </a:lnSpc>
                        <a:spcBef>
                          <a:spcPts val="600"/>
                        </a:spcBef>
                        <a:spcAft>
                          <a:spcPts val="300"/>
                        </a:spcAft>
                        <a:buClrTx/>
                        <a:buSzTx/>
                        <a:buFont typeface="+mj-lt"/>
                        <a:buAutoNum type="arabicPeriod"/>
                        <a:tabLst/>
                        <a:defRPr/>
                      </a:pPr>
                      <a:r>
                        <a:rPr lang="zh-TW" altLang="en-US" sz="1600" b="1" dirty="0" smtClean="0">
                          <a:latin typeface="微軟正黑體" pitchFamily="34" charset="-120"/>
                          <a:ea typeface="微軟正黑體" pitchFamily="34" charset="-120"/>
                        </a:rPr>
                        <a:t>同學年度同項競賽擇優</a:t>
                      </a:r>
                      <a:r>
                        <a:rPr lang="en-US" altLang="zh-TW" sz="1600" b="1" dirty="0" smtClean="0">
                          <a:latin typeface="微軟正黑體" pitchFamily="34" charset="-120"/>
                          <a:ea typeface="微軟正黑體" pitchFamily="34" charset="-120"/>
                        </a:rPr>
                        <a:t>1</a:t>
                      </a:r>
                      <a:r>
                        <a:rPr lang="zh-TW" altLang="en-US" sz="1600" b="1" dirty="0" smtClean="0">
                          <a:latin typeface="微軟正黑體" pitchFamily="34" charset="-120"/>
                          <a:ea typeface="微軟正黑體" pitchFamily="34" charset="-120"/>
                        </a:rPr>
                        <a:t>次採計。</a:t>
                      </a:r>
                      <a:endParaRPr lang="en-US" altLang="zh-TW" sz="1600" b="1" dirty="0" smtClean="0">
                        <a:latin typeface="微軟正黑體" pitchFamily="34" charset="-120"/>
                        <a:ea typeface="微軟正黑體" pitchFamily="34" charset="-120"/>
                      </a:endParaRPr>
                    </a:p>
                    <a:p>
                      <a:pPr marL="177800" marR="0" indent="-177800" algn="just" defTabSz="914400" rtl="0" eaLnBrk="1" fontAlgn="auto" latinLnBrk="0" hangingPunct="1">
                        <a:lnSpc>
                          <a:spcPts val="2100"/>
                        </a:lnSpc>
                        <a:spcBef>
                          <a:spcPts val="600"/>
                        </a:spcBef>
                        <a:spcAft>
                          <a:spcPts val="300"/>
                        </a:spcAft>
                        <a:buClrTx/>
                        <a:buSzTx/>
                        <a:buFont typeface="+mj-lt"/>
                        <a:buAutoNum type="arabicPeriod"/>
                        <a:tabLst/>
                        <a:defRPr/>
                      </a:pPr>
                      <a:r>
                        <a:rPr lang="zh-TW" altLang="en-US" sz="1600" b="1" dirty="0" smtClean="0">
                          <a:latin typeface="微軟正黑體" pitchFamily="34" charset="-120"/>
                          <a:ea typeface="微軟正黑體" pitchFamily="34" charset="-120"/>
                        </a:rPr>
                        <a:t>參賽者</a:t>
                      </a:r>
                      <a:r>
                        <a:rPr lang="en-US" altLang="zh-TW" sz="1600" b="1" dirty="0" smtClean="0">
                          <a:latin typeface="微軟正黑體" pitchFamily="34" charset="-120"/>
                          <a:ea typeface="微軟正黑體" pitchFamily="34" charset="-120"/>
                        </a:rPr>
                        <a:t>4</a:t>
                      </a:r>
                      <a:r>
                        <a:rPr lang="zh-TW" altLang="en-US" sz="1600" b="1" dirty="0" smtClean="0">
                          <a:latin typeface="微軟正黑體" pitchFamily="34" charset="-120"/>
                          <a:ea typeface="微軟正黑體" pitchFamily="34" charset="-120"/>
                        </a:rPr>
                        <a:t>人以上為團體。團體賽依個人賽積分折半計算。</a:t>
                      </a:r>
                      <a:endParaRPr lang="en-US" altLang="zh-TW" sz="1600" b="1" dirty="0" smtClean="0">
                        <a:latin typeface="微軟正黑體" pitchFamily="34" charset="-120"/>
                        <a:ea typeface="微軟正黑體" pitchFamily="34" charset="-120"/>
                      </a:endParaRPr>
                    </a:p>
                    <a:p>
                      <a:pPr marL="177800" marR="0" indent="-177800" algn="just" defTabSz="914400" rtl="0" eaLnBrk="1" fontAlgn="auto" latinLnBrk="0" hangingPunct="1">
                        <a:lnSpc>
                          <a:spcPts val="2100"/>
                        </a:lnSpc>
                        <a:spcBef>
                          <a:spcPts val="600"/>
                        </a:spcBef>
                        <a:spcAft>
                          <a:spcPts val="300"/>
                        </a:spcAft>
                        <a:buClrTx/>
                        <a:buSzTx/>
                        <a:buFont typeface="+mj-lt"/>
                        <a:buAutoNum type="arabicPeriod"/>
                        <a:tabLst/>
                        <a:defRPr/>
                      </a:pPr>
                      <a:r>
                        <a:rPr lang="zh-TW" altLang="en-US" sz="1600" b="1" dirty="0" smtClean="0">
                          <a:latin typeface="微軟正黑體" pitchFamily="34" charset="-120"/>
                          <a:ea typeface="微軟正黑體" pitchFamily="34" charset="-120"/>
                        </a:rPr>
                        <a:t>競賽採計範圍以</a:t>
                      </a:r>
                      <a:r>
                        <a:rPr lang="zh-TW" altLang="en-US" sz="1600" b="1" dirty="0" smtClean="0">
                          <a:solidFill>
                            <a:srgbClr val="C00000"/>
                          </a:solidFill>
                          <a:latin typeface="微軟正黑體" pitchFamily="34" charset="-120"/>
                          <a:ea typeface="微軟正黑體" pitchFamily="34" charset="-120"/>
                        </a:rPr>
                        <a:t>國中就學期間至</a:t>
                      </a:r>
                      <a:r>
                        <a:rPr lang="en-US" altLang="zh-TW" sz="1600" b="1" dirty="0" smtClean="0">
                          <a:solidFill>
                            <a:srgbClr val="C00000"/>
                          </a:solidFill>
                          <a:latin typeface="微軟正黑體" pitchFamily="34" charset="-120"/>
                          <a:ea typeface="微軟正黑體" pitchFamily="34" charset="-120"/>
                        </a:rPr>
                        <a:t>107</a:t>
                      </a:r>
                      <a:r>
                        <a:rPr lang="zh-TW" altLang="en-US" sz="1600" b="1" dirty="0" smtClean="0">
                          <a:solidFill>
                            <a:srgbClr val="C00000"/>
                          </a:solidFill>
                          <a:latin typeface="微軟正黑體" pitchFamily="34" charset="-120"/>
                          <a:ea typeface="微軟正黑體" pitchFamily="34" charset="-120"/>
                        </a:rPr>
                        <a:t>年</a:t>
                      </a:r>
                      <a:r>
                        <a:rPr lang="en-US" altLang="zh-TW" sz="1600" b="1" dirty="0" smtClean="0">
                          <a:solidFill>
                            <a:srgbClr val="C00000"/>
                          </a:solidFill>
                          <a:latin typeface="微軟正黑體" pitchFamily="34" charset="-120"/>
                          <a:ea typeface="微軟正黑體" pitchFamily="34" charset="-120"/>
                        </a:rPr>
                        <a:t>5</a:t>
                      </a:r>
                      <a:r>
                        <a:rPr lang="zh-TW" altLang="en-US" sz="1600" b="1" dirty="0" smtClean="0">
                          <a:solidFill>
                            <a:srgbClr val="C00000"/>
                          </a:solidFill>
                          <a:latin typeface="微軟正黑體" pitchFamily="34" charset="-120"/>
                          <a:ea typeface="微軟正黑體" pitchFamily="34" charset="-120"/>
                        </a:rPr>
                        <a:t>月</a:t>
                      </a:r>
                      <a:r>
                        <a:rPr lang="en-US" altLang="zh-TW" sz="1600" b="1" dirty="0" smtClean="0">
                          <a:solidFill>
                            <a:srgbClr val="C00000"/>
                          </a:solidFill>
                          <a:latin typeface="微軟正黑體" pitchFamily="34" charset="-120"/>
                          <a:ea typeface="微軟正黑體" pitchFamily="34" charset="-120"/>
                        </a:rPr>
                        <a:t>14</a:t>
                      </a:r>
                      <a:r>
                        <a:rPr lang="zh-TW" altLang="en-US" sz="1600" b="1" dirty="0" smtClean="0">
                          <a:solidFill>
                            <a:srgbClr val="C00000"/>
                          </a:solidFill>
                          <a:latin typeface="微軟正黑體" pitchFamily="34" charset="-120"/>
                          <a:ea typeface="微軟正黑體" pitchFamily="34" charset="-120"/>
                        </a:rPr>
                        <a:t>日</a:t>
                      </a:r>
                      <a:r>
                        <a:rPr lang="en-US" altLang="zh-TW" sz="1600" b="1" dirty="0" smtClean="0">
                          <a:solidFill>
                            <a:srgbClr val="C00000"/>
                          </a:solidFill>
                          <a:latin typeface="微軟正黑體" pitchFamily="34" charset="-120"/>
                          <a:ea typeface="微軟正黑體" pitchFamily="34" charset="-120"/>
                        </a:rPr>
                        <a:t>(</a:t>
                      </a:r>
                      <a:r>
                        <a:rPr lang="zh-TW" altLang="en-US" sz="1600" b="1" dirty="0" smtClean="0">
                          <a:solidFill>
                            <a:srgbClr val="C00000"/>
                          </a:solidFill>
                          <a:latin typeface="微軟正黑體" pitchFamily="34" charset="-120"/>
                          <a:ea typeface="微軟正黑體" pitchFamily="34" charset="-120"/>
                        </a:rPr>
                        <a:t>含</a:t>
                      </a:r>
                      <a:r>
                        <a:rPr lang="en-US" altLang="zh-TW" sz="1600" b="1" dirty="0" smtClean="0">
                          <a:solidFill>
                            <a:srgbClr val="C00000"/>
                          </a:solidFill>
                          <a:latin typeface="微軟正黑體" pitchFamily="34" charset="-120"/>
                          <a:ea typeface="微軟正黑體" pitchFamily="34" charset="-120"/>
                        </a:rPr>
                        <a:t>)</a:t>
                      </a:r>
                      <a:r>
                        <a:rPr lang="zh-TW" altLang="en-US" sz="1600" b="1" dirty="0" smtClean="0">
                          <a:solidFill>
                            <a:srgbClr val="C00000"/>
                          </a:solidFill>
                          <a:latin typeface="微軟正黑體" pitchFamily="34" charset="-120"/>
                          <a:ea typeface="微軟正黑體" pitchFamily="34" charset="-120"/>
                        </a:rPr>
                        <a:t>前</a:t>
                      </a:r>
                      <a:r>
                        <a:rPr lang="zh-TW" altLang="en-US" sz="1600" b="1" dirty="0" smtClean="0">
                          <a:latin typeface="微軟正黑體" pitchFamily="34" charset="-120"/>
                          <a:ea typeface="微軟正黑體" pitchFamily="34" charset="-120"/>
                        </a:rPr>
                        <a:t>取得為限。</a:t>
                      </a:r>
                      <a:endParaRPr lang="zh-TW" altLang="en-US" sz="1600" b="1" dirty="0">
                        <a:latin typeface="微軟正黑體" pitchFamily="34" charset="-120"/>
                        <a:ea typeface="微軟正黑體" pitchFamily="34" charset="-120"/>
                      </a:endParaRPr>
                    </a:p>
                  </a:txBody>
                  <a:tcPr anchor="ctr">
                    <a:noFill/>
                  </a:tcPr>
                </a:tc>
                <a:extLst>
                  <a:ext uri="{0D108BD9-81ED-4DB2-BD59-A6C34878D82A}">
                    <a16:rowId xmlns:a16="http://schemas.microsoft.com/office/drawing/2014/main" val="10001"/>
                  </a:ext>
                </a:extLst>
              </a:tr>
              <a:tr h="368827">
                <a:tc vMerge="1">
                  <a:txBody>
                    <a:bodyPr/>
                    <a:lstStyle/>
                    <a:p>
                      <a:pPr algn="ctr"/>
                      <a:endParaRPr lang="zh-TW" altLang="en-US" dirty="0"/>
                    </a:p>
                  </a:txBody>
                  <a:tcPr anchor="ctr"/>
                </a:tc>
                <a:tc>
                  <a:txBody>
                    <a:bodyPr/>
                    <a:lstStyle/>
                    <a:p>
                      <a:pPr algn="ctr"/>
                      <a:r>
                        <a:rPr lang="zh-TW" altLang="en-US" b="1" dirty="0" smtClean="0">
                          <a:latin typeface="微軟正黑體" pitchFamily="34" charset="-120"/>
                          <a:ea typeface="微軟正黑體" pitchFamily="34" charset="-120"/>
                        </a:rPr>
                        <a:t>第一名</a:t>
                      </a: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gridSpan="2">
                  <a:txBody>
                    <a:bodyPr/>
                    <a:lstStyle/>
                    <a:p>
                      <a:pPr algn="ctr"/>
                      <a:r>
                        <a:rPr lang="zh-TW" altLang="en-US" b="1" dirty="0" smtClean="0">
                          <a:latin typeface="微軟正黑體" pitchFamily="34" charset="-120"/>
                          <a:ea typeface="微軟正黑體" pitchFamily="34" charset="-120"/>
                        </a:rPr>
                        <a:t>第二名</a:t>
                      </a: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hMerge="1">
                  <a:txBody>
                    <a:bodyPr/>
                    <a:lstStyle/>
                    <a:p>
                      <a:endParaRPr lang="zh-TW" altLang="en-US"/>
                    </a:p>
                  </a:txBody>
                  <a:tcPr/>
                </a:tc>
                <a:tc gridSpan="2">
                  <a:txBody>
                    <a:bodyPr/>
                    <a:lstStyle/>
                    <a:p>
                      <a:pPr algn="ctr"/>
                      <a:r>
                        <a:rPr lang="zh-TW" altLang="en-US" b="1" dirty="0" smtClean="0">
                          <a:latin typeface="微軟正黑體" pitchFamily="34" charset="-120"/>
                          <a:ea typeface="微軟正黑體" pitchFamily="34" charset="-120"/>
                        </a:rPr>
                        <a:t>第三名</a:t>
                      </a: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hMerge="1">
                  <a:txBody>
                    <a:bodyPr/>
                    <a:lstStyle/>
                    <a:p>
                      <a:endParaRPr lang="zh-TW" altLang="en-US"/>
                    </a:p>
                  </a:txBody>
                  <a:tcPr/>
                </a:tc>
                <a:tc>
                  <a:txBody>
                    <a:bodyPr/>
                    <a:lstStyle/>
                    <a:p>
                      <a:pPr algn="ctr"/>
                      <a:r>
                        <a:rPr lang="zh-TW" altLang="en-US" sz="1600" b="1" dirty="0" smtClean="0">
                          <a:latin typeface="微軟正黑體" pitchFamily="34" charset="-120"/>
                          <a:ea typeface="微軟正黑體" pitchFamily="34" charset="-120"/>
                        </a:rPr>
                        <a:t>第四～六名</a:t>
                      </a:r>
                      <a:endParaRPr lang="zh-TW" altLang="en-US" sz="1600" b="1" dirty="0">
                        <a:latin typeface="微軟正黑體" pitchFamily="34" charset="-120"/>
                        <a:ea typeface="微軟正黑體" pitchFamily="34" charset="-120"/>
                      </a:endParaRPr>
                    </a:p>
                  </a:txBody>
                  <a:tcPr>
                    <a:solidFill>
                      <a:schemeClr val="accent2">
                        <a:lumMod val="20000"/>
                        <a:lumOff val="80000"/>
                      </a:schemeClr>
                    </a:solidFill>
                  </a:tcPr>
                </a:tc>
                <a:tc gridSpan="2">
                  <a:txBody>
                    <a:bodyPr/>
                    <a:lstStyle/>
                    <a:p>
                      <a:pPr algn="ctr"/>
                      <a:r>
                        <a:rPr lang="zh-TW" altLang="en-US" b="1" dirty="0" smtClean="0">
                          <a:latin typeface="微軟正黑體" pitchFamily="34" charset="-120"/>
                          <a:ea typeface="微軟正黑體" pitchFamily="34" charset="-120"/>
                        </a:rPr>
                        <a:t>第一名</a:t>
                      </a: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hMerge="1">
                  <a:txBody>
                    <a:bodyPr/>
                    <a:lstStyle/>
                    <a:p>
                      <a:endParaRPr lang="zh-TW" altLang="en-US"/>
                    </a:p>
                  </a:txBody>
                  <a:tcPr/>
                </a:tc>
                <a:tc>
                  <a:txBody>
                    <a:bodyPr/>
                    <a:lstStyle/>
                    <a:p>
                      <a:pPr algn="ctr"/>
                      <a:r>
                        <a:rPr lang="zh-TW" altLang="en-US" b="1" dirty="0" smtClean="0">
                          <a:latin typeface="微軟正黑體" pitchFamily="34" charset="-120"/>
                          <a:ea typeface="微軟正黑體" pitchFamily="34" charset="-120"/>
                        </a:rPr>
                        <a:t>第二名</a:t>
                      </a: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a:txBody>
                    <a:bodyPr/>
                    <a:lstStyle/>
                    <a:p>
                      <a:pPr algn="ctr"/>
                      <a:r>
                        <a:rPr lang="zh-TW" altLang="en-US" b="1" dirty="0" smtClean="0">
                          <a:latin typeface="微軟正黑體" pitchFamily="34" charset="-120"/>
                          <a:ea typeface="微軟正黑體" pitchFamily="34" charset="-120"/>
                        </a:rPr>
                        <a:t>第三名</a:t>
                      </a: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vMerge="1">
                  <a:txBody>
                    <a:bodyPr/>
                    <a:lstStyle/>
                    <a:p>
                      <a:endParaRPr lang="zh-TW" altLang="en-US"/>
                    </a:p>
                  </a:txBody>
                  <a:tcPr/>
                </a:tc>
                <a:extLst>
                  <a:ext uri="{0D108BD9-81ED-4DB2-BD59-A6C34878D82A}">
                    <a16:rowId xmlns:a16="http://schemas.microsoft.com/office/drawing/2014/main" val="10002"/>
                  </a:ext>
                </a:extLst>
              </a:tr>
              <a:tr h="368827">
                <a:tc vMerge="1">
                  <a:txBody>
                    <a:bodyPr/>
                    <a:lstStyle/>
                    <a:p>
                      <a:endParaRPr lang="zh-TW" altLang="en-US"/>
                    </a:p>
                  </a:txBody>
                  <a:tcPr/>
                </a:tc>
                <a:tc>
                  <a:txBody>
                    <a:bodyPr/>
                    <a:lstStyle/>
                    <a:p>
                      <a:pPr algn="ctr"/>
                      <a:r>
                        <a:rPr lang="en-US" altLang="zh-TW" b="1" dirty="0" smtClean="0">
                          <a:solidFill>
                            <a:srgbClr val="C00000"/>
                          </a:solidFill>
                          <a:latin typeface="微軟正黑體" pitchFamily="34" charset="-120"/>
                          <a:ea typeface="微軟正黑體" pitchFamily="34" charset="-120"/>
                        </a:rPr>
                        <a:t>6</a:t>
                      </a:r>
                      <a:r>
                        <a:rPr lang="zh-TW" altLang="en-US" b="1" dirty="0" smtClean="0">
                          <a:solidFill>
                            <a:srgbClr val="C00000"/>
                          </a:solidFill>
                          <a:latin typeface="微軟正黑體" pitchFamily="34" charset="-120"/>
                          <a:ea typeface="微軟正黑體" pitchFamily="34" charset="-120"/>
                        </a:rPr>
                        <a:t>分</a:t>
                      </a:r>
                      <a:endParaRPr lang="zh-TW" altLang="en-US" b="1" dirty="0">
                        <a:solidFill>
                          <a:srgbClr val="C00000"/>
                        </a:solidFill>
                        <a:latin typeface="微軟正黑體" pitchFamily="34" charset="-120"/>
                        <a:ea typeface="微軟正黑體" pitchFamily="34" charset="-120"/>
                      </a:endParaRPr>
                    </a:p>
                  </a:txBody>
                  <a:tcPr>
                    <a:noFill/>
                  </a:tcPr>
                </a:tc>
                <a:tc gridSpan="2">
                  <a:txBody>
                    <a:bodyPr/>
                    <a:lstStyle/>
                    <a:p>
                      <a:pPr algn="ctr"/>
                      <a:r>
                        <a:rPr lang="en-US" altLang="zh-TW" b="1" dirty="0" smtClean="0">
                          <a:solidFill>
                            <a:srgbClr val="C00000"/>
                          </a:solidFill>
                          <a:latin typeface="微軟正黑體" pitchFamily="34" charset="-120"/>
                          <a:ea typeface="微軟正黑體" pitchFamily="34" charset="-120"/>
                        </a:rPr>
                        <a:t>5</a:t>
                      </a:r>
                      <a:r>
                        <a:rPr lang="zh-TW" altLang="en-US" b="1" dirty="0" smtClean="0">
                          <a:solidFill>
                            <a:srgbClr val="C00000"/>
                          </a:solidFill>
                          <a:latin typeface="微軟正黑體" pitchFamily="34" charset="-120"/>
                          <a:ea typeface="微軟正黑體" pitchFamily="34" charset="-120"/>
                        </a:rPr>
                        <a:t>分</a:t>
                      </a:r>
                      <a:endParaRPr lang="zh-TW" altLang="en-US" b="1" dirty="0">
                        <a:solidFill>
                          <a:srgbClr val="C00000"/>
                        </a:solidFill>
                        <a:latin typeface="微軟正黑體" pitchFamily="34" charset="-120"/>
                        <a:ea typeface="微軟正黑體" pitchFamily="34" charset="-120"/>
                      </a:endParaRPr>
                    </a:p>
                  </a:txBody>
                  <a:tcPr>
                    <a:noFill/>
                  </a:tcPr>
                </a:tc>
                <a:tc hMerge="1">
                  <a:txBody>
                    <a:bodyPr/>
                    <a:lstStyle/>
                    <a:p>
                      <a:endParaRPr lang="zh-TW" altLang="en-US"/>
                    </a:p>
                  </a:txBody>
                  <a:tcPr/>
                </a:tc>
                <a:tc gridSpan="2">
                  <a:txBody>
                    <a:bodyPr/>
                    <a:lstStyle/>
                    <a:p>
                      <a:pPr algn="ctr"/>
                      <a:r>
                        <a:rPr lang="en-US" altLang="zh-TW" b="1" dirty="0" smtClean="0">
                          <a:solidFill>
                            <a:srgbClr val="C00000"/>
                          </a:solidFill>
                          <a:latin typeface="微軟正黑體" pitchFamily="34" charset="-120"/>
                          <a:ea typeface="微軟正黑體" pitchFamily="34" charset="-120"/>
                        </a:rPr>
                        <a:t>4</a:t>
                      </a:r>
                      <a:r>
                        <a:rPr lang="zh-TW" altLang="en-US" b="1" dirty="0" smtClean="0">
                          <a:solidFill>
                            <a:srgbClr val="C00000"/>
                          </a:solidFill>
                          <a:latin typeface="微軟正黑體" pitchFamily="34" charset="-120"/>
                          <a:ea typeface="微軟正黑體" pitchFamily="34" charset="-120"/>
                        </a:rPr>
                        <a:t>分</a:t>
                      </a:r>
                      <a:endParaRPr lang="zh-TW" altLang="en-US" b="1" dirty="0">
                        <a:solidFill>
                          <a:srgbClr val="C00000"/>
                        </a:solidFill>
                        <a:latin typeface="微軟正黑體" pitchFamily="34" charset="-120"/>
                        <a:ea typeface="微軟正黑體" pitchFamily="34" charset="-120"/>
                      </a:endParaRPr>
                    </a:p>
                  </a:txBody>
                  <a:tcPr>
                    <a:noFill/>
                  </a:tcPr>
                </a:tc>
                <a:tc hMerge="1">
                  <a:txBody>
                    <a:bodyPr/>
                    <a:lstStyle/>
                    <a:p>
                      <a:endParaRPr lang="zh-TW" altLang="en-US"/>
                    </a:p>
                  </a:txBody>
                  <a:tcPr/>
                </a:tc>
                <a:tc>
                  <a:txBody>
                    <a:bodyPr/>
                    <a:lstStyle/>
                    <a:p>
                      <a:pPr algn="ctr"/>
                      <a:r>
                        <a:rPr lang="en-US" altLang="zh-TW" b="1" dirty="0" smtClean="0">
                          <a:solidFill>
                            <a:srgbClr val="C00000"/>
                          </a:solidFill>
                          <a:latin typeface="微軟正黑體" pitchFamily="34" charset="-120"/>
                          <a:ea typeface="微軟正黑體" pitchFamily="34" charset="-120"/>
                        </a:rPr>
                        <a:t>3</a:t>
                      </a:r>
                      <a:r>
                        <a:rPr lang="zh-TW" altLang="en-US" b="1" dirty="0" smtClean="0">
                          <a:solidFill>
                            <a:srgbClr val="C00000"/>
                          </a:solidFill>
                          <a:latin typeface="微軟正黑體" pitchFamily="34" charset="-120"/>
                          <a:ea typeface="微軟正黑體" pitchFamily="34" charset="-120"/>
                        </a:rPr>
                        <a:t>分</a:t>
                      </a:r>
                      <a:endParaRPr lang="zh-TW" altLang="en-US" b="1" dirty="0">
                        <a:solidFill>
                          <a:srgbClr val="C00000"/>
                        </a:solidFill>
                        <a:latin typeface="微軟正黑體" pitchFamily="34" charset="-120"/>
                        <a:ea typeface="微軟正黑體" pitchFamily="34" charset="-120"/>
                      </a:endParaRPr>
                    </a:p>
                  </a:txBody>
                  <a:tcPr>
                    <a:noFill/>
                  </a:tcPr>
                </a:tc>
                <a:tc gridSpan="2">
                  <a:txBody>
                    <a:bodyPr/>
                    <a:lstStyle/>
                    <a:p>
                      <a:pPr algn="ctr"/>
                      <a:r>
                        <a:rPr lang="en-US" altLang="zh-TW" b="1" dirty="0" smtClean="0">
                          <a:solidFill>
                            <a:srgbClr val="C00000"/>
                          </a:solidFill>
                          <a:latin typeface="微軟正黑體" pitchFamily="34" charset="-120"/>
                          <a:ea typeface="微軟正黑體" pitchFamily="34" charset="-120"/>
                        </a:rPr>
                        <a:t>3</a:t>
                      </a:r>
                      <a:r>
                        <a:rPr lang="zh-TW" altLang="en-US" b="1" dirty="0" smtClean="0">
                          <a:solidFill>
                            <a:srgbClr val="C00000"/>
                          </a:solidFill>
                          <a:latin typeface="微軟正黑體" pitchFamily="34" charset="-120"/>
                          <a:ea typeface="微軟正黑體" pitchFamily="34" charset="-120"/>
                        </a:rPr>
                        <a:t>分</a:t>
                      </a:r>
                      <a:endParaRPr lang="zh-TW" altLang="en-US" b="1" dirty="0">
                        <a:solidFill>
                          <a:srgbClr val="C00000"/>
                        </a:solidFill>
                        <a:latin typeface="微軟正黑體" pitchFamily="34" charset="-120"/>
                        <a:ea typeface="微軟正黑體" pitchFamily="34" charset="-120"/>
                      </a:endParaRPr>
                    </a:p>
                  </a:txBody>
                  <a:tcPr>
                    <a:noFill/>
                  </a:tcPr>
                </a:tc>
                <a:tc hMerge="1">
                  <a:txBody>
                    <a:bodyPr/>
                    <a:lstStyle/>
                    <a:p>
                      <a:endParaRPr lang="zh-TW" altLang="en-US"/>
                    </a:p>
                  </a:txBody>
                  <a:tcPr/>
                </a:tc>
                <a:tc>
                  <a:txBody>
                    <a:bodyPr/>
                    <a:lstStyle/>
                    <a:p>
                      <a:pPr algn="ctr"/>
                      <a:r>
                        <a:rPr lang="en-US" altLang="zh-TW" b="1" dirty="0" smtClean="0">
                          <a:solidFill>
                            <a:srgbClr val="C00000"/>
                          </a:solidFill>
                          <a:latin typeface="微軟正黑體" pitchFamily="34" charset="-120"/>
                          <a:ea typeface="微軟正黑體" pitchFamily="34" charset="-120"/>
                        </a:rPr>
                        <a:t>2</a:t>
                      </a:r>
                      <a:r>
                        <a:rPr lang="zh-TW" altLang="en-US" b="1" dirty="0" smtClean="0">
                          <a:solidFill>
                            <a:srgbClr val="C00000"/>
                          </a:solidFill>
                          <a:latin typeface="微軟正黑體" pitchFamily="34" charset="-120"/>
                          <a:ea typeface="微軟正黑體" pitchFamily="34" charset="-120"/>
                        </a:rPr>
                        <a:t>分</a:t>
                      </a:r>
                      <a:endParaRPr lang="zh-TW" altLang="en-US" b="1" dirty="0">
                        <a:solidFill>
                          <a:srgbClr val="C00000"/>
                        </a:solidFill>
                        <a:latin typeface="微軟正黑體" pitchFamily="34" charset="-120"/>
                        <a:ea typeface="微軟正黑體" pitchFamily="34" charset="-120"/>
                      </a:endParaRPr>
                    </a:p>
                  </a:txBody>
                  <a:tcPr>
                    <a:noFill/>
                  </a:tcPr>
                </a:tc>
                <a:tc>
                  <a:txBody>
                    <a:bodyPr/>
                    <a:lstStyle/>
                    <a:p>
                      <a:pPr algn="ctr"/>
                      <a:r>
                        <a:rPr lang="en-US" altLang="zh-TW" b="1" dirty="0" smtClean="0">
                          <a:solidFill>
                            <a:srgbClr val="C00000"/>
                          </a:solidFill>
                          <a:latin typeface="微軟正黑體" pitchFamily="34" charset="-120"/>
                          <a:ea typeface="微軟正黑體" pitchFamily="34" charset="-120"/>
                        </a:rPr>
                        <a:t>1</a:t>
                      </a:r>
                      <a:r>
                        <a:rPr lang="zh-TW" altLang="en-US" b="1" dirty="0" smtClean="0">
                          <a:solidFill>
                            <a:srgbClr val="C00000"/>
                          </a:solidFill>
                          <a:latin typeface="微軟正黑體" pitchFamily="34" charset="-120"/>
                          <a:ea typeface="微軟正黑體" pitchFamily="34" charset="-120"/>
                        </a:rPr>
                        <a:t>分</a:t>
                      </a:r>
                      <a:endParaRPr lang="zh-TW" altLang="en-US" b="1" dirty="0">
                        <a:solidFill>
                          <a:srgbClr val="C00000"/>
                        </a:solidFill>
                        <a:latin typeface="微軟正黑體" pitchFamily="34" charset="-120"/>
                        <a:ea typeface="微軟正黑體" pitchFamily="34" charset="-120"/>
                      </a:endParaRPr>
                    </a:p>
                  </a:txBody>
                  <a:tcPr>
                    <a:noFill/>
                  </a:tcPr>
                </a:tc>
                <a:tc vMerge="1">
                  <a:txBody>
                    <a:bodyPr/>
                    <a:lstStyle/>
                    <a:p>
                      <a:endParaRPr lang="zh-TW" altLang="en-US"/>
                    </a:p>
                  </a:txBody>
                  <a:tcPr/>
                </a:tc>
                <a:extLst>
                  <a:ext uri="{0D108BD9-81ED-4DB2-BD59-A6C34878D82A}">
                    <a16:rowId xmlns:a16="http://schemas.microsoft.com/office/drawing/2014/main" val="10003"/>
                  </a:ext>
                </a:extLst>
              </a:tr>
              <a:tr h="501771">
                <a:tc vMerge="1">
                  <a:txBody>
                    <a:bodyPr/>
                    <a:lstStyle/>
                    <a:p>
                      <a:pPr algn="ctr"/>
                      <a:endParaRPr lang="zh-TW" altLang="en-US" dirty="0"/>
                    </a:p>
                  </a:txBody>
                  <a:tcPr anchor="ctr"/>
                </a:tc>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dirty="0" smtClean="0">
                          <a:latin typeface="微軟正黑體" pitchFamily="34" charset="-120"/>
                          <a:ea typeface="微軟正黑體" pitchFamily="34" charset="-120"/>
                        </a:rPr>
                        <a:t>國際科技展覽及國際運動會（簡章第</a:t>
                      </a:r>
                      <a:r>
                        <a:rPr lang="en-US" altLang="zh-TW" sz="1800" b="1" dirty="0" smtClean="0">
                          <a:latin typeface="微軟正黑體" pitchFamily="34" charset="-120"/>
                          <a:ea typeface="微軟正黑體" pitchFamily="34" charset="-120"/>
                        </a:rPr>
                        <a:t>165</a:t>
                      </a:r>
                      <a:r>
                        <a:rPr lang="zh-TW" altLang="en-US" sz="1800" b="1" dirty="0" smtClean="0">
                          <a:latin typeface="微軟正黑體" pitchFamily="34" charset="-120"/>
                          <a:ea typeface="微軟正黑體" pitchFamily="34" charset="-120"/>
                        </a:rPr>
                        <a:t>頁）</a:t>
                      </a:r>
                      <a:endParaRPr lang="zh-TW" altLang="en-US" sz="1800" b="1" dirty="0">
                        <a:latin typeface="微軟正黑體" pitchFamily="34" charset="-120"/>
                        <a:ea typeface="微軟正黑體" pitchFamily="34" charset="-120"/>
                      </a:endParaRPr>
                    </a:p>
                  </a:txBody>
                  <a:tcPr anchor="ctr">
                    <a:solidFill>
                      <a:schemeClr val="accent2">
                        <a:lumMod val="20000"/>
                        <a:lumOff val="8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1600" b="1" dirty="0">
                        <a:latin typeface="微軟正黑體" pitchFamily="34" charset="-120"/>
                        <a:ea typeface="微軟正黑體" pitchFamily="34" charset="-120"/>
                      </a:endParaRPr>
                    </a:p>
                  </a:txBody>
                  <a:tcPr anchor="ctr">
                    <a:solidFill>
                      <a:schemeClr val="accent2">
                        <a:lumMod val="20000"/>
                        <a:lumOff val="8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4"/>
                  </a:ext>
                </a:extLst>
              </a:tr>
              <a:tr h="368827">
                <a:tc vMerge="1">
                  <a:txBody>
                    <a:bodyPr/>
                    <a:lstStyle/>
                    <a:p>
                      <a:endParaRPr lang="zh-TW" altLang="en-US"/>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1" dirty="0" smtClean="0">
                          <a:latin typeface="微軟正黑體" pitchFamily="34" charset="-120"/>
                          <a:ea typeface="微軟正黑體" pitchFamily="34" charset="-120"/>
                        </a:rPr>
                        <a:t>第一名</a:t>
                      </a:r>
                      <a:endParaRPr lang="zh-TW" altLang="en-US" b="1" dirty="0">
                        <a:latin typeface="微軟正黑體" pitchFamily="34" charset="-120"/>
                        <a:ea typeface="微軟正黑體" pitchFamily="34" charset="-120"/>
                      </a:endParaRPr>
                    </a:p>
                  </a:txBody>
                  <a:tcPr>
                    <a:lnR w="12700" cap="flat" cmpd="sng" algn="ctr">
                      <a:solidFill>
                        <a:schemeClr val="accent2">
                          <a:lumMod val="60000"/>
                          <a:lumOff val="40000"/>
                        </a:schemeClr>
                      </a:solidFill>
                      <a:prstDash val="solid"/>
                      <a:round/>
                      <a:headEnd type="none" w="med" len="med"/>
                      <a:tailEnd type="none" w="med" len="med"/>
                    </a:lnR>
                    <a:solidFill>
                      <a:schemeClr val="accent2">
                        <a:lumMod val="20000"/>
                        <a:lumOff val="80000"/>
                      </a:schemeClr>
                    </a:solidFill>
                  </a:tcPr>
                </a:tc>
                <a:tc hMerge="1">
                  <a:txBody>
                    <a:bodyPr/>
                    <a:lstStyle/>
                    <a:p>
                      <a:pPr algn="ct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hMerge="1">
                  <a:txBody>
                    <a:bodyPr/>
                    <a:lstStyle/>
                    <a:p>
                      <a:endParaRPr lang="zh-TW" altLang="en-US"/>
                    </a:p>
                  </a:txBody>
                  <a:tcPr/>
                </a:tc>
                <a:tc hMerge="1">
                  <a:txBody>
                    <a:bodyPr/>
                    <a:lstStyle/>
                    <a:p>
                      <a:endParaRPr lang="zh-TW" altLang="en-US" dirty="0"/>
                    </a:p>
                  </a:txBody>
                  <a:tcPr>
                    <a:lnR w="12700" cap="flat" cmpd="sng" algn="ctr">
                      <a:solidFill>
                        <a:schemeClr val="bg1">
                          <a:lumMod val="65000"/>
                        </a:schemeClr>
                      </a:solidFill>
                      <a:prstDash val="solid"/>
                      <a:round/>
                      <a:headEnd type="none" w="med" len="med"/>
                      <a:tailEnd type="none" w="med" len="med"/>
                    </a:lnR>
                    <a:solidFill>
                      <a:schemeClr val="accent2">
                        <a:lumMod val="20000"/>
                        <a:lumOff val="80000"/>
                      </a:schemeClr>
                    </a:solidFill>
                  </a:tcPr>
                </a:tc>
                <a:tc gridSpan="3">
                  <a:txBody>
                    <a:bodyPr/>
                    <a:lstStyle/>
                    <a:p>
                      <a:pPr algn="ctr"/>
                      <a:r>
                        <a:rPr lang="zh-TW" altLang="en-US" b="1" dirty="0" smtClean="0">
                          <a:latin typeface="微軟正黑體" pitchFamily="34" charset="-120"/>
                          <a:ea typeface="微軟正黑體" pitchFamily="34" charset="-120"/>
                        </a:rPr>
                        <a:t>第二名</a:t>
                      </a:r>
                      <a:endParaRPr lang="zh-TW" altLang="en-US" b="1" dirty="0">
                        <a:latin typeface="微軟正黑體" pitchFamily="34" charset="-120"/>
                        <a:ea typeface="微軟正黑體" pitchFamily="34" charset="-120"/>
                      </a:endParaRPr>
                    </a:p>
                  </a:txBody>
                  <a:tcPr>
                    <a:lnL w="12700" cap="flat" cmpd="sng" algn="ctr">
                      <a:solidFill>
                        <a:schemeClr val="accent2">
                          <a:lumMod val="60000"/>
                          <a:lumOff val="40000"/>
                        </a:schemeClr>
                      </a:solidFill>
                      <a:prstDash val="solid"/>
                      <a:round/>
                      <a:headEnd type="none" w="med" len="med"/>
                      <a:tailEnd type="none" w="med" len="med"/>
                    </a:lnL>
                    <a:solidFill>
                      <a:schemeClr val="accent2">
                        <a:lumMod val="20000"/>
                        <a:lumOff val="80000"/>
                      </a:schemeClr>
                    </a:solidFill>
                  </a:tcPr>
                </a:tc>
                <a:tc hMerge="1">
                  <a:txBody>
                    <a:bodyPr/>
                    <a:lstStyle/>
                    <a:p>
                      <a:pPr algn="ct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hMerge="1">
                  <a:txBody>
                    <a:bodyPr/>
                    <a:lstStyle/>
                    <a:p>
                      <a:pPr algn="ctr"/>
                      <a:endParaRPr lang="zh-TW" altLang="en-US" b="1" dirty="0">
                        <a:latin typeface="微軟正黑體" pitchFamily="34" charset="-120"/>
                        <a:ea typeface="微軟正黑體" pitchFamily="34" charset="-120"/>
                      </a:endParaRPr>
                    </a:p>
                  </a:txBody>
                  <a:tcPr/>
                </a:tc>
                <a:tc gridSpan="3">
                  <a:txBody>
                    <a:bodyPr/>
                    <a:lstStyle/>
                    <a:p>
                      <a:pPr algn="ctr"/>
                      <a:r>
                        <a:rPr lang="zh-TW" altLang="en-US" b="1" dirty="0" smtClean="0">
                          <a:latin typeface="微軟正黑體" pitchFamily="34" charset="-120"/>
                          <a:ea typeface="微軟正黑體" pitchFamily="34" charset="-120"/>
                        </a:rPr>
                        <a:t>第三名</a:t>
                      </a: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5"/>
                  </a:ext>
                </a:extLst>
              </a:tr>
              <a:tr h="353067">
                <a:tc vMerge="1">
                  <a:txBody>
                    <a:bodyPr/>
                    <a:lstStyle/>
                    <a:p>
                      <a:pPr algn="ctr"/>
                      <a:endParaRPr lang="zh-TW" altLang="en-US" dirty="0"/>
                    </a:p>
                  </a:txBody>
                  <a:tcPr anchor="ctr"/>
                </a:tc>
                <a:tc gridSpan="4">
                  <a:txBody>
                    <a:bodyPr/>
                    <a:lstStyle/>
                    <a:p>
                      <a:pPr algn="ctr"/>
                      <a:r>
                        <a:rPr lang="en-US" altLang="zh-TW" b="1" dirty="0" smtClean="0">
                          <a:solidFill>
                            <a:srgbClr val="C00000"/>
                          </a:solidFill>
                          <a:latin typeface="微軟正黑體" pitchFamily="34" charset="-120"/>
                          <a:ea typeface="微軟正黑體" pitchFamily="34" charset="-120"/>
                        </a:rPr>
                        <a:t>7</a:t>
                      </a:r>
                      <a:r>
                        <a:rPr lang="zh-TW" altLang="en-US" b="1" dirty="0" smtClean="0">
                          <a:solidFill>
                            <a:srgbClr val="C00000"/>
                          </a:solidFill>
                          <a:latin typeface="微軟正黑體" pitchFamily="34" charset="-120"/>
                          <a:ea typeface="微軟正黑體" pitchFamily="34" charset="-120"/>
                        </a:rPr>
                        <a:t>分</a:t>
                      </a:r>
                      <a:endParaRPr lang="zh-TW" altLang="en-US" b="1" dirty="0">
                        <a:solidFill>
                          <a:srgbClr val="C00000"/>
                        </a:solidFill>
                        <a:latin typeface="微軟正黑體" pitchFamily="34" charset="-120"/>
                        <a:ea typeface="微軟正黑體" pitchFamily="34" charset="-120"/>
                      </a:endParaRPr>
                    </a:p>
                  </a:txBody>
                  <a:tcPr anchor="ctr">
                    <a:lnR w="12700" cap="flat" cmpd="sng" algn="ctr">
                      <a:solidFill>
                        <a:schemeClr val="accent2">
                          <a:lumMod val="60000"/>
                          <a:lumOff val="40000"/>
                        </a:schemeClr>
                      </a:solidFill>
                      <a:prstDash val="solid"/>
                      <a:round/>
                      <a:headEnd type="none" w="med" len="med"/>
                      <a:tailEnd type="none" w="med" len="med"/>
                    </a:lnR>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hMerge="1">
                  <a:txBody>
                    <a:bodyPr/>
                    <a:lstStyle/>
                    <a:p>
                      <a:endParaRPr lang="zh-TW" altLang="en-US"/>
                    </a:p>
                  </a:txBody>
                  <a:tcPr/>
                </a:tc>
                <a:tc hMerge="1">
                  <a:txBody>
                    <a:bodyPr/>
                    <a:lstStyle/>
                    <a:p>
                      <a:endParaRPr lang="zh-TW" altLang="en-US" dirty="0"/>
                    </a:p>
                  </a:txBody>
                  <a:tcPr>
                    <a:lnR w="12700" cap="flat" cmpd="sng" algn="ctr">
                      <a:solidFill>
                        <a:schemeClr val="bg1">
                          <a:lumMod val="65000"/>
                        </a:schemeClr>
                      </a:solidFill>
                      <a:prstDash val="solid"/>
                      <a:round/>
                      <a:headEnd type="none" w="med" len="med"/>
                      <a:tailEnd type="none" w="med" len="med"/>
                    </a:lnR>
                  </a:tcPr>
                </a:tc>
                <a:tc gridSpan="3">
                  <a:txBody>
                    <a:bodyPr/>
                    <a:lstStyle/>
                    <a:p>
                      <a:pPr algn="ctr"/>
                      <a:r>
                        <a:rPr lang="en-US" altLang="zh-TW" b="1" dirty="0" smtClean="0">
                          <a:solidFill>
                            <a:srgbClr val="C00000"/>
                          </a:solidFill>
                          <a:latin typeface="微軟正黑體" pitchFamily="34" charset="-120"/>
                          <a:ea typeface="微軟正黑體" pitchFamily="34" charset="-120"/>
                        </a:rPr>
                        <a:t>6</a:t>
                      </a:r>
                      <a:r>
                        <a:rPr lang="zh-TW" altLang="en-US" b="1" dirty="0" smtClean="0">
                          <a:solidFill>
                            <a:srgbClr val="C00000"/>
                          </a:solidFill>
                          <a:latin typeface="微軟正黑體" pitchFamily="34" charset="-120"/>
                          <a:ea typeface="微軟正黑體" pitchFamily="34" charset="-120"/>
                        </a:rPr>
                        <a:t>分</a:t>
                      </a:r>
                      <a:endParaRPr lang="zh-TW" altLang="en-US" b="1" dirty="0">
                        <a:solidFill>
                          <a:srgbClr val="C00000"/>
                        </a:solidFill>
                        <a:latin typeface="微軟正黑體" pitchFamily="34" charset="-120"/>
                        <a:ea typeface="微軟正黑體" pitchFamily="34" charset="-120"/>
                      </a:endParaRPr>
                    </a:p>
                  </a:txBody>
                  <a:tcPr anchor="ctr">
                    <a:lnL w="12700" cap="flat" cmpd="sng" algn="ctr">
                      <a:solidFill>
                        <a:schemeClr val="accent2">
                          <a:lumMod val="60000"/>
                          <a:lumOff val="40000"/>
                        </a:schemeClr>
                      </a:solidFill>
                      <a:prstDash val="solid"/>
                      <a:round/>
                      <a:headEnd type="none" w="med" len="med"/>
                      <a:tailEnd type="none" w="med" len="med"/>
                    </a:lnL>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gridSpan="3">
                  <a:txBody>
                    <a:bodyPr/>
                    <a:lstStyle/>
                    <a:p>
                      <a:pPr algn="ctr"/>
                      <a:r>
                        <a:rPr lang="en-US" altLang="zh-TW" b="1" dirty="0" smtClean="0">
                          <a:solidFill>
                            <a:srgbClr val="C00000"/>
                          </a:solidFill>
                          <a:latin typeface="微軟正黑體" pitchFamily="34" charset="-120"/>
                          <a:ea typeface="微軟正黑體" pitchFamily="34" charset="-120"/>
                        </a:rPr>
                        <a:t>5</a:t>
                      </a:r>
                      <a:r>
                        <a:rPr lang="zh-TW" altLang="en-US" b="1" dirty="0" smtClean="0">
                          <a:solidFill>
                            <a:srgbClr val="C00000"/>
                          </a:solidFill>
                          <a:latin typeface="微軟正黑體" pitchFamily="34" charset="-120"/>
                          <a:ea typeface="微軟正黑體" pitchFamily="34" charset="-120"/>
                        </a:rPr>
                        <a:t>分</a:t>
                      </a:r>
                      <a:endParaRPr lang="zh-TW" altLang="en-US" b="1" dirty="0">
                        <a:solidFill>
                          <a:srgbClr val="C00000"/>
                        </a:solidFill>
                        <a:latin typeface="微軟正黑體" pitchFamily="34" charset="-120"/>
                        <a:ea typeface="微軟正黑體" pitchFamily="34" charset="-120"/>
                      </a:endParaRPr>
                    </a:p>
                  </a:txBody>
                  <a:tcPr anchor="ct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6"/>
                  </a:ext>
                </a:extLst>
              </a:tr>
              <a:tr h="461034">
                <a:tc rowSpan="2">
                  <a:txBody>
                    <a:bodyPr/>
                    <a:lstStyle/>
                    <a:p>
                      <a:pPr algn="ctr"/>
                      <a:r>
                        <a:rPr lang="zh-TW" altLang="en-US" b="1" dirty="0" smtClean="0">
                          <a:latin typeface="微軟正黑體" pitchFamily="34" charset="-120"/>
                          <a:ea typeface="微軟正黑體" pitchFamily="34" charset="-120"/>
                        </a:rPr>
                        <a:t>服務學習</a:t>
                      </a:r>
                      <a:endParaRPr lang="en-US" altLang="zh-TW" b="1" dirty="0" smtClean="0">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dirty="0" smtClean="0">
                          <a:latin typeface="微軟正黑體" pitchFamily="34" charset="-120"/>
                          <a:ea typeface="微軟正黑體" pitchFamily="34" charset="-120"/>
                        </a:rPr>
                        <a:t>（簡章第</a:t>
                      </a:r>
                      <a:r>
                        <a:rPr lang="en-US" altLang="zh-TW" sz="1400" b="1" dirty="0" smtClean="0">
                          <a:latin typeface="微軟正黑體" pitchFamily="34" charset="-120"/>
                          <a:ea typeface="微軟正黑體" pitchFamily="34" charset="-120"/>
                        </a:rPr>
                        <a:t>6-7</a:t>
                      </a:r>
                      <a:r>
                        <a:rPr lang="zh-TW" altLang="en-US" sz="1400" b="1" dirty="0" smtClean="0">
                          <a:latin typeface="微軟正黑體" pitchFamily="34" charset="-120"/>
                          <a:ea typeface="微軟正黑體" pitchFamily="34" charset="-120"/>
                        </a:rPr>
                        <a:t>頁）</a:t>
                      </a:r>
                      <a:endParaRPr lang="zh-TW" altLang="en-US" b="1" dirty="0">
                        <a:latin typeface="微軟正黑體" pitchFamily="34" charset="-120"/>
                        <a:ea typeface="微軟正黑體" pitchFamily="34" charset="-120"/>
                      </a:endParaRPr>
                    </a:p>
                  </a:txBody>
                  <a:tcPr anchor="ctr">
                    <a:solidFill>
                      <a:schemeClr val="accent2">
                        <a:lumMod val="40000"/>
                        <a:lumOff val="60000"/>
                      </a:schemeClr>
                    </a:solidFill>
                  </a:tcPr>
                </a:tc>
                <a:tc gridSpan="2">
                  <a:txBody>
                    <a:bodyPr/>
                    <a:lstStyle/>
                    <a:p>
                      <a:pPr algn="ctr"/>
                      <a:r>
                        <a:rPr lang="zh-TW" altLang="en-US" b="1" dirty="0" smtClean="0">
                          <a:latin typeface="微軟正黑體" pitchFamily="34" charset="-120"/>
                          <a:ea typeface="微軟正黑體" pitchFamily="34" charset="-120"/>
                        </a:rPr>
                        <a:t>學校服務表現</a:t>
                      </a:r>
                      <a:endParaRPr lang="zh-TW" altLang="en-US" b="1" dirty="0">
                        <a:latin typeface="微軟正黑體" pitchFamily="34" charset="-120"/>
                        <a:ea typeface="微軟正黑體" pitchFamily="34" charset="-120"/>
                      </a:endParaRPr>
                    </a:p>
                  </a:txBody>
                  <a:tcPr anchor="ctr">
                    <a:solidFill>
                      <a:schemeClr val="accent2">
                        <a:lumMod val="20000"/>
                        <a:lumOff val="80000"/>
                      </a:schemeClr>
                    </a:solidFill>
                  </a:tcPr>
                </a:tc>
                <a:tc hMerge="1">
                  <a:txBody>
                    <a:bodyPr/>
                    <a:lstStyle/>
                    <a:p>
                      <a:endParaRPr lang="zh-TW" altLang="en-US"/>
                    </a:p>
                  </a:txBody>
                  <a:tcPr/>
                </a:tc>
                <a:tc gridSpan="8">
                  <a:txBody>
                    <a:bodyPr/>
                    <a:lstStyle/>
                    <a:p>
                      <a:r>
                        <a:rPr lang="zh-TW" altLang="en-US" sz="1600" b="1" dirty="0" smtClean="0">
                          <a:latin typeface="微軟正黑體" pitchFamily="34" charset="-120"/>
                          <a:ea typeface="微軟正黑體" pitchFamily="34" charset="-120"/>
                        </a:rPr>
                        <a:t>班級幹部、小老師或社團幹部任滿一學期得</a:t>
                      </a:r>
                      <a:r>
                        <a:rPr lang="en-US" altLang="zh-TW" sz="1600" b="1" dirty="0" smtClean="0">
                          <a:latin typeface="微軟正黑體" pitchFamily="34" charset="-120"/>
                          <a:ea typeface="微軟正黑體" pitchFamily="34" charset="-120"/>
                        </a:rPr>
                        <a:t>2</a:t>
                      </a:r>
                      <a:r>
                        <a:rPr lang="zh-TW" altLang="en-US" sz="1600" b="1" dirty="0" smtClean="0">
                          <a:latin typeface="微軟正黑體" pitchFamily="34" charset="-120"/>
                          <a:ea typeface="微軟正黑體" pitchFamily="34" charset="-120"/>
                        </a:rPr>
                        <a:t>分，</a:t>
                      </a:r>
                      <a:r>
                        <a:rPr lang="zh-TW" altLang="en-US" sz="1600" b="1" dirty="0" smtClean="0">
                          <a:solidFill>
                            <a:srgbClr val="C00000"/>
                          </a:solidFill>
                          <a:latin typeface="微軟正黑體" pitchFamily="34" charset="-120"/>
                          <a:ea typeface="微軟正黑體" pitchFamily="34" charset="-120"/>
                        </a:rPr>
                        <a:t>每學期至多</a:t>
                      </a:r>
                      <a:r>
                        <a:rPr lang="en-US" altLang="zh-TW" sz="1600" b="1" dirty="0" smtClean="0">
                          <a:solidFill>
                            <a:srgbClr val="C00000"/>
                          </a:solidFill>
                          <a:latin typeface="微軟正黑體" pitchFamily="34" charset="-120"/>
                          <a:ea typeface="微軟正黑體" pitchFamily="34" charset="-120"/>
                        </a:rPr>
                        <a:t>2</a:t>
                      </a:r>
                      <a:r>
                        <a:rPr lang="zh-TW" altLang="en-US" sz="1600" b="1" dirty="0" smtClean="0">
                          <a:solidFill>
                            <a:srgbClr val="C00000"/>
                          </a:solidFill>
                          <a:latin typeface="微軟正黑體" pitchFamily="34" charset="-120"/>
                          <a:ea typeface="微軟正黑體" pitchFamily="34" charset="-120"/>
                        </a:rPr>
                        <a:t>分</a:t>
                      </a:r>
                      <a:endParaRPr lang="zh-TW" altLang="en-US" sz="1600" b="1" dirty="0">
                        <a:latin typeface="微軟正黑體" pitchFamily="34" charset="-120"/>
                        <a:ea typeface="微軟正黑體" pitchFamily="34" charset="-120"/>
                      </a:endParaRPr>
                    </a:p>
                  </a:txBody>
                  <a:tcPr anchor="ctr">
                    <a:noFill/>
                  </a:tcPr>
                </a:tc>
                <a:tc hMerge="1">
                  <a:txBody>
                    <a:bodyPr/>
                    <a:lstStyle/>
                    <a:p>
                      <a:endParaRPr lang="zh-TW" altLang="en-US" sz="1600" b="1" dirty="0">
                        <a:latin typeface="微軟正黑體" pitchFamily="34" charset="-120"/>
                        <a:ea typeface="微軟正黑體" pitchFamily="34" charset="-120"/>
                      </a:endParaRPr>
                    </a:p>
                  </a:txBody>
                  <a:tcPr anchor="c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marL="0" marR="0" indent="0" algn="l" defTabSz="914400" rtl="0" eaLnBrk="1" fontAlgn="auto" latinLnBrk="0" hangingPunct="1">
                        <a:lnSpc>
                          <a:spcPts val="2100"/>
                        </a:lnSpc>
                        <a:spcBef>
                          <a:spcPts val="600"/>
                        </a:spcBef>
                        <a:spcAft>
                          <a:spcPts val="300"/>
                        </a:spcAft>
                        <a:buClrTx/>
                        <a:buSzTx/>
                        <a:buFont typeface="+mj-lt"/>
                        <a:buNone/>
                        <a:tabLst/>
                        <a:defRPr/>
                      </a:pPr>
                      <a:r>
                        <a:rPr lang="zh-TW" altLang="en-US" sz="1600" b="1" kern="1200" dirty="0" smtClean="0">
                          <a:solidFill>
                            <a:schemeClr val="tx1"/>
                          </a:solidFill>
                          <a:latin typeface="微軟正黑體" pitchFamily="34" charset="-120"/>
                          <a:ea typeface="微軟正黑體" pitchFamily="34" charset="-120"/>
                          <a:cs typeface="+mn-cs"/>
                        </a:rPr>
                        <a:t>採計至</a:t>
                      </a:r>
                      <a:r>
                        <a:rPr lang="en-US" altLang="zh-TW" sz="1600" b="1" kern="1200" dirty="0" smtClean="0">
                          <a:solidFill>
                            <a:srgbClr val="C00000"/>
                          </a:solidFill>
                          <a:latin typeface="微軟正黑體" pitchFamily="34" charset="-120"/>
                          <a:ea typeface="微軟正黑體" pitchFamily="34" charset="-120"/>
                          <a:cs typeface="+mn-cs"/>
                        </a:rPr>
                        <a:t>107</a:t>
                      </a:r>
                      <a:r>
                        <a:rPr lang="zh-TW" altLang="en-US" sz="1600" b="1" kern="1200" dirty="0" smtClean="0">
                          <a:solidFill>
                            <a:srgbClr val="C00000"/>
                          </a:solidFill>
                          <a:latin typeface="微軟正黑體" pitchFamily="34" charset="-120"/>
                          <a:ea typeface="微軟正黑體" pitchFamily="34" charset="-120"/>
                          <a:cs typeface="+mn-cs"/>
                        </a:rPr>
                        <a:t>年</a:t>
                      </a:r>
                      <a:r>
                        <a:rPr lang="en-US" altLang="zh-TW" sz="1600" b="1" kern="1200" dirty="0" smtClean="0">
                          <a:solidFill>
                            <a:srgbClr val="C00000"/>
                          </a:solidFill>
                          <a:latin typeface="微軟正黑體" pitchFamily="34" charset="-120"/>
                          <a:ea typeface="微軟正黑體" pitchFamily="34" charset="-120"/>
                          <a:cs typeface="+mn-cs"/>
                        </a:rPr>
                        <a:t>5</a:t>
                      </a:r>
                      <a:r>
                        <a:rPr lang="zh-TW" altLang="en-US" sz="1600" b="1" kern="1200" dirty="0" smtClean="0">
                          <a:solidFill>
                            <a:srgbClr val="C00000"/>
                          </a:solidFill>
                          <a:latin typeface="微軟正黑體" pitchFamily="34" charset="-120"/>
                          <a:ea typeface="微軟正黑體" pitchFamily="34" charset="-120"/>
                          <a:cs typeface="+mn-cs"/>
                        </a:rPr>
                        <a:t>月</a:t>
                      </a:r>
                      <a:r>
                        <a:rPr lang="en-US" altLang="zh-TW" sz="1600" b="1" kern="1200" dirty="0" smtClean="0">
                          <a:solidFill>
                            <a:srgbClr val="C00000"/>
                          </a:solidFill>
                          <a:latin typeface="微軟正黑體" pitchFamily="34" charset="-120"/>
                          <a:ea typeface="微軟正黑體" pitchFamily="34" charset="-120"/>
                          <a:cs typeface="+mn-cs"/>
                        </a:rPr>
                        <a:t>14</a:t>
                      </a:r>
                      <a:r>
                        <a:rPr lang="zh-TW" altLang="en-US" sz="1600" b="1" kern="1200" dirty="0" smtClean="0">
                          <a:solidFill>
                            <a:srgbClr val="C00000"/>
                          </a:solidFill>
                          <a:latin typeface="微軟正黑體" pitchFamily="34" charset="-120"/>
                          <a:ea typeface="微軟正黑體" pitchFamily="34" charset="-120"/>
                          <a:cs typeface="+mn-cs"/>
                        </a:rPr>
                        <a:t>日</a:t>
                      </a:r>
                      <a:r>
                        <a:rPr lang="en-US" altLang="zh-TW" sz="1600" b="1" dirty="0" smtClean="0">
                          <a:solidFill>
                            <a:srgbClr val="C00000"/>
                          </a:solidFill>
                          <a:latin typeface="微軟正黑體" pitchFamily="34" charset="-120"/>
                          <a:ea typeface="微軟正黑體" pitchFamily="34" charset="-120"/>
                        </a:rPr>
                        <a:t>(</a:t>
                      </a:r>
                      <a:r>
                        <a:rPr lang="zh-TW" altLang="en-US" sz="1600" b="1" dirty="0" smtClean="0">
                          <a:solidFill>
                            <a:srgbClr val="C00000"/>
                          </a:solidFill>
                          <a:latin typeface="微軟正黑體" pitchFamily="34" charset="-120"/>
                          <a:ea typeface="微軟正黑體" pitchFamily="34" charset="-120"/>
                        </a:rPr>
                        <a:t>含</a:t>
                      </a:r>
                      <a:r>
                        <a:rPr lang="en-US" altLang="zh-TW" sz="1600" b="1" dirty="0" smtClean="0">
                          <a:solidFill>
                            <a:srgbClr val="C00000"/>
                          </a:solidFill>
                          <a:latin typeface="微軟正黑體" pitchFamily="34" charset="-120"/>
                          <a:ea typeface="微軟正黑體" pitchFamily="34" charset="-120"/>
                        </a:rPr>
                        <a:t>)</a:t>
                      </a:r>
                      <a:r>
                        <a:rPr lang="zh-TW" altLang="en-US" sz="1600" b="1" dirty="0" smtClean="0">
                          <a:solidFill>
                            <a:srgbClr val="C00000"/>
                          </a:solidFill>
                          <a:latin typeface="微軟正黑體" pitchFamily="34" charset="-120"/>
                          <a:ea typeface="微軟正黑體" pitchFamily="34" charset="-120"/>
                        </a:rPr>
                        <a:t>前</a:t>
                      </a:r>
                      <a:r>
                        <a:rPr lang="zh-TW" altLang="en-US" sz="1600" b="1" dirty="0" smtClean="0">
                          <a:latin typeface="微軟正黑體" pitchFamily="34" charset="-120"/>
                          <a:ea typeface="微軟正黑體" pitchFamily="34" charset="-120"/>
                        </a:rPr>
                        <a:t>取得</a:t>
                      </a:r>
                      <a:r>
                        <a:rPr lang="zh-TW" altLang="en-US" sz="1600" b="1" kern="1200" dirty="0" smtClean="0">
                          <a:solidFill>
                            <a:schemeClr val="tx1"/>
                          </a:solidFill>
                          <a:latin typeface="微軟正黑體" pitchFamily="34" charset="-120"/>
                          <a:ea typeface="微軟正黑體" pitchFamily="34" charset="-120"/>
                          <a:cs typeface="+mn-cs"/>
                        </a:rPr>
                        <a:t>。</a:t>
                      </a:r>
                      <a:endParaRPr lang="zh-TW" altLang="en-US" sz="1600" b="1" kern="1200" dirty="0">
                        <a:solidFill>
                          <a:schemeClr val="tx1"/>
                        </a:solidFill>
                        <a:latin typeface="微軟正黑體" pitchFamily="34" charset="-120"/>
                        <a:ea typeface="微軟正黑體" pitchFamily="34" charset="-120"/>
                        <a:cs typeface="+mn-cs"/>
                      </a:endParaRPr>
                    </a:p>
                  </a:txBody>
                  <a:tcPr anchor="ctr">
                    <a:noFill/>
                  </a:tcPr>
                </a:tc>
                <a:extLst>
                  <a:ext uri="{0D108BD9-81ED-4DB2-BD59-A6C34878D82A}">
                    <a16:rowId xmlns:a16="http://schemas.microsoft.com/office/drawing/2014/main" val="10007"/>
                  </a:ext>
                </a:extLst>
              </a:tr>
              <a:tr h="461034">
                <a:tc vMerge="1">
                  <a:txBody>
                    <a:bodyPr/>
                    <a:lstStyle/>
                    <a:p>
                      <a:endParaRPr lang="zh-TW" altLang="en-US" dirty="0"/>
                    </a:p>
                  </a:txBody>
                  <a:tcPr/>
                </a:tc>
                <a:tc gridSpan="2">
                  <a:txBody>
                    <a:bodyPr/>
                    <a:lstStyle/>
                    <a:p>
                      <a:pPr algn="ctr"/>
                      <a:r>
                        <a:rPr lang="zh-TW" altLang="en-US" b="1" dirty="0" smtClean="0">
                          <a:latin typeface="微軟正黑體" pitchFamily="34" charset="-120"/>
                          <a:ea typeface="微軟正黑體" pitchFamily="34" charset="-120"/>
                        </a:rPr>
                        <a:t>服務學習時數</a:t>
                      </a:r>
                      <a:endParaRPr lang="zh-TW" altLang="en-US" b="1" dirty="0">
                        <a:latin typeface="微軟正黑體" pitchFamily="34" charset="-120"/>
                        <a:ea typeface="微軟正黑體" pitchFamily="34" charset="-120"/>
                      </a:endParaRPr>
                    </a:p>
                  </a:txBody>
                  <a:tcPr anchor="ctr">
                    <a:solidFill>
                      <a:schemeClr val="accent2">
                        <a:lumMod val="20000"/>
                        <a:lumOff val="80000"/>
                      </a:schemeClr>
                    </a:solidFill>
                  </a:tcPr>
                </a:tc>
                <a:tc hMerge="1">
                  <a:txBody>
                    <a:bodyPr/>
                    <a:lstStyle/>
                    <a:p>
                      <a:endParaRPr lang="zh-TW" altLang="en-US"/>
                    </a:p>
                  </a:txBody>
                  <a:tcPr/>
                </a:tc>
                <a:tc gridSpan="8">
                  <a:txBody>
                    <a:bodyPr/>
                    <a:lstStyle/>
                    <a:p>
                      <a:pPr marL="0" algn="l" defTabSz="914400" rtl="0" eaLnBrk="1" latinLnBrk="0" hangingPunct="1"/>
                      <a:r>
                        <a:rPr lang="zh-TW" altLang="en-US" sz="1600" b="1" kern="1200" dirty="0" smtClean="0">
                          <a:solidFill>
                            <a:schemeClr val="tx1"/>
                          </a:solidFill>
                          <a:latin typeface="微軟正黑體" pitchFamily="34" charset="-120"/>
                          <a:ea typeface="微軟正黑體" pitchFamily="34" charset="-120"/>
                          <a:cs typeface="+mn-cs"/>
                        </a:rPr>
                        <a:t>參加校內或校外（須服務證明）志工或社區服務，</a:t>
                      </a:r>
                      <a:r>
                        <a:rPr lang="zh-TW" altLang="en-US" sz="1600" b="1" kern="1200" dirty="0" smtClean="0">
                          <a:solidFill>
                            <a:srgbClr val="C00000"/>
                          </a:solidFill>
                          <a:latin typeface="微軟正黑體" pitchFamily="34" charset="-120"/>
                          <a:ea typeface="微軟正黑體" pitchFamily="34" charset="-120"/>
                          <a:cs typeface="+mn-cs"/>
                        </a:rPr>
                        <a:t>累積</a:t>
                      </a:r>
                      <a:r>
                        <a:rPr lang="en-US" altLang="zh-TW" sz="1600" b="1" kern="1200" dirty="0" smtClean="0">
                          <a:solidFill>
                            <a:srgbClr val="C00000"/>
                          </a:solidFill>
                          <a:latin typeface="微軟正黑體" pitchFamily="34" charset="-120"/>
                          <a:ea typeface="微軟正黑體" pitchFamily="34" charset="-120"/>
                          <a:cs typeface="+mn-cs"/>
                        </a:rPr>
                        <a:t>1</a:t>
                      </a:r>
                      <a:r>
                        <a:rPr lang="zh-TW" altLang="en-US" sz="1600" b="1" kern="1200" dirty="0" smtClean="0">
                          <a:solidFill>
                            <a:srgbClr val="C00000"/>
                          </a:solidFill>
                          <a:latin typeface="微軟正黑體" pitchFamily="34" charset="-120"/>
                          <a:ea typeface="微軟正黑體" pitchFamily="34" charset="-120"/>
                          <a:cs typeface="+mn-cs"/>
                        </a:rPr>
                        <a:t>小時得</a:t>
                      </a:r>
                      <a:r>
                        <a:rPr lang="en-US" altLang="zh-TW" sz="1600" b="1" kern="1200" dirty="0" smtClean="0">
                          <a:solidFill>
                            <a:srgbClr val="C00000"/>
                          </a:solidFill>
                          <a:latin typeface="微軟正黑體" pitchFamily="34" charset="-120"/>
                          <a:ea typeface="微軟正黑體" pitchFamily="34" charset="-120"/>
                          <a:cs typeface="+mn-cs"/>
                        </a:rPr>
                        <a:t>0.25</a:t>
                      </a:r>
                      <a:r>
                        <a:rPr lang="zh-TW" altLang="en-US" sz="1600" b="1" kern="1200" dirty="0" smtClean="0">
                          <a:solidFill>
                            <a:srgbClr val="C00000"/>
                          </a:solidFill>
                          <a:latin typeface="微軟正黑體" pitchFamily="34" charset="-120"/>
                          <a:ea typeface="微軟正黑體" pitchFamily="34" charset="-120"/>
                          <a:cs typeface="+mn-cs"/>
                        </a:rPr>
                        <a:t>分</a:t>
                      </a:r>
                      <a:r>
                        <a:rPr lang="zh-TW" altLang="en-US" sz="1600" b="1" kern="1200" dirty="0" smtClean="0">
                          <a:solidFill>
                            <a:schemeClr val="tx1"/>
                          </a:solidFill>
                          <a:latin typeface="微軟正黑體" pitchFamily="34" charset="-120"/>
                          <a:ea typeface="微軟正黑體" pitchFamily="34" charset="-120"/>
                          <a:cs typeface="+mn-cs"/>
                        </a:rPr>
                        <a:t>。</a:t>
                      </a:r>
                      <a:endParaRPr lang="zh-TW" altLang="en-US" sz="1600" b="1" kern="1200" dirty="0">
                        <a:solidFill>
                          <a:schemeClr val="tx1"/>
                        </a:solidFill>
                        <a:latin typeface="微軟正黑體" pitchFamily="34" charset="-120"/>
                        <a:ea typeface="微軟正黑體" pitchFamily="34" charset="-120"/>
                        <a:cs typeface="+mn-cs"/>
                      </a:endParaRPr>
                    </a:p>
                  </a:txBody>
                  <a:tcPr anchor="ctr"/>
                </a:tc>
                <a:tc hMerge="1">
                  <a:txBody>
                    <a:bodyPr/>
                    <a:lstStyle/>
                    <a:p>
                      <a:pPr marL="0" algn="l" defTabSz="914400" rtl="0" eaLnBrk="1" latinLnBrk="0" hangingPunct="1"/>
                      <a:endParaRPr lang="zh-TW" altLang="en-US" sz="1600" b="1" kern="1200" dirty="0">
                        <a:solidFill>
                          <a:schemeClr val="tx1"/>
                        </a:solidFill>
                        <a:latin typeface="微軟正黑體" pitchFamily="34" charset="-120"/>
                        <a:ea typeface="微軟正黑體" pitchFamily="34" charset="-120"/>
                        <a:cs typeface="+mn-cs"/>
                      </a:endParaRPr>
                    </a:p>
                  </a:txBody>
                  <a:tcPr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bl>
          </a:graphicData>
        </a:graphic>
      </p:graphicFrame>
      <p:sp>
        <p:nvSpPr>
          <p:cNvPr id="2" name="投影片編號版面配置區 1"/>
          <p:cNvSpPr>
            <a:spLocks noGrp="1"/>
          </p:cNvSpPr>
          <p:nvPr>
            <p:ph type="sldNum" sz="quarter" idx="12"/>
          </p:nvPr>
        </p:nvSpPr>
        <p:spPr>
          <a:xfrm>
            <a:off x="9408158" y="6345158"/>
            <a:ext cx="2743200" cy="365125"/>
          </a:xfrm>
        </p:spPr>
        <p:txBody>
          <a:bodyPr vert="horz" lIns="91440" tIns="45720" rIns="91440" bIns="45720" rtlCol="0" anchor="ctr"/>
          <a:lstStyle/>
          <a:p>
            <a:fld id="{97006424-D9F2-4793-8C2C-FF1240B9B1D0}" type="slidenum">
              <a:rPr lang="zh-TW" altLang="en-US" sz="2000">
                <a:solidFill>
                  <a:schemeClr val="tx1"/>
                </a:solidFill>
              </a:rPr>
              <a:pPr/>
              <a:t>11</a:t>
            </a:fld>
            <a:endParaRPr lang="zh-TW" altLang="en-US" sz="2000" dirty="0">
              <a:solidFill>
                <a:schemeClr val="tx1"/>
              </a:solidFill>
            </a:endParaRPr>
          </a:p>
        </p:txBody>
      </p:sp>
      <p:pic>
        <p:nvPicPr>
          <p:cNvPr id="5" name="Picture 2" descr="http://image.cache.storm.mg/styles/smg-800xauto-er/s3/media/image/2015/08/28/20150828-065240_U1004_M83588_5407.jpg?itok=n1PIEmXn"/>
          <p:cNvPicPr>
            <a:picLocks noChangeAspect="1" noChangeArrowheads="1"/>
          </p:cNvPicPr>
          <p:nvPr/>
        </p:nvPicPr>
        <p:blipFill>
          <a:blip r:embed="rId3" cstate="print">
            <a:lum bright="20000" contrast="20000"/>
          </a:blip>
          <a:srcRect/>
          <a:stretch>
            <a:fillRect/>
          </a:stretch>
        </p:blipFill>
        <p:spPr bwMode="auto">
          <a:xfrm>
            <a:off x="9925691" y="0"/>
            <a:ext cx="2266308" cy="1433439"/>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83853" y="2670346"/>
            <a:ext cx="11693535" cy="796880"/>
          </a:xfrm>
          <a:prstGeom prst="rect">
            <a:avLst/>
          </a:prstGeom>
          <a:solidFill>
            <a:srgbClr val="FFF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513075" y="1411967"/>
            <a:ext cx="11664313" cy="70054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905182" y="4795378"/>
            <a:ext cx="5425440" cy="1239203"/>
          </a:xfrm>
          <a:prstGeom prst="rect">
            <a:avLst/>
          </a:prstGeom>
          <a:solidFill>
            <a:srgbClr val="FF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498465" y="742338"/>
            <a:ext cx="10515600" cy="4876483"/>
          </a:xfrm>
          <a:ln>
            <a:noFill/>
          </a:ln>
        </p:spPr>
        <p:txBody>
          <a:bodyPr>
            <a:noAutofit/>
          </a:bodyPr>
          <a:lstStyle/>
          <a:p>
            <a:pPr>
              <a:lnSpc>
                <a:spcPct val="100000"/>
              </a:lnSpc>
              <a:spcBef>
                <a:spcPts val="600"/>
              </a:spcBef>
              <a:spcAft>
                <a:spcPts val="300"/>
              </a:spcAft>
              <a:buFont typeface="Wingdings" panose="05000000000000000000" pitchFamily="2" charset="2"/>
              <a:buChar char="l"/>
            </a:pPr>
            <a:r>
              <a:rPr lang="zh-TW" altLang="zh-TW" sz="3200" b="1" dirty="0">
                <a:solidFill>
                  <a:srgbClr val="0033CC"/>
                </a:solidFill>
                <a:latin typeface="微軟正黑體" panose="020B0604030504040204" pitchFamily="34" charset="-120"/>
                <a:ea typeface="微軟正黑體" panose="020B0604030504040204" pitchFamily="34" charset="-120"/>
              </a:rPr>
              <a:t>技藝優良</a:t>
            </a:r>
            <a:r>
              <a:rPr lang="zh-TW" altLang="en-US" sz="3200" b="1" dirty="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3</a:t>
            </a:r>
            <a:r>
              <a:rPr lang="zh-TW" altLang="en-US" sz="3200" b="1" dirty="0">
                <a:solidFill>
                  <a:srgbClr val="0033CC"/>
                </a:solidFill>
                <a:latin typeface="微軟正黑體" panose="020B0604030504040204" pitchFamily="34" charset="-120"/>
                <a:ea typeface="微軟正黑體" panose="020B0604030504040204" pitchFamily="34" charset="-120"/>
              </a:rPr>
              <a:t>分）</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lvl="0">
              <a:lnSpc>
                <a:spcPct val="100000"/>
              </a:lnSpc>
              <a:buFont typeface="Wingdings" panose="05000000000000000000" pitchFamily="2" charset="2"/>
              <a:buChar char="Ø"/>
            </a:pPr>
            <a:r>
              <a:rPr lang="zh-TW" altLang="zh-TW" sz="2000" dirty="0">
                <a:latin typeface="微軟正黑體" panose="020B0604030504040204" pitchFamily="34" charset="-120"/>
                <a:ea typeface="微軟正黑體" panose="020B0604030504040204" pitchFamily="34" charset="-120"/>
              </a:rPr>
              <a:t>技藝教育課程平均總成績達</a:t>
            </a:r>
            <a:r>
              <a:rPr lang="en-US" altLang="zh-TW" sz="2000" dirty="0">
                <a:solidFill>
                  <a:srgbClr val="C00000"/>
                </a:solidFill>
                <a:latin typeface="微軟正黑體" panose="020B0604030504040204" pitchFamily="34" charset="-120"/>
                <a:ea typeface="微軟正黑體" panose="020B0604030504040204" pitchFamily="34" charset="-120"/>
              </a:rPr>
              <a:t>90</a:t>
            </a:r>
            <a:r>
              <a:rPr lang="zh-TW" altLang="zh-TW" sz="2000" dirty="0">
                <a:solidFill>
                  <a:srgbClr val="C00000"/>
                </a:solidFill>
                <a:latin typeface="微軟正黑體" panose="020B0604030504040204" pitchFamily="34" charset="-120"/>
                <a:ea typeface="微軟正黑體" panose="020B0604030504040204" pitchFamily="34" charset="-120"/>
              </a:rPr>
              <a:t>分以上者得</a:t>
            </a:r>
            <a:r>
              <a:rPr lang="en-US" altLang="zh-TW" sz="2000" b="1" dirty="0">
                <a:solidFill>
                  <a:srgbClr val="C00000"/>
                </a:solidFill>
                <a:latin typeface="微軟正黑體" panose="020B0604030504040204" pitchFamily="34" charset="-120"/>
                <a:ea typeface="微軟正黑體" panose="020B0604030504040204" pitchFamily="34" charset="-120"/>
              </a:rPr>
              <a:t>3</a:t>
            </a:r>
            <a:r>
              <a:rPr lang="zh-TW" altLang="zh-TW" sz="2000" b="1" dirty="0">
                <a:solidFill>
                  <a:srgbClr val="C00000"/>
                </a:solidFill>
                <a:latin typeface="微軟正黑體" panose="020B0604030504040204" pitchFamily="34" charset="-120"/>
                <a:ea typeface="微軟正黑體" panose="020B0604030504040204" pitchFamily="34" charset="-120"/>
              </a:rPr>
              <a:t>分</a:t>
            </a:r>
            <a:r>
              <a:rPr lang="zh-TW" altLang="zh-TW" sz="2000" dirty="0">
                <a:solidFill>
                  <a:srgbClr val="C00000"/>
                </a:solidFill>
                <a:latin typeface="微軟正黑體" panose="020B0604030504040204" pitchFamily="34" charset="-120"/>
                <a:ea typeface="微軟正黑體" panose="020B0604030504040204" pitchFamily="34" charset="-120"/>
              </a:rPr>
              <a:t>、</a:t>
            </a:r>
            <a:r>
              <a:rPr lang="en-US" altLang="zh-TW" sz="2000" dirty="0">
                <a:solidFill>
                  <a:srgbClr val="C00000"/>
                </a:solidFill>
                <a:latin typeface="微軟正黑體" panose="020B0604030504040204" pitchFamily="34" charset="-120"/>
                <a:ea typeface="微軟正黑體" panose="020B0604030504040204" pitchFamily="34" charset="-120"/>
              </a:rPr>
              <a:t>80</a:t>
            </a:r>
            <a:r>
              <a:rPr lang="zh-TW" altLang="zh-TW" sz="2000" dirty="0">
                <a:solidFill>
                  <a:srgbClr val="C00000"/>
                </a:solidFill>
                <a:latin typeface="微軟正黑體" panose="020B0604030504040204" pitchFamily="34" charset="-120"/>
                <a:ea typeface="微軟正黑體" panose="020B0604030504040204" pitchFamily="34" charset="-120"/>
              </a:rPr>
              <a:t>分以上未滿</a:t>
            </a:r>
            <a:r>
              <a:rPr lang="en-US" altLang="zh-TW" sz="2000" dirty="0">
                <a:solidFill>
                  <a:srgbClr val="C00000"/>
                </a:solidFill>
                <a:latin typeface="微軟正黑體" panose="020B0604030504040204" pitchFamily="34" charset="-120"/>
                <a:ea typeface="微軟正黑體" panose="020B0604030504040204" pitchFamily="34" charset="-120"/>
              </a:rPr>
              <a:t>90</a:t>
            </a:r>
            <a:r>
              <a:rPr lang="zh-TW" altLang="zh-TW" sz="2000" dirty="0">
                <a:solidFill>
                  <a:srgbClr val="C00000"/>
                </a:solidFill>
                <a:latin typeface="微軟正黑體" panose="020B0604030504040204" pitchFamily="34" charset="-120"/>
                <a:ea typeface="微軟正黑體" panose="020B0604030504040204" pitchFamily="34" charset="-120"/>
              </a:rPr>
              <a:t>分者得</a:t>
            </a:r>
            <a:r>
              <a:rPr lang="en-US" altLang="zh-TW" sz="2000" b="1" dirty="0" smtClean="0">
                <a:solidFill>
                  <a:srgbClr val="C00000"/>
                </a:solidFill>
                <a:latin typeface="微軟正黑體" panose="020B0604030504040204" pitchFamily="34" charset="-120"/>
                <a:ea typeface="微軟正黑體" panose="020B0604030504040204" pitchFamily="34" charset="-120"/>
              </a:rPr>
              <a:t>2.5</a:t>
            </a:r>
            <a:r>
              <a:rPr lang="zh-TW" altLang="zh-TW" sz="2000" b="1" dirty="0" smtClean="0">
                <a:solidFill>
                  <a:srgbClr val="C00000"/>
                </a:solidFill>
                <a:latin typeface="微軟正黑體" panose="020B0604030504040204" pitchFamily="34" charset="-120"/>
                <a:ea typeface="微軟正黑體" panose="020B0604030504040204" pitchFamily="34" charset="-120"/>
              </a:rPr>
              <a:t>分</a:t>
            </a:r>
            <a:r>
              <a:rPr lang="zh-TW" altLang="zh-TW" sz="2000" dirty="0" smtClean="0">
                <a:solidFill>
                  <a:srgbClr val="C00000"/>
                </a:solidFill>
                <a:latin typeface="微軟正黑體" panose="020B0604030504040204" pitchFamily="34" charset="-120"/>
                <a:ea typeface="微軟正黑體" panose="020B0604030504040204" pitchFamily="34" charset="-120"/>
              </a:rPr>
              <a:t>、</a:t>
            </a:r>
            <a:r>
              <a:rPr lang="en-US" altLang="zh-TW" sz="2000" dirty="0" smtClean="0">
                <a:solidFill>
                  <a:srgbClr val="C00000"/>
                </a:solidFill>
                <a:latin typeface="微軟正黑體" panose="020B0604030504040204" pitchFamily="34" charset="-120"/>
                <a:ea typeface="微軟正黑體" panose="020B0604030504040204" pitchFamily="34" charset="-120"/>
              </a:rPr>
              <a:t>70</a:t>
            </a:r>
            <a:r>
              <a:rPr lang="zh-TW" altLang="en-US" sz="2000" dirty="0" smtClean="0">
                <a:solidFill>
                  <a:srgbClr val="C00000"/>
                </a:solidFill>
                <a:latin typeface="微軟正黑體" panose="020B0604030504040204" pitchFamily="34" charset="-120"/>
                <a:ea typeface="微軟正黑體" panose="020B0604030504040204" pitchFamily="34" charset="-120"/>
              </a:rPr>
              <a:t>分以上未滿</a:t>
            </a:r>
            <a:r>
              <a:rPr lang="en-US" altLang="zh-TW" sz="2000" dirty="0" smtClean="0">
                <a:solidFill>
                  <a:srgbClr val="C00000"/>
                </a:solidFill>
                <a:latin typeface="微軟正黑體" panose="020B0604030504040204" pitchFamily="34" charset="-120"/>
                <a:ea typeface="微軟正黑體" panose="020B0604030504040204" pitchFamily="34" charset="-120"/>
              </a:rPr>
              <a:t>80</a:t>
            </a:r>
            <a:r>
              <a:rPr lang="zh-TW" altLang="en-US" sz="2000" dirty="0" smtClean="0">
                <a:solidFill>
                  <a:srgbClr val="C00000"/>
                </a:solidFill>
                <a:latin typeface="微軟正黑體" panose="020B0604030504040204" pitchFamily="34" charset="-120"/>
                <a:ea typeface="微軟正黑體" panose="020B0604030504040204" pitchFamily="34" charset="-120"/>
              </a:rPr>
              <a:t>分者得</a:t>
            </a:r>
            <a:r>
              <a:rPr lang="en-US" altLang="zh-TW" sz="2000" b="1" dirty="0" smtClean="0">
                <a:solidFill>
                  <a:srgbClr val="C00000"/>
                </a:solidFill>
                <a:latin typeface="微軟正黑體" panose="020B0604030504040204" pitchFamily="34" charset="-120"/>
                <a:ea typeface="微軟正黑體" panose="020B0604030504040204" pitchFamily="34" charset="-120"/>
              </a:rPr>
              <a:t>1.5</a:t>
            </a:r>
            <a:r>
              <a:rPr lang="zh-TW" altLang="en-US" sz="2000" b="1" dirty="0" smtClean="0">
                <a:solidFill>
                  <a:srgbClr val="C00000"/>
                </a:solidFill>
                <a:latin typeface="微軟正黑體" panose="020B0604030504040204" pitchFamily="34" charset="-120"/>
                <a:ea typeface="微軟正黑體" panose="020B0604030504040204" pitchFamily="34" charset="-120"/>
              </a:rPr>
              <a:t>分</a:t>
            </a:r>
            <a:r>
              <a:rPr lang="zh-TW" altLang="en-US" sz="2000" dirty="0" smtClean="0">
                <a:solidFill>
                  <a:srgbClr val="C00000"/>
                </a:solidFill>
                <a:latin typeface="微軟正黑體" panose="020B0604030504040204" pitchFamily="34" charset="-120"/>
                <a:ea typeface="微軟正黑體" panose="020B0604030504040204" pitchFamily="34" charset="-120"/>
              </a:rPr>
              <a:t>、</a:t>
            </a:r>
            <a:r>
              <a:rPr lang="en-US" altLang="zh-TW" sz="2000" dirty="0" smtClean="0">
                <a:solidFill>
                  <a:srgbClr val="C00000"/>
                </a:solidFill>
                <a:latin typeface="微軟正黑體" panose="020B0604030504040204" pitchFamily="34" charset="-120"/>
                <a:ea typeface="微軟正黑體" panose="020B0604030504040204" pitchFamily="34" charset="-120"/>
              </a:rPr>
              <a:t>60</a:t>
            </a:r>
            <a:r>
              <a:rPr lang="zh-TW" altLang="zh-TW" sz="2000" dirty="0">
                <a:solidFill>
                  <a:srgbClr val="C00000"/>
                </a:solidFill>
                <a:latin typeface="微軟正黑體" panose="020B0604030504040204" pitchFamily="34" charset="-120"/>
                <a:ea typeface="微軟正黑體" panose="020B0604030504040204" pitchFamily="34" charset="-120"/>
              </a:rPr>
              <a:t>分以上</a:t>
            </a:r>
            <a:r>
              <a:rPr lang="zh-TW" altLang="zh-TW" sz="2000" dirty="0" smtClean="0">
                <a:solidFill>
                  <a:srgbClr val="C00000"/>
                </a:solidFill>
                <a:latin typeface="微軟正黑體" panose="020B0604030504040204" pitchFamily="34" charset="-120"/>
                <a:ea typeface="微軟正黑體" panose="020B0604030504040204" pitchFamily="34" charset="-120"/>
              </a:rPr>
              <a:t>未滿</a:t>
            </a:r>
            <a:r>
              <a:rPr lang="en-US" altLang="zh-TW" sz="2000" dirty="0">
                <a:solidFill>
                  <a:srgbClr val="C00000"/>
                </a:solidFill>
                <a:latin typeface="微軟正黑體" panose="020B0604030504040204" pitchFamily="34" charset="-120"/>
                <a:ea typeface="微軟正黑體" panose="020B0604030504040204" pitchFamily="34" charset="-120"/>
              </a:rPr>
              <a:t>7</a:t>
            </a:r>
            <a:r>
              <a:rPr lang="en-US" altLang="zh-TW" sz="2000" dirty="0" smtClean="0">
                <a:solidFill>
                  <a:srgbClr val="C00000"/>
                </a:solidFill>
                <a:latin typeface="微軟正黑體" panose="020B0604030504040204" pitchFamily="34" charset="-120"/>
                <a:ea typeface="微軟正黑體" panose="020B0604030504040204" pitchFamily="34" charset="-120"/>
              </a:rPr>
              <a:t>0</a:t>
            </a:r>
            <a:r>
              <a:rPr lang="zh-TW" altLang="zh-TW" sz="2000" dirty="0">
                <a:solidFill>
                  <a:srgbClr val="C00000"/>
                </a:solidFill>
                <a:latin typeface="微軟正黑體" panose="020B0604030504040204" pitchFamily="34" charset="-120"/>
                <a:ea typeface="微軟正黑體" panose="020B0604030504040204" pitchFamily="34" charset="-120"/>
              </a:rPr>
              <a:t>分者得</a:t>
            </a:r>
            <a:r>
              <a:rPr lang="en-US" altLang="zh-TW" sz="2000" b="1" dirty="0">
                <a:solidFill>
                  <a:srgbClr val="C00000"/>
                </a:solidFill>
                <a:latin typeface="微軟正黑體" panose="020B0604030504040204" pitchFamily="34" charset="-120"/>
                <a:ea typeface="微軟正黑體" panose="020B0604030504040204" pitchFamily="34" charset="-120"/>
              </a:rPr>
              <a:t>1</a:t>
            </a:r>
            <a:r>
              <a:rPr lang="zh-TW" altLang="zh-TW" sz="2000" b="1" dirty="0">
                <a:solidFill>
                  <a:srgbClr val="C00000"/>
                </a:solidFill>
                <a:latin typeface="微軟正黑體" panose="020B0604030504040204" pitchFamily="34" charset="-120"/>
                <a:ea typeface="微軟正黑體" panose="020B0604030504040204" pitchFamily="34" charset="-120"/>
              </a:rPr>
              <a:t>分</a:t>
            </a:r>
            <a:r>
              <a:rPr lang="zh-TW" altLang="zh-TW" sz="2000" dirty="0">
                <a:solidFill>
                  <a:srgbClr val="C00000"/>
                </a:solidFill>
                <a:latin typeface="微軟正黑體" panose="020B0604030504040204" pitchFamily="34" charset="-120"/>
                <a:ea typeface="微軟正黑體" panose="020B0604030504040204" pitchFamily="34" charset="-120"/>
              </a:rPr>
              <a:t>。</a:t>
            </a:r>
          </a:p>
          <a:p>
            <a:pPr>
              <a:lnSpc>
                <a:spcPct val="100000"/>
              </a:lnSpc>
              <a:spcBef>
                <a:spcPts val="600"/>
              </a:spcBef>
              <a:spcAft>
                <a:spcPts val="300"/>
              </a:spcAft>
              <a:buFont typeface="Wingdings" panose="05000000000000000000" pitchFamily="2" charset="2"/>
              <a:buChar char="l"/>
            </a:pPr>
            <a:r>
              <a:rPr lang="zh-TW" altLang="zh-TW" sz="3200" b="1" dirty="0">
                <a:solidFill>
                  <a:srgbClr val="0033CC"/>
                </a:solidFill>
                <a:latin typeface="微軟正黑體" panose="020B0604030504040204" pitchFamily="34" charset="-120"/>
                <a:ea typeface="微軟正黑體" panose="020B0604030504040204" pitchFamily="34" charset="-120"/>
              </a:rPr>
              <a:t>弱勢身分</a:t>
            </a:r>
            <a:r>
              <a:rPr lang="zh-TW" altLang="en-US" sz="3200" b="1" dirty="0">
                <a:solidFill>
                  <a:srgbClr val="0033CC"/>
                </a:solidFill>
                <a:latin typeface="微軟正黑體" panose="020B0604030504040204" pitchFamily="34" charset="-120"/>
                <a:ea typeface="微軟正黑體" panose="020B0604030504040204" pitchFamily="34" charset="-120"/>
              </a:rPr>
              <a:t>（</a:t>
            </a:r>
            <a:r>
              <a:rPr lang="zh-TW" altLang="en-US" sz="3200" b="1" dirty="0" smtClean="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3</a:t>
            </a:r>
            <a:r>
              <a:rPr lang="zh-TW" altLang="en-US" sz="3200" b="1" dirty="0" smtClean="0">
                <a:solidFill>
                  <a:srgbClr val="0033CC"/>
                </a:solidFill>
                <a:latin typeface="微軟正黑體" panose="020B0604030504040204" pitchFamily="34" charset="-120"/>
                <a:ea typeface="微軟正黑體" panose="020B0604030504040204" pitchFamily="34" charset="-120"/>
              </a:rPr>
              <a:t>分</a:t>
            </a:r>
            <a:r>
              <a:rPr lang="zh-TW" altLang="en-US" sz="3200" b="1" dirty="0">
                <a:solidFill>
                  <a:srgbClr val="0033CC"/>
                </a:solidFill>
                <a:latin typeface="微軟正黑體" panose="020B0604030504040204" pitchFamily="34" charset="-120"/>
                <a:ea typeface="微軟正黑體" panose="020B0604030504040204" pitchFamily="34" charset="-120"/>
              </a:rPr>
              <a:t>）</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a:lnSpc>
                <a:spcPct val="100000"/>
              </a:lnSpc>
              <a:buFont typeface="Wingdings" panose="05000000000000000000" pitchFamily="2" charset="2"/>
              <a:buChar char="Ø"/>
            </a:pPr>
            <a:r>
              <a:rPr lang="zh-TW" altLang="zh-TW" sz="2000" dirty="0">
                <a:latin typeface="微軟正黑體" panose="020B0604030504040204" pitchFamily="34" charset="-120"/>
                <a:ea typeface="微軟正黑體" panose="020B0604030504040204" pitchFamily="34" charset="-120"/>
              </a:rPr>
              <a:t>報名時具</a:t>
            </a:r>
            <a:r>
              <a:rPr lang="zh-TW" altLang="zh-TW" sz="2000" dirty="0">
                <a:solidFill>
                  <a:srgbClr val="C00000"/>
                </a:solidFill>
                <a:latin typeface="微軟正黑體" panose="020B0604030504040204" pitchFamily="34" charset="-120"/>
                <a:ea typeface="微軟正黑體" panose="020B0604030504040204" pitchFamily="34" charset="-120"/>
              </a:rPr>
              <a:t>低收入</a:t>
            </a:r>
            <a:r>
              <a:rPr lang="zh-TW" altLang="zh-TW" sz="2000" dirty="0" smtClean="0">
                <a:solidFill>
                  <a:srgbClr val="C00000"/>
                </a:solidFill>
                <a:latin typeface="微軟正黑體" panose="020B0604030504040204" pitchFamily="34" charset="-120"/>
                <a:ea typeface="微軟正黑體" panose="020B0604030504040204" pitchFamily="34" charset="-120"/>
              </a:rPr>
              <a:t>戶</a:t>
            </a:r>
            <a:r>
              <a:rPr lang="en-US" altLang="zh-TW" sz="2000" b="1" dirty="0" smtClean="0">
                <a:solidFill>
                  <a:srgbClr val="C00000"/>
                </a:solidFill>
                <a:latin typeface="微軟正黑體" panose="020B0604030504040204" pitchFamily="34" charset="-120"/>
                <a:ea typeface="微軟正黑體" panose="020B0604030504040204" pitchFamily="34" charset="-120"/>
              </a:rPr>
              <a:t>3</a:t>
            </a:r>
            <a:r>
              <a:rPr lang="zh-TW" altLang="en-US" sz="2000" b="1" dirty="0" smtClean="0">
                <a:solidFill>
                  <a:srgbClr val="C00000"/>
                </a:solidFill>
                <a:latin typeface="微軟正黑體" panose="020B0604030504040204" pitchFamily="34" charset="-120"/>
                <a:ea typeface="微軟正黑體" panose="020B0604030504040204" pitchFamily="34" charset="-120"/>
              </a:rPr>
              <a:t>分</a:t>
            </a:r>
            <a:r>
              <a:rPr lang="zh-TW" altLang="zh-TW" sz="2000" dirty="0" smtClean="0">
                <a:solidFill>
                  <a:srgbClr val="C00000"/>
                </a:solidFill>
                <a:latin typeface="微軟正黑體" panose="020B0604030504040204" pitchFamily="34" charset="-120"/>
                <a:ea typeface="微軟正黑體" panose="020B0604030504040204" pitchFamily="34" charset="-120"/>
              </a:rPr>
              <a:t>、</a:t>
            </a:r>
            <a:r>
              <a:rPr lang="zh-TW" altLang="zh-TW" sz="2000" dirty="0">
                <a:solidFill>
                  <a:srgbClr val="C00000"/>
                </a:solidFill>
                <a:latin typeface="微軟正黑體" panose="020B0604030504040204" pitchFamily="34" charset="-120"/>
                <a:ea typeface="微軟正黑體" panose="020B0604030504040204" pitchFamily="34" charset="-120"/>
              </a:rPr>
              <a:t>中低收入戶、直系血親尊親屬支領失業</a:t>
            </a:r>
            <a:r>
              <a:rPr lang="zh-TW" altLang="zh-TW" sz="2000" dirty="0" smtClean="0">
                <a:solidFill>
                  <a:srgbClr val="C00000"/>
                </a:solidFill>
                <a:latin typeface="微軟正黑體" panose="020B0604030504040204" pitchFamily="34" charset="-120"/>
                <a:ea typeface="微軟正黑體" panose="020B0604030504040204" pitchFamily="34" charset="-120"/>
              </a:rPr>
              <a:t>給付</a:t>
            </a:r>
            <a:r>
              <a:rPr lang="en-US" altLang="zh-TW" sz="2000" dirty="0" smtClean="0">
                <a:solidFill>
                  <a:srgbClr val="C00000"/>
                </a:solidFill>
                <a:latin typeface="微軟正黑體" panose="020B0604030504040204" pitchFamily="34" charset="-120"/>
                <a:ea typeface="微軟正黑體" panose="020B0604030504040204" pitchFamily="34" charset="-120"/>
              </a:rPr>
              <a:t/>
            </a:r>
            <a:br>
              <a:rPr lang="en-US" altLang="zh-TW" sz="2000" dirty="0" smtClean="0">
                <a:solidFill>
                  <a:srgbClr val="C00000"/>
                </a:solidFill>
                <a:latin typeface="微軟正黑體" panose="020B0604030504040204" pitchFamily="34" charset="-120"/>
                <a:ea typeface="微軟正黑體" panose="020B0604030504040204" pitchFamily="34" charset="-120"/>
              </a:rPr>
            </a:br>
            <a:r>
              <a:rPr lang="zh-TW" altLang="zh-TW" sz="2000" dirty="0" smtClean="0">
                <a:solidFill>
                  <a:srgbClr val="C00000"/>
                </a:solidFill>
                <a:latin typeface="微軟正黑體" panose="020B0604030504040204" pitchFamily="34" charset="-120"/>
                <a:ea typeface="微軟正黑體" panose="020B0604030504040204" pitchFamily="34" charset="-120"/>
              </a:rPr>
              <a:t>及</a:t>
            </a:r>
            <a:r>
              <a:rPr lang="zh-TW" altLang="zh-TW" sz="2000" dirty="0">
                <a:solidFill>
                  <a:srgbClr val="C00000"/>
                </a:solidFill>
                <a:latin typeface="微軟正黑體" panose="020B0604030504040204" pitchFamily="34" charset="-120"/>
                <a:ea typeface="微軟正黑體" panose="020B0604030504040204" pitchFamily="34" charset="-120"/>
              </a:rPr>
              <a:t>特殊境遇家庭子女身分</a:t>
            </a:r>
            <a:r>
              <a:rPr lang="zh-TW" altLang="zh-TW" sz="2000" dirty="0" smtClean="0">
                <a:solidFill>
                  <a:srgbClr val="C00000"/>
                </a:solidFill>
                <a:latin typeface="微軟正黑體" panose="020B0604030504040204" pitchFamily="34" charset="-120"/>
                <a:ea typeface="微軟正黑體" panose="020B0604030504040204" pitchFamily="34" charset="-120"/>
              </a:rPr>
              <a:t>者</a:t>
            </a:r>
            <a:r>
              <a:rPr lang="zh-TW" altLang="en-US" sz="2000" dirty="0" smtClean="0">
                <a:solidFill>
                  <a:srgbClr val="C00000"/>
                </a:solidFill>
                <a:latin typeface="微軟正黑體" panose="020B0604030504040204" pitchFamily="34" charset="-120"/>
                <a:ea typeface="微軟正黑體" panose="020B0604030504040204" pitchFamily="34" charset="-120"/>
              </a:rPr>
              <a:t>採計</a:t>
            </a:r>
            <a:r>
              <a:rPr lang="en-US" altLang="zh-TW" sz="2000" b="1" dirty="0" smtClean="0">
                <a:solidFill>
                  <a:srgbClr val="C00000"/>
                </a:solidFill>
                <a:latin typeface="微軟正黑體" panose="020B0604030504040204" pitchFamily="34" charset="-120"/>
                <a:ea typeface="微軟正黑體" panose="020B0604030504040204" pitchFamily="34" charset="-120"/>
              </a:rPr>
              <a:t>1.5</a:t>
            </a:r>
            <a:r>
              <a:rPr lang="zh-TW" altLang="zh-TW" sz="2000" b="1" dirty="0" smtClean="0">
                <a:solidFill>
                  <a:srgbClr val="C00000"/>
                </a:solidFill>
                <a:latin typeface="微軟正黑體" panose="020B0604030504040204" pitchFamily="34" charset="-120"/>
                <a:ea typeface="微軟正黑體" panose="020B0604030504040204" pitchFamily="34" charset="-120"/>
              </a:rPr>
              <a:t>分</a:t>
            </a:r>
            <a:r>
              <a:rPr lang="zh-TW" altLang="zh-TW" sz="2000" dirty="0">
                <a:latin typeface="微軟正黑體" panose="020B0604030504040204" pitchFamily="34" charset="-120"/>
                <a:ea typeface="微軟正黑體" panose="020B0604030504040204" pitchFamily="34" charset="-120"/>
              </a:rPr>
              <a:t>，若免試生同時具備</a:t>
            </a:r>
            <a:r>
              <a:rPr lang="en-US" altLang="zh-TW" sz="2000" dirty="0">
                <a:latin typeface="微軟正黑體" panose="020B0604030504040204" pitchFamily="34" charset="-120"/>
                <a:ea typeface="微軟正黑體" panose="020B0604030504040204" pitchFamily="34" charset="-120"/>
              </a:rPr>
              <a:t>2</a:t>
            </a:r>
            <a:r>
              <a:rPr lang="zh-TW" altLang="zh-TW" sz="2000" dirty="0">
                <a:latin typeface="微軟正黑體" panose="020B0604030504040204" pitchFamily="34" charset="-120"/>
                <a:ea typeface="微軟正黑體" panose="020B0604030504040204" pitchFamily="34" charset="-120"/>
              </a:rPr>
              <a:t>種以上資格者僅得擇一計分。</a:t>
            </a:r>
          </a:p>
          <a:p>
            <a:pPr>
              <a:lnSpc>
                <a:spcPct val="100000"/>
              </a:lnSpc>
              <a:spcBef>
                <a:spcPts val="600"/>
              </a:spcBef>
              <a:spcAft>
                <a:spcPts val="300"/>
              </a:spcAft>
              <a:buFont typeface="Wingdings" panose="05000000000000000000" pitchFamily="2" charset="2"/>
              <a:buChar char="l"/>
            </a:pPr>
            <a:r>
              <a:rPr lang="zh-TW" altLang="zh-TW" sz="3200" b="1" dirty="0" smtClean="0">
                <a:solidFill>
                  <a:srgbClr val="0033CC"/>
                </a:solidFill>
                <a:latin typeface="微軟正黑體" panose="020B0604030504040204" pitchFamily="34" charset="-120"/>
                <a:ea typeface="微軟正黑體" panose="020B0604030504040204" pitchFamily="34" charset="-120"/>
              </a:rPr>
              <a:t>均衡學習</a:t>
            </a:r>
            <a:r>
              <a:rPr lang="zh-TW" altLang="en-US" sz="3200" b="1" dirty="0">
                <a:solidFill>
                  <a:srgbClr val="0033CC"/>
                </a:solidFill>
                <a:latin typeface="微軟正黑體" panose="020B0604030504040204" pitchFamily="34" charset="-120"/>
                <a:ea typeface="微軟正黑體" panose="020B0604030504040204" pitchFamily="34" charset="-120"/>
              </a:rPr>
              <a:t>（</a:t>
            </a:r>
            <a:r>
              <a:rPr lang="zh-TW" altLang="en-US" sz="3200" b="1" dirty="0" smtClean="0">
                <a:solidFill>
                  <a:srgbClr val="0033CC"/>
                </a:solidFill>
                <a:latin typeface="微軟正黑體" panose="020B0604030504040204" pitchFamily="34" charset="-120"/>
                <a:ea typeface="微軟正黑體" panose="020B0604030504040204" pitchFamily="34" charset="-120"/>
              </a:rPr>
              <a:t>上限</a:t>
            </a:r>
            <a:r>
              <a:rPr lang="en-US" altLang="zh-TW" sz="3200" b="1" dirty="0" smtClean="0">
                <a:solidFill>
                  <a:srgbClr val="0033CC"/>
                </a:solidFill>
                <a:latin typeface="微軟正黑體" panose="020B0604030504040204" pitchFamily="34" charset="-120"/>
                <a:ea typeface="微軟正黑體" panose="020B0604030504040204" pitchFamily="34" charset="-120"/>
              </a:rPr>
              <a:t>21</a:t>
            </a:r>
            <a:r>
              <a:rPr lang="zh-TW" altLang="en-US" sz="3200" b="1" dirty="0" smtClean="0">
                <a:solidFill>
                  <a:srgbClr val="0033CC"/>
                </a:solidFill>
                <a:latin typeface="微軟正黑體" panose="020B0604030504040204" pitchFamily="34" charset="-120"/>
                <a:ea typeface="微軟正黑體" panose="020B0604030504040204" pitchFamily="34" charset="-120"/>
              </a:rPr>
              <a:t>分</a:t>
            </a:r>
            <a:r>
              <a:rPr lang="zh-TW" altLang="en-US" sz="3200" b="1" dirty="0">
                <a:solidFill>
                  <a:srgbClr val="0033CC"/>
                </a:solidFill>
                <a:latin typeface="微軟正黑體" panose="020B0604030504040204" pitchFamily="34" charset="-120"/>
                <a:ea typeface="微軟正黑體" panose="020B0604030504040204" pitchFamily="34" charset="-120"/>
              </a:rPr>
              <a:t>）</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lvl="0">
              <a:spcBef>
                <a:spcPts val="1200"/>
              </a:spcBef>
              <a:spcAft>
                <a:spcPts val="600"/>
              </a:spcAft>
              <a:buFont typeface="Wingdings" panose="05000000000000000000" pitchFamily="2" charset="2"/>
              <a:buChar char="Ø"/>
            </a:pPr>
            <a:r>
              <a:rPr lang="zh-TW" altLang="zh-TW" sz="2000" dirty="0" smtClean="0">
                <a:latin typeface="微軟正黑體" panose="020B0604030504040204" pitchFamily="34" charset="-120"/>
                <a:ea typeface="微軟正黑體" panose="020B0604030504040204" pitchFamily="34" charset="-120"/>
              </a:rPr>
              <a:t>採</a:t>
            </a:r>
            <a:r>
              <a:rPr lang="zh-TW" altLang="zh-TW" sz="2000" dirty="0">
                <a:latin typeface="微軟正黑體" panose="020B0604030504040204" pitchFamily="34" charset="-120"/>
                <a:ea typeface="微軟正黑體" panose="020B0604030504040204" pitchFamily="34" charset="-120"/>
              </a:rPr>
              <a:t>計</a:t>
            </a:r>
            <a:r>
              <a:rPr lang="zh-TW" altLang="zh-TW" sz="2000" dirty="0">
                <a:solidFill>
                  <a:srgbClr val="C00000"/>
                </a:solidFill>
                <a:latin typeface="微軟正黑體" panose="020B0604030504040204" pitchFamily="34" charset="-120"/>
                <a:ea typeface="微軟正黑體" panose="020B0604030504040204" pitchFamily="34" charset="-120"/>
              </a:rPr>
              <a:t>健康與</a:t>
            </a:r>
            <a:r>
              <a:rPr lang="zh-TW" altLang="zh-TW" sz="2000" dirty="0" smtClean="0">
                <a:solidFill>
                  <a:srgbClr val="C00000"/>
                </a:solidFill>
                <a:latin typeface="微軟正黑體" panose="020B0604030504040204" pitchFamily="34" charset="-120"/>
                <a:ea typeface="微軟正黑體" panose="020B0604030504040204" pitchFamily="34" charset="-120"/>
              </a:rPr>
              <a:t>體育</a:t>
            </a:r>
            <a:r>
              <a:rPr lang="zh-TW" altLang="en-US" sz="2000" dirty="0" smtClean="0">
                <a:solidFill>
                  <a:srgbClr val="C00000"/>
                </a:solidFill>
                <a:latin typeface="微軟正黑體" panose="020B0604030504040204" pitchFamily="34" charset="-120"/>
                <a:ea typeface="微軟正黑體" panose="020B0604030504040204" pitchFamily="34" charset="-120"/>
              </a:rPr>
              <a:t>、</a:t>
            </a:r>
            <a:r>
              <a:rPr lang="zh-TW" altLang="zh-TW" sz="2000" dirty="0" smtClean="0">
                <a:solidFill>
                  <a:srgbClr val="C00000"/>
                </a:solidFill>
                <a:latin typeface="微軟正黑體" panose="020B0604030504040204" pitchFamily="34" charset="-120"/>
                <a:ea typeface="微軟正黑體" panose="020B0604030504040204" pitchFamily="34" charset="-120"/>
              </a:rPr>
              <a:t>藝術</a:t>
            </a:r>
            <a:r>
              <a:rPr lang="zh-TW" altLang="zh-TW" sz="2000" dirty="0">
                <a:solidFill>
                  <a:srgbClr val="C00000"/>
                </a:solidFill>
                <a:latin typeface="微軟正黑體" panose="020B0604030504040204" pitchFamily="34" charset="-120"/>
                <a:ea typeface="微軟正黑體" panose="020B0604030504040204" pitchFamily="34" charset="-120"/>
              </a:rPr>
              <a:t>與</a:t>
            </a:r>
            <a:r>
              <a:rPr lang="zh-TW" altLang="zh-TW" sz="2000" dirty="0" smtClean="0">
                <a:solidFill>
                  <a:srgbClr val="C00000"/>
                </a:solidFill>
                <a:latin typeface="微軟正黑體" panose="020B0604030504040204" pitchFamily="34" charset="-120"/>
                <a:ea typeface="微軟正黑體" panose="020B0604030504040204" pitchFamily="34" charset="-120"/>
              </a:rPr>
              <a:t>人文</a:t>
            </a:r>
            <a:r>
              <a:rPr lang="zh-TW" altLang="en-US" sz="2000" dirty="0" smtClean="0">
                <a:solidFill>
                  <a:srgbClr val="C00000"/>
                </a:solidFill>
                <a:latin typeface="微軟正黑體" panose="020B0604030504040204" pitchFamily="34" charset="-120"/>
                <a:ea typeface="微軟正黑體" panose="020B0604030504040204" pitchFamily="34" charset="-120"/>
              </a:rPr>
              <a:t>、</a:t>
            </a:r>
            <a:r>
              <a:rPr lang="zh-TW" altLang="zh-TW" sz="2000" dirty="0" smtClean="0">
                <a:solidFill>
                  <a:srgbClr val="C00000"/>
                </a:solidFill>
                <a:latin typeface="微軟正黑體" panose="020B0604030504040204" pitchFamily="34" charset="-120"/>
                <a:ea typeface="微軟正黑體" panose="020B0604030504040204" pitchFamily="34" charset="-120"/>
              </a:rPr>
              <a:t>綜合</a:t>
            </a:r>
            <a:r>
              <a:rPr lang="zh-TW" altLang="zh-TW" sz="2000" dirty="0">
                <a:solidFill>
                  <a:srgbClr val="C00000"/>
                </a:solidFill>
                <a:latin typeface="微軟正黑體" panose="020B0604030504040204" pitchFamily="34" charset="-120"/>
                <a:ea typeface="微軟正黑體" panose="020B0604030504040204" pitchFamily="34" charset="-120"/>
              </a:rPr>
              <a:t>活動三大學習</a:t>
            </a:r>
            <a:r>
              <a:rPr lang="zh-TW" altLang="zh-TW" sz="2000" dirty="0" smtClean="0">
                <a:solidFill>
                  <a:srgbClr val="C00000"/>
                </a:solidFill>
                <a:latin typeface="微軟正黑體" panose="020B0604030504040204" pitchFamily="34" charset="-120"/>
                <a:ea typeface="微軟正黑體" panose="020B0604030504040204" pitchFamily="34" charset="-120"/>
              </a:rPr>
              <a:t>領域</a:t>
            </a:r>
            <a:r>
              <a:rPr lang="zh-TW" altLang="en-US" sz="2000" dirty="0" smtClean="0">
                <a:solidFill>
                  <a:srgbClr val="C00000"/>
                </a:solidFill>
                <a:latin typeface="微軟正黑體" panose="020B0604030504040204" pitchFamily="34" charset="-120"/>
                <a:ea typeface="微軟正黑體" panose="020B0604030504040204" pitchFamily="34" charset="-120"/>
              </a:rPr>
              <a:t>，</a:t>
            </a:r>
            <a:r>
              <a:rPr lang="zh-TW" altLang="zh-TW" sz="2000" dirty="0" smtClean="0">
                <a:solidFill>
                  <a:srgbClr val="C00000"/>
                </a:solidFill>
                <a:latin typeface="微軟正黑體" panose="020B0604030504040204" pitchFamily="34" charset="-120"/>
                <a:ea typeface="微軟正黑體" panose="020B0604030504040204" pitchFamily="34" charset="-120"/>
              </a:rPr>
              <a:t>七</a:t>
            </a:r>
            <a:r>
              <a:rPr lang="zh-TW" altLang="zh-TW" sz="2000" dirty="0">
                <a:solidFill>
                  <a:srgbClr val="C00000"/>
                </a:solidFill>
                <a:latin typeface="微軟正黑體" panose="020B0604030504040204" pitchFamily="34" charset="-120"/>
                <a:ea typeface="微軟正黑體" panose="020B0604030504040204" pitchFamily="34" charset="-120"/>
              </a:rPr>
              <a:t>年級上、下學期、八年級上、下學期及九年級上學期等五學期</a:t>
            </a:r>
            <a:r>
              <a:rPr lang="zh-TW" altLang="zh-TW" sz="2000" dirty="0" smtClean="0">
                <a:solidFill>
                  <a:srgbClr val="C00000"/>
                </a:solidFill>
                <a:latin typeface="微軟正黑體" panose="020B0604030504040204" pitchFamily="34" charset="-120"/>
                <a:ea typeface="微軟正黑體" panose="020B0604030504040204" pitchFamily="34" charset="-120"/>
              </a:rPr>
              <a:t>成績</a:t>
            </a:r>
            <a:r>
              <a:rPr lang="zh-TW" altLang="en-US" sz="2000" dirty="0" smtClean="0">
                <a:solidFill>
                  <a:srgbClr val="C00000"/>
                </a:solidFill>
                <a:latin typeface="微軟正黑體" panose="020B0604030504040204" pitchFamily="34" charset="-120"/>
                <a:ea typeface="微軟正黑體" panose="020B0604030504040204" pitchFamily="34" charset="-120"/>
              </a:rPr>
              <a:t>。</a:t>
            </a:r>
            <a:endParaRPr lang="en-US" altLang="zh-TW" sz="2000" dirty="0" smtClean="0">
              <a:solidFill>
                <a:srgbClr val="C00000"/>
              </a:solidFill>
              <a:latin typeface="微軟正黑體" panose="020B0604030504040204" pitchFamily="34" charset="-120"/>
              <a:ea typeface="微軟正黑體" panose="020B0604030504040204" pitchFamily="34" charset="-120"/>
            </a:endParaRPr>
          </a:p>
          <a:p>
            <a:pPr lvl="1">
              <a:lnSpc>
                <a:spcPts val="2600"/>
              </a:lnSpc>
              <a:buFont typeface="Wingdings" panose="05000000000000000000" pitchFamily="2" charset="2"/>
              <a:buChar char="ü"/>
            </a:pPr>
            <a:r>
              <a:rPr lang="en-US" altLang="zh-TW" sz="2000" dirty="0" smtClean="0">
                <a:solidFill>
                  <a:schemeClr val="tx1">
                    <a:lumMod val="85000"/>
                    <a:lumOff val="15000"/>
                  </a:schemeClr>
                </a:solidFill>
                <a:latin typeface="微軟正黑體" panose="020B0604030504040204" pitchFamily="34" charset="-120"/>
                <a:ea typeface="微軟正黑體" panose="020B0604030504040204" pitchFamily="34" charset="-120"/>
              </a:rPr>
              <a:t>3</a:t>
            </a:r>
            <a:r>
              <a:rPr lang="zh-TW" altLang="zh-TW" sz="2000" dirty="0">
                <a:solidFill>
                  <a:schemeClr val="tx1">
                    <a:lumMod val="85000"/>
                    <a:lumOff val="15000"/>
                  </a:schemeClr>
                </a:solidFill>
                <a:latin typeface="微軟正黑體" panose="020B0604030504040204" pitchFamily="34" charset="-120"/>
                <a:ea typeface="微軟正黑體" panose="020B0604030504040204" pitchFamily="34" charset="-120"/>
              </a:rPr>
              <a:t>項領域</a:t>
            </a:r>
            <a:r>
              <a:rPr lang="en-US" altLang="zh-TW" sz="2000" dirty="0">
                <a:solidFill>
                  <a:schemeClr val="tx1">
                    <a:lumMod val="85000"/>
                    <a:lumOff val="15000"/>
                  </a:schemeClr>
                </a:solidFill>
                <a:latin typeface="微軟正黑體" panose="020B0604030504040204" pitchFamily="34" charset="-120"/>
                <a:ea typeface="微軟正黑體" panose="020B0604030504040204" pitchFamily="34" charset="-120"/>
              </a:rPr>
              <a:t>5</a:t>
            </a:r>
            <a:r>
              <a:rPr lang="zh-TW" altLang="zh-TW" sz="2000" dirty="0">
                <a:solidFill>
                  <a:schemeClr val="tx1">
                    <a:lumMod val="85000"/>
                    <a:lumOff val="15000"/>
                  </a:schemeClr>
                </a:solidFill>
                <a:latin typeface="微軟正黑體" panose="020B0604030504040204" pitchFamily="34" charset="-120"/>
                <a:ea typeface="微軟正黑體" panose="020B0604030504040204" pitchFamily="34" charset="-120"/>
              </a:rPr>
              <a:t>學期平均成績皆達</a:t>
            </a:r>
            <a:r>
              <a:rPr lang="en-US" altLang="zh-TW" sz="2000" dirty="0">
                <a:solidFill>
                  <a:schemeClr val="tx1">
                    <a:lumMod val="85000"/>
                    <a:lumOff val="15000"/>
                  </a:schemeClr>
                </a:solidFill>
                <a:latin typeface="微軟正黑體" panose="020B0604030504040204" pitchFamily="34" charset="-120"/>
                <a:ea typeface="微軟正黑體" panose="020B0604030504040204" pitchFamily="34" charset="-120"/>
              </a:rPr>
              <a:t>60</a:t>
            </a:r>
            <a:r>
              <a:rPr lang="zh-TW" altLang="zh-TW" sz="2000" dirty="0">
                <a:solidFill>
                  <a:schemeClr val="tx1">
                    <a:lumMod val="85000"/>
                    <a:lumOff val="15000"/>
                  </a:schemeClr>
                </a:solidFill>
                <a:latin typeface="微軟正黑體" panose="020B0604030504040204" pitchFamily="34" charset="-120"/>
                <a:ea typeface="微軟正黑體" panose="020B0604030504040204" pitchFamily="34" charset="-120"/>
              </a:rPr>
              <a:t>分以上</a:t>
            </a:r>
            <a:r>
              <a:rPr lang="zh-TW" altLang="zh-TW" sz="2000" dirty="0" smtClean="0">
                <a:solidFill>
                  <a:schemeClr val="tx1">
                    <a:lumMod val="85000"/>
                    <a:lumOff val="15000"/>
                  </a:schemeClr>
                </a:solidFill>
                <a:latin typeface="微軟正黑體" panose="020B0604030504040204" pitchFamily="34" charset="-120"/>
                <a:ea typeface="微軟正黑體" panose="020B0604030504040204" pitchFamily="34" charset="-120"/>
              </a:rPr>
              <a:t>得</a:t>
            </a:r>
            <a:r>
              <a:rPr lang="en-US" altLang="zh-TW" sz="2000" b="1" dirty="0" smtClean="0">
                <a:solidFill>
                  <a:schemeClr val="tx1">
                    <a:lumMod val="85000"/>
                    <a:lumOff val="15000"/>
                  </a:schemeClr>
                </a:solidFill>
                <a:latin typeface="微軟正黑體" panose="020B0604030504040204" pitchFamily="34" charset="-120"/>
                <a:ea typeface="微軟正黑體" panose="020B0604030504040204" pitchFamily="34" charset="-120"/>
              </a:rPr>
              <a:t>21</a:t>
            </a:r>
            <a:r>
              <a:rPr lang="zh-TW" altLang="zh-TW" sz="2000" b="1" dirty="0" smtClean="0">
                <a:solidFill>
                  <a:schemeClr val="tx1">
                    <a:lumMod val="85000"/>
                    <a:lumOff val="15000"/>
                  </a:schemeClr>
                </a:solidFill>
                <a:latin typeface="微軟正黑體" panose="020B0604030504040204" pitchFamily="34" charset="-120"/>
                <a:ea typeface="微軟正黑體" panose="020B0604030504040204" pitchFamily="34" charset="-120"/>
              </a:rPr>
              <a:t>分</a:t>
            </a:r>
            <a:endParaRPr lang="en-US" altLang="zh-TW" sz="2000" b="1" dirty="0" smtClean="0">
              <a:solidFill>
                <a:schemeClr val="tx1">
                  <a:lumMod val="85000"/>
                  <a:lumOff val="15000"/>
                </a:schemeClr>
              </a:solidFill>
              <a:latin typeface="微軟正黑體" panose="020B0604030504040204" pitchFamily="34" charset="-120"/>
              <a:ea typeface="微軟正黑體" panose="020B0604030504040204" pitchFamily="34" charset="-120"/>
            </a:endParaRPr>
          </a:p>
          <a:p>
            <a:pPr lvl="1">
              <a:lnSpc>
                <a:spcPts val="2600"/>
              </a:lnSpc>
              <a:buFont typeface="Wingdings" panose="05000000000000000000" pitchFamily="2" charset="2"/>
              <a:buChar char="ü"/>
            </a:pPr>
            <a:r>
              <a:rPr lang="en-US" altLang="zh-TW" sz="2000" dirty="0" smtClean="0">
                <a:solidFill>
                  <a:schemeClr val="tx1">
                    <a:lumMod val="85000"/>
                    <a:lumOff val="15000"/>
                  </a:schemeClr>
                </a:solidFill>
                <a:latin typeface="微軟正黑體" panose="020B0604030504040204" pitchFamily="34" charset="-120"/>
                <a:ea typeface="微軟正黑體" panose="020B0604030504040204" pitchFamily="34" charset="-120"/>
              </a:rPr>
              <a:t>2</a:t>
            </a:r>
            <a:r>
              <a:rPr lang="zh-TW" altLang="zh-TW" sz="2000" dirty="0">
                <a:solidFill>
                  <a:schemeClr val="tx1">
                    <a:lumMod val="85000"/>
                    <a:lumOff val="15000"/>
                  </a:schemeClr>
                </a:solidFill>
                <a:latin typeface="微軟正黑體" panose="020B0604030504040204" pitchFamily="34" charset="-120"/>
                <a:ea typeface="微軟正黑體" panose="020B0604030504040204" pitchFamily="34" charset="-120"/>
              </a:rPr>
              <a:t>項領域</a:t>
            </a:r>
            <a:r>
              <a:rPr lang="en-US" altLang="zh-TW" sz="2000" dirty="0">
                <a:solidFill>
                  <a:schemeClr val="tx1">
                    <a:lumMod val="85000"/>
                    <a:lumOff val="15000"/>
                  </a:schemeClr>
                </a:solidFill>
                <a:latin typeface="微軟正黑體" panose="020B0604030504040204" pitchFamily="34" charset="-120"/>
                <a:ea typeface="微軟正黑體" panose="020B0604030504040204" pitchFamily="34" charset="-120"/>
              </a:rPr>
              <a:t>5</a:t>
            </a:r>
            <a:r>
              <a:rPr lang="zh-TW" altLang="zh-TW" sz="2000" dirty="0">
                <a:solidFill>
                  <a:schemeClr val="tx1">
                    <a:lumMod val="85000"/>
                    <a:lumOff val="15000"/>
                  </a:schemeClr>
                </a:solidFill>
                <a:latin typeface="微軟正黑體" panose="020B0604030504040204" pitchFamily="34" charset="-120"/>
                <a:ea typeface="微軟正黑體" panose="020B0604030504040204" pitchFamily="34" charset="-120"/>
              </a:rPr>
              <a:t>學期平均成績皆達</a:t>
            </a:r>
            <a:r>
              <a:rPr lang="en-US" altLang="zh-TW" sz="2000" dirty="0">
                <a:solidFill>
                  <a:schemeClr val="tx1">
                    <a:lumMod val="85000"/>
                    <a:lumOff val="15000"/>
                  </a:schemeClr>
                </a:solidFill>
                <a:latin typeface="微軟正黑體" panose="020B0604030504040204" pitchFamily="34" charset="-120"/>
                <a:ea typeface="微軟正黑體" panose="020B0604030504040204" pitchFamily="34" charset="-120"/>
              </a:rPr>
              <a:t>60</a:t>
            </a:r>
            <a:r>
              <a:rPr lang="zh-TW" altLang="zh-TW" sz="2000" dirty="0">
                <a:solidFill>
                  <a:schemeClr val="tx1">
                    <a:lumMod val="85000"/>
                    <a:lumOff val="15000"/>
                  </a:schemeClr>
                </a:solidFill>
                <a:latin typeface="微軟正黑體" panose="020B0604030504040204" pitchFamily="34" charset="-120"/>
                <a:ea typeface="微軟正黑體" panose="020B0604030504040204" pitchFamily="34" charset="-120"/>
              </a:rPr>
              <a:t>分以上</a:t>
            </a:r>
            <a:r>
              <a:rPr lang="zh-TW" altLang="zh-TW" sz="2000" dirty="0" smtClean="0">
                <a:solidFill>
                  <a:schemeClr val="tx1">
                    <a:lumMod val="85000"/>
                    <a:lumOff val="15000"/>
                  </a:schemeClr>
                </a:solidFill>
                <a:latin typeface="微軟正黑體" panose="020B0604030504040204" pitchFamily="34" charset="-120"/>
                <a:ea typeface="微軟正黑體" panose="020B0604030504040204" pitchFamily="34" charset="-120"/>
              </a:rPr>
              <a:t>得</a:t>
            </a:r>
            <a:r>
              <a:rPr lang="en-US" altLang="zh-TW" sz="2000" b="1" dirty="0" smtClean="0">
                <a:solidFill>
                  <a:schemeClr val="tx1">
                    <a:lumMod val="85000"/>
                    <a:lumOff val="15000"/>
                  </a:schemeClr>
                </a:solidFill>
                <a:latin typeface="微軟正黑體" panose="020B0604030504040204" pitchFamily="34" charset="-120"/>
                <a:ea typeface="微軟正黑體" panose="020B0604030504040204" pitchFamily="34" charset="-120"/>
              </a:rPr>
              <a:t>14</a:t>
            </a:r>
            <a:r>
              <a:rPr lang="zh-TW" altLang="zh-TW" sz="2000" b="1" dirty="0" smtClean="0">
                <a:solidFill>
                  <a:schemeClr val="tx1">
                    <a:lumMod val="85000"/>
                    <a:lumOff val="15000"/>
                  </a:schemeClr>
                </a:solidFill>
                <a:latin typeface="微軟正黑體" panose="020B0604030504040204" pitchFamily="34" charset="-120"/>
                <a:ea typeface="微軟正黑體" panose="020B0604030504040204" pitchFamily="34" charset="-120"/>
              </a:rPr>
              <a:t>分</a:t>
            </a:r>
            <a:endParaRPr lang="en-US" altLang="zh-TW" sz="2000" b="1" dirty="0" smtClean="0">
              <a:solidFill>
                <a:schemeClr val="tx1">
                  <a:lumMod val="85000"/>
                  <a:lumOff val="15000"/>
                </a:schemeClr>
              </a:solidFill>
              <a:latin typeface="微軟正黑體" panose="020B0604030504040204" pitchFamily="34" charset="-120"/>
              <a:ea typeface="微軟正黑體" panose="020B0604030504040204" pitchFamily="34" charset="-120"/>
            </a:endParaRPr>
          </a:p>
          <a:p>
            <a:pPr lvl="1">
              <a:lnSpc>
                <a:spcPts val="2600"/>
              </a:lnSpc>
              <a:buFont typeface="Wingdings" panose="05000000000000000000" pitchFamily="2" charset="2"/>
              <a:buChar char="ü"/>
            </a:pPr>
            <a:r>
              <a:rPr lang="en-US" altLang="zh-TW" sz="2000" dirty="0" smtClean="0">
                <a:solidFill>
                  <a:schemeClr val="tx1">
                    <a:lumMod val="85000"/>
                    <a:lumOff val="15000"/>
                  </a:schemeClr>
                </a:solidFill>
                <a:latin typeface="微軟正黑體" panose="020B0604030504040204" pitchFamily="34" charset="-120"/>
                <a:ea typeface="微軟正黑體" panose="020B0604030504040204" pitchFamily="34" charset="-120"/>
              </a:rPr>
              <a:t>1</a:t>
            </a:r>
            <a:r>
              <a:rPr lang="zh-TW" altLang="zh-TW" sz="2000" dirty="0">
                <a:solidFill>
                  <a:schemeClr val="tx1">
                    <a:lumMod val="85000"/>
                    <a:lumOff val="15000"/>
                  </a:schemeClr>
                </a:solidFill>
                <a:latin typeface="微軟正黑體" panose="020B0604030504040204" pitchFamily="34" charset="-120"/>
                <a:ea typeface="微軟正黑體" panose="020B0604030504040204" pitchFamily="34" charset="-120"/>
              </a:rPr>
              <a:t>項領域</a:t>
            </a:r>
            <a:r>
              <a:rPr lang="en-US" altLang="zh-TW" sz="2000" dirty="0">
                <a:solidFill>
                  <a:schemeClr val="tx1">
                    <a:lumMod val="85000"/>
                    <a:lumOff val="15000"/>
                  </a:schemeClr>
                </a:solidFill>
                <a:latin typeface="微軟正黑體" panose="020B0604030504040204" pitchFamily="34" charset="-120"/>
                <a:ea typeface="微軟正黑體" panose="020B0604030504040204" pitchFamily="34" charset="-120"/>
              </a:rPr>
              <a:t>5</a:t>
            </a:r>
            <a:r>
              <a:rPr lang="zh-TW" altLang="zh-TW" sz="2000" dirty="0">
                <a:solidFill>
                  <a:schemeClr val="tx1">
                    <a:lumMod val="85000"/>
                    <a:lumOff val="15000"/>
                  </a:schemeClr>
                </a:solidFill>
                <a:latin typeface="微軟正黑體" panose="020B0604030504040204" pitchFamily="34" charset="-120"/>
                <a:ea typeface="微軟正黑體" panose="020B0604030504040204" pitchFamily="34" charset="-120"/>
              </a:rPr>
              <a:t>學期平均成績達</a:t>
            </a:r>
            <a:r>
              <a:rPr lang="en-US" altLang="zh-TW" sz="2000" dirty="0">
                <a:solidFill>
                  <a:schemeClr val="tx1">
                    <a:lumMod val="85000"/>
                    <a:lumOff val="15000"/>
                  </a:schemeClr>
                </a:solidFill>
                <a:latin typeface="微軟正黑體" panose="020B0604030504040204" pitchFamily="34" charset="-120"/>
                <a:ea typeface="微軟正黑體" panose="020B0604030504040204" pitchFamily="34" charset="-120"/>
              </a:rPr>
              <a:t>60</a:t>
            </a:r>
            <a:r>
              <a:rPr lang="zh-TW" altLang="zh-TW" sz="2000" dirty="0">
                <a:solidFill>
                  <a:schemeClr val="tx1">
                    <a:lumMod val="85000"/>
                    <a:lumOff val="15000"/>
                  </a:schemeClr>
                </a:solidFill>
                <a:latin typeface="微軟正黑體" panose="020B0604030504040204" pitchFamily="34" charset="-120"/>
                <a:ea typeface="微軟正黑體" panose="020B0604030504040204" pitchFamily="34" charset="-120"/>
              </a:rPr>
              <a:t>分以上</a:t>
            </a:r>
            <a:r>
              <a:rPr lang="zh-TW" altLang="zh-TW" sz="2000" dirty="0" smtClean="0">
                <a:solidFill>
                  <a:schemeClr val="tx1">
                    <a:lumMod val="85000"/>
                    <a:lumOff val="15000"/>
                  </a:schemeClr>
                </a:solidFill>
                <a:latin typeface="微軟正黑體" panose="020B0604030504040204" pitchFamily="34" charset="-120"/>
                <a:ea typeface="微軟正黑體" panose="020B0604030504040204" pitchFamily="34" charset="-120"/>
              </a:rPr>
              <a:t>得</a:t>
            </a:r>
            <a:r>
              <a:rPr lang="en-US" altLang="zh-TW" sz="2000" b="1" dirty="0" smtClean="0">
                <a:solidFill>
                  <a:schemeClr val="tx1">
                    <a:lumMod val="85000"/>
                    <a:lumOff val="15000"/>
                  </a:schemeClr>
                </a:solidFill>
                <a:latin typeface="微軟正黑體" panose="020B0604030504040204" pitchFamily="34" charset="-120"/>
                <a:ea typeface="微軟正黑體" panose="020B0604030504040204" pitchFamily="34" charset="-120"/>
              </a:rPr>
              <a:t>7</a:t>
            </a:r>
            <a:r>
              <a:rPr lang="zh-TW" altLang="zh-TW" sz="2000" b="1" dirty="0" smtClean="0">
                <a:solidFill>
                  <a:schemeClr val="tx1">
                    <a:lumMod val="85000"/>
                    <a:lumOff val="15000"/>
                  </a:schemeClr>
                </a:solidFill>
                <a:latin typeface="微軟正黑體" panose="020B0604030504040204" pitchFamily="34" charset="-120"/>
                <a:ea typeface="微軟正黑體" panose="020B0604030504040204" pitchFamily="34" charset="-120"/>
              </a:rPr>
              <a:t>分</a:t>
            </a:r>
            <a:r>
              <a:rPr lang="zh-TW" altLang="zh-TW" sz="2000" dirty="0" smtClean="0">
                <a:solidFill>
                  <a:schemeClr val="tx1">
                    <a:lumMod val="85000"/>
                    <a:lumOff val="15000"/>
                  </a:schemeClr>
                </a:solidFill>
                <a:latin typeface="微軟正黑體" panose="020B0604030504040204" pitchFamily="34" charset="-120"/>
                <a:ea typeface="微軟正黑體" panose="020B0604030504040204" pitchFamily="34" charset="-120"/>
              </a:rPr>
              <a:t>。</a:t>
            </a:r>
            <a:endParaRPr lang="en-US" altLang="zh-TW" sz="2000" dirty="0" smtClean="0">
              <a:solidFill>
                <a:schemeClr val="tx1">
                  <a:lumMod val="85000"/>
                  <a:lumOff val="15000"/>
                </a:schemeClr>
              </a:solidFill>
              <a:latin typeface="微軟正黑體" panose="020B0604030504040204" pitchFamily="34" charset="-120"/>
              <a:ea typeface="微軟正黑體" panose="020B0604030504040204" pitchFamily="34" charset="-120"/>
            </a:endParaRPr>
          </a:p>
          <a:p>
            <a:pPr lvl="0">
              <a:buFont typeface="Wingdings" panose="05000000000000000000" pitchFamily="2" charset="2"/>
              <a:buChar char="Ø"/>
            </a:pPr>
            <a:r>
              <a:rPr lang="zh-TW" altLang="zh-TW" sz="2000" dirty="0" smtClean="0">
                <a:latin typeface="微軟正黑體" panose="020B0604030504040204" pitchFamily="34" charset="-120"/>
                <a:ea typeface="微軟正黑體" panose="020B0604030504040204" pitchFamily="34" charset="-120"/>
              </a:rPr>
              <a:t>資</a:t>
            </a:r>
            <a:r>
              <a:rPr lang="zh-TW" altLang="zh-TW" sz="2000" dirty="0">
                <a:latin typeface="微軟正黑體" panose="020B0604030504040204" pitchFamily="34" charset="-120"/>
                <a:ea typeface="微軟正黑體" panose="020B0604030504040204" pitchFamily="34" charset="-120"/>
              </a:rPr>
              <a:t>賦優異縮短修業年限學生以其實際就讀學期數進行平均成績計算</a:t>
            </a:r>
            <a:r>
              <a:rPr lang="zh-TW" altLang="zh-TW" sz="2000" dirty="0" smtClean="0">
                <a:latin typeface="微軟正黑體" panose="020B0604030504040204" pitchFamily="34" charset="-120"/>
                <a:ea typeface="微軟正黑體" panose="020B0604030504040204" pitchFamily="34" charset="-120"/>
              </a:rPr>
              <a:t>。</a:t>
            </a:r>
            <a:endParaRPr lang="en-US" altLang="zh-TW" sz="2000" dirty="0" smtClean="0">
              <a:latin typeface="微軟正黑體" panose="020B0604030504040204" pitchFamily="34" charset="-120"/>
              <a:ea typeface="微軟正黑體" panose="020B0604030504040204" pitchFamily="34" charset="-120"/>
            </a:endParaRPr>
          </a:p>
          <a:p>
            <a:pPr lvl="0">
              <a:buFont typeface="Wingdings" panose="05000000000000000000" pitchFamily="2" charset="2"/>
              <a:buChar char="Ø"/>
            </a:pPr>
            <a:r>
              <a:rPr lang="zh-TW" altLang="zh-TW" sz="2000" dirty="0" smtClean="0">
                <a:latin typeface="微軟正黑體" panose="020B0604030504040204" pitchFamily="34" charset="-120"/>
                <a:ea typeface="微軟正黑體" panose="020B0604030504040204" pitchFamily="34" charset="-120"/>
              </a:rPr>
              <a:t>免試</a:t>
            </a:r>
            <a:r>
              <a:rPr lang="zh-TW" altLang="zh-TW" sz="2000" dirty="0">
                <a:latin typeface="微軟正黑體" panose="020B0604030504040204" pitchFamily="34" charset="-120"/>
                <a:ea typeface="微軟正黑體" panose="020B0604030504040204" pitchFamily="34" charset="-120"/>
              </a:rPr>
              <a:t>生繳交之積分證明文件中，科目名稱與採計學習領域名稱不同者，不予採計</a:t>
            </a:r>
            <a:r>
              <a:rPr lang="zh-TW" altLang="zh-TW" sz="2000" dirty="0" smtClean="0">
                <a:latin typeface="微軟正黑體" panose="020B0604030504040204" pitchFamily="34" charset="-120"/>
                <a:ea typeface="微軟正黑體" panose="020B0604030504040204" pitchFamily="34" charset="-120"/>
              </a:rPr>
              <a:t>。</a:t>
            </a:r>
            <a:endParaRPr lang="zh-TW" altLang="en-US" sz="2000" dirty="0">
              <a:latin typeface="微軟正黑體" panose="020B0604030504040204" pitchFamily="34" charset="-120"/>
              <a:ea typeface="微軟正黑體" panose="020B0604030504040204" pitchFamily="34" charset="-120"/>
            </a:endParaRPr>
          </a:p>
        </p:txBody>
      </p:sp>
      <p:sp>
        <p:nvSpPr>
          <p:cNvPr id="5" name="標題 1"/>
          <p:cNvSpPr txBox="1">
            <a:spLocks/>
          </p:cNvSpPr>
          <p:nvPr/>
        </p:nvSpPr>
        <p:spPr>
          <a:xfrm>
            <a:off x="825500" y="0"/>
            <a:ext cx="10414000" cy="864096"/>
          </a:xfrm>
          <a:prstGeom prst="rect">
            <a:avLst/>
          </a:prstGeom>
        </p:spPr>
        <p:txBody>
          <a:bodyPr vert="horz" lIns="91440" tIns="45720" rIns="91440" bIns="45720" rtlCol="0" anchor="ctr">
            <a:normAutofit fontScale="97500"/>
          </a:bodyPr>
          <a:lstStyle/>
          <a:p>
            <a:pPr>
              <a:lnSpc>
                <a:spcPct val="90000"/>
              </a:lnSpc>
              <a:spcBef>
                <a:spcPct val="0"/>
              </a:spcBef>
              <a:defRPr/>
            </a:pPr>
            <a:r>
              <a:rPr lang="zh-TW" altLang="en-US" sz="3900" b="1" dirty="0" smtClean="0">
                <a:solidFill>
                  <a:srgbClr val="002060"/>
                </a:solidFill>
                <a:latin typeface="微軟正黑體" panose="020B0604030504040204" pitchFamily="34" charset="-120"/>
                <a:ea typeface="微軟正黑體" panose="020B0604030504040204" pitchFamily="34" charset="-120"/>
              </a:rPr>
              <a:t>成績</a:t>
            </a:r>
            <a:r>
              <a:rPr lang="zh-TW" altLang="en-US" sz="3900" b="1" dirty="0" smtClean="0">
                <a:solidFill>
                  <a:srgbClr val="002060"/>
                </a:solidFill>
                <a:latin typeface="微軟正黑體" panose="020B0604030504040204" pitchFamily="34" charset="-120"/>
                <a:ea typeface="微軟正黑體" panose="020B0604030504040204" pitchFamily="34" charset="-120"/>
                <a:cs typeface="+mj-cs"/>
              </a:rPr>
              <a:t>採計與計算</a:t>
            </a:r>
            <a:r>
              <a:rPr lang="en-US" altLang="zh-TW" sz="3900" b="1" dirty="0" smtClean="0">
                <a:solidFill>
                  <a:srgbClr val="002060"/>
                </a:solidFill>
                <a:latin typeface="微軟正黑體" panose="020B0604030504040204" pitchFamily="34" charset="-120"/>
                <a:ea typeface="微軟正黑體" panose="020B0604030504040204" pitchFamily="34" charset="-120"/>
                <a:cs typeface="+mj-cs"/>
              </a:rPr>
              <a:t>-</a:t>
            </a:r>
            <a:r>
              <a:rPr lang="zh-TW" altLang="en-US" sz="3900" b="1" dirty="0" smtClean="0">
                <a:solidFill>
                  <a:srgbClr val="002060"/>
                </a:solidFill>
                <a:latin typeface="微軟正黑體" panose="020B0604030504040204" pitchFamily="34" charset="-120"/>
                <a:ea typeface="微軟正黑體" panose="020B0604030504040204" pitchFamily="34" charset="-120"/>
                <a:cs typeface="+mj-cs"/>
              </a:rPr>
              <a:t>其他主</a:t>
            </a:r>
            <a:r>
              <a:rPr lang="zh-TW" altLang="en-US" sz="3900" b="1" dirty="0" smtClean="0">
                <a:solidFill>
                  <a:srgbClr val="002060"/>
                </a:solidFill>
                <a:latin typeface="微軟正黑體" panose="020B0604030504040204" pitchFamily="34" charset="-120"/>
                <a:ea typeface="微軟正黑體" panose="020B0604030504040204" pitchFamily="34" charset="-120"/>
                <a:cs typeface="+mj-cs"/>
              </a:rPr>
              <a:t>項目</a:t>
            </a:r>
            <a:endParaRPr lang="zh-TW" altLang="en-US" sz="3900" b="1" dirty="0">
              <a:solidFill>
                <a:srgbClr val="C00000"/>
              </a:solidFill>
              <a:latin typeface="微軟正黑體" panose="020B0604030504040204" pitchFamily="34" charset="-120"/>
              <a:ea typeface="微軟正黑體" panose="020B0604030504040204" pitchFamily="34" charset="-120"/>
              <a:cs typeface="+mj-cs"/>
            </a:endParaRPr>
          </a:p>
        </p:txBody>
      </p:sp>
      <p:sp>
        <p:nvSpPr>
          <p:cNvPr id="9" name="矩形 8"/>
          <p:cNvSpPr/>
          <p:nvPr/>
        </p:nvSpPr>
        <p:spPr>
          <a:xfrm>
            <a:off x="9529092" y="5618821"/>
            <a:ext cx="2164375" cy="369332"/>
          </a:xfrm>
          <a:prstGeom prst="rect">
            <a:avLst/>
          </a:prstGeom>
        </p:spPr>
        <p:txBody>
          <a:bodyPr wrap="none">
            <a:spAutoFit/>
          </a:bodyPr>
          <a:lstStyle/>
          <a:p>
            <a:r>
              <a:rPr lang="zh-TW" altLang="en-US" dirty="0">
                <a:latin typeface="微軟正黑體" pitchFamily="34" charset="-120"/>
                <a:ea typeface="微軟正黑體" pitchFamily="34" charset="-120"/>
              </a:rPr>
              <a:t>（招生簡章</a:t>
            </a:r>
            <a:r>
              <a:rPr lang="zh-TW" altLang="en-US" dirty="0" smtClean="0">
                <a:latin typeface="微軟正黑體" pitchFamily="34" charset="-120"/>
                <a:ea typeface="微軟正黑體" pitchFamily="34" charset="-120"/>
              </a:rPr>
              <a:t>第</a:t>
            </a:r>
            <a:r>
              <a:rPr lang="en-US" altLang="zh-TW" dirty="0" smtClean="0">
                <a:latin typeface="微軟正黑體" pitchFamily="34" charset="-120"/>
                <a:ea typeface="微軟正黑體" pitchFamily="34" charset="-120"/>
              </a:rPr>
              <a:t>7</a:t>
            </a:r>
            <a:r>
              <a:rPr lang="zh-TW" altLang="en-US" dirty="0" smtClean="0">
                <a:latin typeface="微軟正黑體" pitchFamily="34" charset="-120"/>
                <a:ea typeface="微軟正黑體" pitchFamily="34" charset="-120"/>
              </a:rPr>
              <a:t>頁</a:t>
            </a:r>
            <a:r>
              <a:rPr lang="zh-TW" altLang="en-US" dirty="0">
                <a:latin typeface="微軟正黑體" pitchFamily="34" charset="-120"/>
                <a:ea typeface="微軟正黑體" pitchFamily="34" charset="-120"/>
              </a:rPr>
              <a:t>）</a:t>
            </a:r>
          </a:p>
        </p:txBody>
      </p:sp>
      <p:sp>
        <p:nvSpPr>
          <p:cNvPr id="2" name="投影片編號版面配置區 1"/>
          <p:cNvSpPr>
            <a:spLocks noGrp="1"/>
          </p:cNvSpPr>
          <p:nvPr>
            <p:ph type="sldNum" sz="quarter" idx="12"/>
          </p:nvPr>
        </p:nvSpPr>
        <p:spPr>
          <a:xfrm>
            <a:off x="9434188" y="6329493"/>
            <a:ext cx="2743200" cy="365125"/>
          </a:xfrm>
        </p:spPr>
        <p:txBody>
          <a:bodyPr vert="horz" lIns="91440" tIns="45720" rIns="91440" bIns="45720" rtlCol="0" anchor="ctr"/>
          <a:lstStyle/>
          <a:p>
            <a:fld id="{97006424-D9F2-4793-8C2C-FF1240B9B1D0}" type="slidenum">
              <a:rPr lang="zh-TW" altLang="en-US" sz="2000">
                <a:solidFill>
                  <a:schemeClr val="tx1"/>
                </a:solidFill>
              </a:rPr>
              <a:pPr/>
              <a:t>12</a:t>
            </a:fld>
            <a:endParaRPr lang="zh-TW" altLang="en-US" sz="2000" dirty="0">
              <a:solidFill>
                <a:schemeClr val="tx1"/>
              </a:solidFill>
            </a:endParaRPr>
          </a:p>
        </p:txBody>
      </p:sp>
    </p:spTree>
    <p:extLst>
      <p:ext uri="{BB962C8B-B14F-4D97-AF65-F5344CB8AC3E}">
        <p14:creationId xmlns:p14="http://schemas.microsoft.com/office/powerpoint/2010/main" val="1169587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39351" y="2413557"/>
            <a:ext cx="10052649" cy="1304428"/>
          </a:xfrm>
          <a:prstGeom prst="rect">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1054100" y="1384085"/>
            <a:ext cx="10515600" cy="5307566"/>
          </a:xfrm>
        </p:spPr>
        <p:txBody>
          <a:bodyPr>
            <a:noAutofit/>
          </a:bodyPr>
          <a:lstStyle/>
          <a:p>
            <a:pPr>
              <a:lnSpc>
                <a:spcPct val="100000"/>
              </a:lnSpc>
              <a:buFont typeface="Wingdings" panose="05000000000000000000" pitchFamily="2" charset="2"/>
              <a:buChar char="l"/>
            </a:pPr>
            <a:r>
              <a:rPr lang="zh-TW" altLang="zh-TW" b="1" dirty="0" smtClean="0">
                <a:solidFill>
                  <a:srgbClr val="0033CC"/>
                </a:solidFill>
                <a:latin typeface="微軟正黑體" panose="020B0604030504040204" pitchFamily="34" charset="-120"/>
                <a:ea typeface="微軟正黑體" panose="020B0604030504040204" pitchFamily="34" charset="-120"/>
              </a:rPr>
              <a:t>國中</a:t>
            </a:r>
            <a:r>
              <a:rPr lang="zh-TW" altLang="zh-TW" b="1" dirty="0">
                <a:solidFill>
                  <a:srgbClr val="0033CC"/>
                </a:solidFill>
                <a:latin typeface="微軟正黑體" panose="020B0604030504040204" pitchFamily="34" charset="-120"/>
                <a:ea typeface="微軟正黑體" panose="020B0604030504040204" pitchFamily="34" charset="-120"/>
              </a:rPr>
              <a:t>教育</a:t>
            </a:r>
            <a:r>
              <a:rPr lang="zh-TW" altLang="zh-TW" b="1" dirty="0" smtClean="0">
                <a:solidFill>
                  <a:srgbClr val="0033CC"/>
                </a:solidFill>
                <a:latin typeface="微軟正黑體" panose="020B0604030504040204" pitchFamily="34" charset="-120"/>
                <a:ea typeface="微軟正黑體" panose="020B0604030504040204" pitchFamily="34" charset="-120"/>
              </a:rPr>
              <a:t>會考</a:t>
            </a:r>
            <a:r>
              <a:rPr lang="zh-TW" altLang="en-US" b="1" dirty="0" smtClean="0">
                <a:solidFill>
                  <a:srgbClr val="0033CC"/>
                </a:solidFill>
                <a:latin typeface="微軟正黑體" panose="020B0604030504040204" pitchFamily="34" charset="-120"/>
                <a:ea typeface="微軟正黑體" panose="020B0604030504040204" pitchFamily="34" charset="-120"/>
              </a:rPr>
              <a:t>（上限</a:t>
            </a:r>
            <a:r>
              <a:rPr lang="en-US" altLang="zh-TW" b="1" dirty="0" smtClean="0">
                <a:solidFill>
                  <a:srgbClr val="0033CC"/>
                </a:solidFill>
                <a:latin typeface="微軟正黑體" panose="020B0604030504040204" pitchFamily="34" charset="-120"/>
                <a:ea typeface="微軟正黑體" panose="020B0604030504040204" pitchFamily="34" charset="-120"/>
              </a:rPr>
              <a:t>32</a:t>
            </a:r>
            <a:r>
              <a:rPr lang="zh-TW" altLang="en-US" b="1" dirty="0" smtClean="0">
                <a:solidFill>
                  <a:srgbClr val="0033CC"/>
                </a:solidFill>
                <a:latin typeface="微軟正黑體" panose="020B0604030504040204" pitchFamily="34" charset="-120"/>
                <a:ea typeface="微軟正黑體" panose="020B0604030504040204" pitchFamily="34" charset="-120"/>
              </a:rPr>
              <a:t>分</a:t>
            </a:r>
            <a:r>
              <a:rPr lang="zh-TW" altLang="en-US" b="1" dirty="0">
                <a:solidFill>
                  <a:srgbClr val="0033CC"/>
                </a:solidFill>
                <a:latin typeface="微軟正黑體" panose="020B0604030504040204" pitchFamily="34" charset="-120"/>
                <a:ea typeface="微軟正黑體" panose="020B0604030504040204" pitchFamily="34" charset="-120"/>
              </a:rPr>
              <a:t>）</a:t>
            </a:r>
            <a:endParaRPr lang="en-US" altLang="zh-TW" b="1" dirty="0">
              <a:solidFill>
                <a:srgbClr val="0033CC"/>
              </a:solidFill>
              <a:latin typeface="微軟正黑體" panose="020B0604030504040204" pitchFamily="34" charset="-120"/>
              <a:ea typeface="微軟正黑體" panose="020B0604030504040204" pitchFamily="34" charset="-120"/>
            </a:endParaRPr>
          </a:p>
          <a:p>
            <a:pPr lvl="0">
              <a:lnSpc>
                <a:spcPct val="100000"/>
              </a:lnSpc>
              <a:spcBef>
                <a:spcPts val="1200"/>
              </a:spcBef>
              <a:spcAft>
                <a:spcPts val="1200"/>
              </a:spcAft>
              <a:buFont typeface="Wingdings" panose="05000000000000000000" pitchFamily="2" charset="2"/>
              <a:buChar char="Ø"/>
            </a:pPr>
            <a:r>
              <a:rPr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rPr>
              <a:t>分項目為</a:t>
            </a:r>
            <a:r>
              <a:rPr lang="zh-TW" altLang="zh-TW" sz="2400" b="1" dirty="0" smtClean="0">
                <a:solidFill>
                  <a:schemeClr val="accent6">
                    <a:lumMod val="50000"/>
                  </a:schemeClr>
                </a:solidFill>
                <a:latin typeface="微軟正黑體" panose="020B0604030504040204" pitchFamily="34" charset="-120"/>
                <a:ea typeface="微軟正黑體" panose="020B0604030504040204" pitchFamily="34" charset="-120"/>
              </a:rPr>
              <a:t>「</a:t>
            </a:r>
            <a:r>
              <a:rPr lang="zh-TW" altLang="zh-TW" sz="2400" b="1" dirty="0">
                <a:solidFill>
                  <a:schemeClr val="accent6">
                    <a:lumMod val="50000"/>
                  </a:schemeClr>
                </a:solidFill>
                <a:latin typeface="微軟正黑體" panose="020B0604030504040204" pitchFamily="34" charset="-120"/>
                <a:ea typeface="微軟正黑體" panose="020B0604030504040204" pitchFamily="34" charset="-120"/>
              </a:rPr>
              <a:t>國文」、「英語」、「數學」、「自然」及「社會</a:t>
            </a:r>
            <a:r>
              <a:rPr lang="zh-TW" altLang="zh-TW" sz="2400" b="1" dirty="0" smtClean="0">
                <a:solidFill>
                  <a:schemeClr val="accent6">
                    <a:lumMod val="50000"/>
                  </a:schemeClr>
                </a:solidFill>
                <a:latin typeface="微軟正黑體" panose="020B0604030504040204" pitchFamily="34" charset="-120"/>
                <a:ea typeface="微軟正黑體" panose="020B0604030504040204" pitchFamily="34" charset="-120"/>
              </a:rPr>
              <a:t>」</a:t>
            </a:r>
            <a:endParaRPr lang="en-US" altLang="zh-TW" sz="2400" b="1" dirty="0" smtClean="0">
              <a:solidFill>
                <a:schemeClr val="accent6">
                  <a:lumMod val="50000"/>
                </a:schemeClr>
              </a:solidFill>
              <a:latin typeface="微軟正黑體" panose="020B0604030504040204" pitchFamily="34" charset="-120"/>
              <a:ea typeface="微軟正黑體" panose="020B0604030504040204" pitchFamily="34" charset="-120"/>
            </a:endParaRPr>
          </a:p>
          <a:p>
            <a:pPr marL="1346200" lvl="5" indent="-268288">
              <a:lnSpc>
                <a:spcPct val="100000"/>
              </a:lnSpc>
              <a:spcBef>
                <a:spcPts val="0"/>
              </a:spcBef>
              <a:buFont typeface="Wingdings" panose="05000000000000000000" pitchFamily="2" charset="2"/>
              <a:buChar char="ü"/>
            </a:pPr>
            <a:r>
              <a:rPr lang="en-US" altLang="zh-TW" sz="2400" b="1" dirty="0" smtClean="0">
                <a:solidFill>
                  <a:srgbClr val="C00000"/>
                </a:solidFill>
                <a:latin typeface="微軟正黑體" panose="020B0604030504040204" pitchFamily="34" charset="-120"/>
                <a:ea typeface="微軟正黑體" panose="020B0604030504040204" pitchFamily="34" charset="-120"/>
              </a:rPr>
              <a:t>A</a:t>
            </a:r>
            <a:r>
              <a:rPr lang="zh-TW" altLang="zh-TW" sz="2400" dirty="0" smtClean="0">
                <a:latin typeface="微軟正黑體" panose="020B0604030504040204" pitchFamily="34" charset="-120"/>
                <a:ea typeface="微軟正黑體" panose="020B0604030504040204" pitchFamily="34" charset="-120"/>
              </a:rPr>
              <a:t>「</a:t>
            </a:r>
            <a:r>
              <a:rPr lang="zh-TW" altLang="zh-TW" sz="2400" dirty="0">
                <a:latin typeface="微軟正黑體" panose="020B0604030504040204" pitchFamily="34" charset="-120"/>
                <a:ea typeface="微軟正黑體" panose="020B0604030504040204" pitchFamily="34" charset="-120"/>
              </a:rPr>
              <a:t>精熟」</a:t>
            </a:r>
            <a:r>
              <a:rPr lang="zh-TW" altLang="zh-TW" sz="2400" dirty="0" smtClean="0">
                <a:latin typeface="微軟正黑體" panose="020B0604030504040204" pitchFamily="34" charset="-120"/>
                <a:ea typeface="微軟正黑體" panose="020B0604030504040204" pitchFamily="34" charset="-120"/>
              </a:rPr>
              <a:t>科目</a:t>
            </a:r>
            <a:r>
              <a:rPr lang="en-US" altLang="zh-TW" sz="2400" b="1" dirty="0">
                <a:solidFill>
                  <a:srgbClr val="C00000"/>
                </a:solidFill>
                <a:latin typeface="微軟正黑體" panose="020B0604030504040204" pitchFamily="34" charset="-120"/>
                <a:ea typeface="微軟正黑體" panose="020B0604030504040204" pitchFamily="34" charset="-120"/>
              </a:rPr>
              <a:t>A</a:t>
            </a:r>
            <a:r>
              <a:rPr lang="en-US" altLang="zh-TW" sz="2400" baseline="30000" dirty="0">
                <a:solidFill>
                  <a:srgbClr val="C00000"/>
                </a:solidFill>
              </a:rPr>
              <a:t>++</a:t>
            </a:r>
            <a:r>
              <a:rPr lang="zh-TW" altLang="zh-TW" sz="2400" dirty="0" smtClean="0">
                <a:latin typeface="微軟正黑體" panose="020B0604030504040204" pitchFamily="34" charset="-120"/>
                <a:ea typeface="微軟正黑體" panose="020B0604030504040204" pitchFamily="34" charset="-120"/>
              </a:rPr>
              <a:t>每</a:t>
            </a:r>
            <a:r>
              <a:rPr lang="zh-TW" altLang="zh-TW" sz="2400" dirty="0">
                <a:latin typeface="微軟正黑體" panose="020B0604030504040204" pitchFamily="34" charset="-120"/>
                <a:ea typeface="微軟正黑體" panose="020B0604030504040204" pitchFamily="34" charset="-120"/>
              </a:rPr>
              <a:t>科</a:t>
            </a:r>
            <a:r>
              <a:rPr lang="zh-TW" altLang="zh-TW" sz="2400" dirty="0" smtClean="0">
                <a:latin typeface="微軟正黑體" panose="020B0604030504040204" pitchFamily="34" charset="-120"/>
                <a:ea typeface="微軟正黑體" panose="020B0604030504040204" pitchFamily="34" charset="-120"/>
              </a:rPr>
              <a:t>得</a:t>
            </a:r>
            <a:r>
              <a:rPr lang="en-US" altLang="zh-TW" sz="2400" b="1" dirty="0" smtClean="0">
                <a:latin typeface="微軟正黑體" panose="020B0604030504040204" pitchFamily="34" charset="-120"/>
                <a:ea typeface="微軟正黑體" panose="020B0604030504040204" pitchFamily="34" charset="-120"/>
              </a:rPr>
              <a:t>6.4</a:t>
            </a:r>
            <a:r>
              <a:rPr lang="zh-TW" altLang="zh-TW" sz="2400" b="1" dirty="0" smtClean="0">
                <a:latin typeface="微軟正黑體" panose="020B0604030504040204" pitchFamily="34" charset="-120"/>
                <a:ea typeface="微軟正黑體" panose="020B0604030504040204" pitchFamily="34" charset="-120"/>
              </a:rPr>
              <a:t>分</a:t>
            </a:r>
            <a:r>
              <a:rPr lang="zh-TW" altLang="en-US" sz="2400" dirty="0" smtClean="0">
                <a:latin typeface="微軟正黑體" panose="020B0604030504040204" pitchFamily="34" charset="-120"/>
                <a:ea typeface="微軟正黑體" panose="020B0604030504040204" pitchFamily="34" charset="-120"/>
              </a:rPr>
              <a:t>、</a:t>
            </a:r>
            <a:r>
              <a:rPr lang="en-US" altLang="zh-TW" sz="2400" b="1" dirty="0">
                <a:solidFill>
                  <a:srgbClr val="C00000"/>
                </a:solidFill>
                <a:latin typeface="微軟正黑體" panose="020B0604030504040204" pitchFamily="34" charset="-120"/>
                <a:ea typeface="微軟正黑體" panose="020B0604030504040204" pitchFamily="34" charset="-120"/>
              </a:rPr>
              <a:t>A</a:t>
            </a:r>
            <a:r>
              <a:rPr lang="en-US" altLang="zh-TW" sz="2400" baseline="30000" dirty="0" smtClean="0">
                <a:solidFill>
                  <a:srgbClr val="C00000"/>
                </a:solidFill>
              </a:rPr>
              <a:t>+</a:t>
            </a:r>
            <a:r>
              <a:rPr lang="zh-TW" altLang="zh-TW" sz="2400" dirty="0">
                <a:latin typeface="微軟正黑體" panose="020B0604030504040204" pitchFamily="34" charset="-120"/>
                <a:ea typeface="微軟正黑體" panose="020B0604030504040204" pitchFamily="34" charset="-120"/>
              </a:rPr>
              <a:t>每科得</a:t>
            </a:r>
            <a:r>
              <a:rPr lang="en-US" altLang="zh-TW" sz="2400" b="1" dirty="0" smtClean="0">
                <a:latin typeface="微軟正黑體" panose="020B0604030504040204" pitchFamily="34" charset="-120"/>
                <a:ea typeface="微軟正黑體" panose="020B0604030504040204" pitchFamily="34" charset="-120"/>
              </a:rPr>
              <a:t>6</a:t>
            </a:r>
            <a:r>
              <a:rPr lang="zh-TW" altLang="zh-TW" sz="2400" b="1" dirty="0" smtClean="0">
                <a:latin typeface="微軟正黑體" panose="020B0604030504040204" pitchFamily="34" charset="-120"/>
                <a:ea typeface="微軟正黑體" panose="020B0604030504040204" pitchFamily="34" charset="-120"/>
              </a:rPr>
              <a:t>分</a:t>
            </a:r>
            <a:r>
              <a:rPr lang="zh-TW" altLang="en-US" sz="2400" dirty="0" smtClean="0">
                <a:latin typeface="微軟正黑體" panose="020B0604030504040204" pitchFamily="34" charset="-120"/>
                <a:ea typeface="微軟正黑體" panose="020B0604030504040204" pitchFamily="34" charset="-120"/>
              </a:rPr>
              <a:t>、</a:t>
            </a:r>
            <a:r>
              <a:rPr lang="en-US" altLang="zh-TW" sz="2400" b="1" dirty="0" smtClean="0">
                <a:solidFill>
                  <a:srgbClr val="C00000"/>
                </a:solidFill>
                <a:latin typeface="微軟正黑體" panose="020B0604030504040204" pitchFamily="34" charset="-120"/>
                <a:ea typeface="微軟正黑體" panose="020B0604030504040204" pitchFamily="34" charset="-120"/>
              </a:rPr>
              <a:t>A</a:t>
            </a:r>
            <a:r>
              <a:rPr lang="zh-TW" altLang="zh-TW" sz="2400" dirty="0">
                <a:latin typeface="微軟正黑體" panose="020B0604030504040204" pitchFamily="34" charset="-120"/>
                <a:ea typeface="微軟正黑體" panose="020B0604030504040204" pitchFamily="34" charset="-120"/>
              </a:rPr>
              <a:t>每科</a:t>
            </a:r>
            <a:r>
              <a:rPr lang="zh-TW" altLang="zh-TW" sz="2400" dirty="0" smtClean="0">
                <a:latin typeface="微軟正黑體" panose="020B0604030504040204" pitchFamily="34" charset="-120"/>
                <a:ea typeface="微軟正黑體" panose="020B0604030504040204" pitchFamily="34" charset="-120"/>
              </a:rPr>
              <a:t>得</a:t>
            </a:r>
            <a:r>
              <a:rPr lang="en-US" altLang="zh-TW" sz="2400" b="1" dirty="0" smtClean="0">
                <a:latin typeface="微軟正黑體" panose="020B0604030504040204" pitchFamily="34" charset="-120"/>
                <a:ea typeface="微軟正黑體" panose="020B0604030504040204" pitchFamily="34" charset="-120"/>
              </a:rPr>
              <a:t>5</a:t>
            </a:r>
            <a:r>
              <a:rPr lang="zh-TW" altLang="zh-TW" sz="2400" b="1" dirty="0" smtClean="0">
                <a:latin typeface="微軟正黑體" panose="020B0604030504040204" pitchFamily="34" charset="-120"/>
                <a:ea typeface="微軟正黑體" panose="020B0604030504040204" pitchFamily="34" charset="-120"/>
              </a:rPr>
              <a:t>分</a:t>
            </a:r>
            <a:endParaRPr lang="en-US" altLang="zh-TW" sz="2400" b="1" dirty="0" smtClean="0">
              <a:latin typeface="微軟正黑體" panose="020B0604030504040204" pitchFamily="34" charset="-120"/>
              <a:ea typeface="微軟正黑體" panose="020B0604030504040204" pitchFamily="34" charset="-120"/>
            </a:endParaRPr>
          </a:p>
          <a:p>
            <a:pPr marL="1346200" lvl="5">
              <a:lnSpc>
                <a:spcPct val="100000"/>
              </a:lnSpc>
              <a:spcBef>
                <a:spcPts val="0"/>
              </a:spcBef>
              <a:buFont typeface="Wingdings" panose="05000000000000000000" pitchFamily="2" charset="2"/>
              <a:buChar char="ü"/>
            </a:pPr>
            <a:r>
              <a:rPr lang="en-US" altLang="zh-TW" sz="2400" b="1" dirty="0" smtClean="0">
                <a:solidFill>
                  <a:srgbClr val="C00000"/>
                </a:solidFill>
                <a:latin typeface="微軟正黑體" panose="020B0604030504040204" pitchFamily="34" charset="-120"/>
                <a:ea typeface="微軟正黑體" panose="020B0604030504040204" pitchFamily="34" charset="-120"/>
              </a:rPr>
              <a:t>B</a:t>
            </a:r>
            <a:r>
              <a:rPr lang="zh-TW" altLang="zh-TW" sz="2400" dirty="0" smtClean="0">
                <a:latin typeface="微軟正黑體" panose="020B0604030504040204" pitchFamily="34" charset="-120"/>
                <a:ea typeface="微軟正黑體" panose="020B0604030504040204" pitchFamily="34" charset="-120"/>
              </a:rPr>
              <a:t>「</a:t>
            </a:r>
            <a:r>
              <a:rPr lang="zh-TW" altLang="zh-TW" sz="2400" dirty="0">
                <a:latin typeface="微軟正黑體" panose="020B0604030504040204" pitchFamily="34" charset="-120"/>
                <a:ea typeface="微軟正黑體" panose="020B0604030504040204" pitchFamily="34" charset="-120"/>
              </a:rPr>
              <a:t>基礎」</a:t>
            </a:r>
            <a:r>
              <a:rPr lang="zh-TW" altLang="zh-TW" sz="2400" dirty="0" smtClean="0">
                <a:latin typeface="微軟正黑體" panose="020B0604030504040204" pitchFamily="34" charset="-120"/>
                <a:ea typeface="微軟正黑體" panose="020B0604030504040204" pitchFamily="34" charset="-120"/>
              </a:rPr>
              <a:t>科目</a:t>
            </a:r>
            <a:r>
              <a:rPr lang="en-US" altLang="zh-TW" sz="2400" b="1" dirty="0" smtClean="0">
                <a:solidFill>
                  <a:srgbClr val="C00000"/>
                </a:solidFill>
                <a:latin typeface="微軟正黑體" panose="020B0604030504040204" pitchFamily="34" charset="-120"/>
                <a:ea typeface="微軟正黑體" panose="020B0604030504040204" pitchFamily="34" charset="-120"/>
              </a:rPr>
              <a:t>B</a:t>
            </a:r>
            <a:r>
              <a:rPr lang="en-US" altLang="zh-TW" sz="2400" baseline="30000" dirty="0" smtClean="0">
                <a:solidFill>
                  <a:srgbClr val="C00000"/>
                </a:solidFill>
              </a:rPr>
              <a:t>++</a:t>
            </a:r>
            <a:r>
              <a:rPr lang="zh-TW" altLang="zh-TW" sz="2400" dirty="0" smtClean="0">
                <a:latin typeface="微軟正黑體" panose="020B0604030504040204" pitchFamily="34" charset="-120"/>
                <a:ea typeface="微軟正黑體" panose="020B0604030504040204" pitchFamily="34" charset="-120"/>
              </a:rPr>
              <a:t>每</a:t>
            </a:r>
            <a:r>
              <a:rPr lang="zh-TW" altLang="zh-TW" sz="2400" dirty="0">
                <a:latin typeface="微軟正黑體" panose="020B0604030504040204" pitchFamily="34" charset="-120"/>
                <a:ea typeface="微軟正黑體" panose="020B0604030504040204" pitchFamily="34" charset="-120"/>
              </a:rPr>
              <a:t>科</a:t>
            </a:r>
            <a:r>
              <a:rPr lang="zh-TW" altLang="zh-TW" sz="2400" dirty="0" smtClean="0">
                <a:latin typeface="微軟正黑體" panose="020B0604030504040204" pitchFamily="34" charset="-120"/>
                <a:ea typeface="微軟正黑體" panose="020B0604030504040204" pitchFamily="34" charset="-120"/>
              </a:rPr>
              <a:t>得</a:t>
            </a:r>
            <a:r>
              <a:rPr lang="en-US" altLang="zh-TW" sz="2400" b="1" dirty="0">
                <a:latin typeface="微軟正黑體" panose="020B0604030504040204" pitchFamily="34" charset="-120"/>
                <a:ea typeface="微軟正黑體" panose="020B0604030504040204" pitchFamily="34" charset="-120"/>
              </a:rPr>
              <a:t>4</a:t>
            </a:r>
            <a:r>
              <a:rPr lang="zh-TW" altLang="zh-TW" sz="2400" b="1" dirty="0" smtClean="0">
                <a:latin typeface="微軟正黑體" panose="020B0604030504040204" pitchFamily="34" charset="-120"/>
                <a:ea typeface="微軟正黑體" panose="020B0604030504040204" pitchFamily="34" charset="-120"/>
              </a:rPr>
              <a:t>分</a:t>
            </a:r>
            <a:r>
              <a:rPr lang="zh-TW" altLang="en-US" sz="2400" dirty="0" smtClean="0">
                <a:latin typeface="微軟正黑體" panose="020B0604030504040204" pitchFamily="34" charset="-120"/>
                <a:ea typeface="微軟正黑體" panose="020B0604030504040204" pitchFamily="34" charset="-120"/>
              </a:rPr>
              <a:t>、</a:t>
            </a:r>
            <a:r>
              <a:rPr lang="en-US" altLang="zh-TW" sz="2400" b="1" dirty="0" smtClean="0">
                <a:solidFill>
                  <a:srgbClr val="C00000"/>
                </a:solidFill>
                <a:latin typeface="微軟正黑體" panose="020B0604030504040204" pitchFamily="34" charset="-120"/>
                <a:ea typeface="微軟正黑體" panose="020B0604030504040204" pitchFamily="34" charset="-120"/>
              </a:rPr>
              <a:t>B</a:t>
            </a:r>
            <a:r>
              <a:rPr lang="en-US" altLang="zh-TW" sz="2400" baseline="30000" dirty="0" smtClean="0">
                <a:solidFill>
                  <a:srgbClr val="C00000"/>
                </a:solidFill>
              </a:rPr>
              <a:t>+</a:t>
            </a:r>
            <a:r>
              <a:rPr lang="zh-TW" altLang="zh-TW" sz="2400" dirty="0">
                <a:latin typeface="微軟正黑體" panose="020B0604030504040204" pitchFamily="34" charset="-120"/>
                <a:ea typeface="微軟正黑體" panose="020B0604030504040204" pitchFamily="34" charset="-120"/>
              </a:rPr>
              <a:t>每科</a:t>
            </a:r>
            <a:r>
              <a:rPr lang="zh-TW" altLang="zh-TW" sz="2400" dirty="0" smtClean="0">
                <a:latin typeface="微軟正黑體" panose="020B0604030504040204" pitchFamily="34" charset="-120"/>
                <a:ea typeface="微軟正黑體" panose="020B0604030504040204" pitchFamily="34" charset="-120"/>
              </a:rPr>
              <a:t>得</a:t>
            </a:r>
            <a:r>
              <a:rPr lang="en-US" altLang="zh-TW" sz="2400" b="1" dirty="0" smtClean="0">
                <a:latin typeface="微軟正黑體" panose="020B0604030504040204" pitchFamily="34" charset="-120"/>
                <a:ea typeface="微軟正黑體" panose="020B0604030504040204" pitchFamily="34" charset="-120"/>
              </a:rPr>
              <a:t>3</a:t>
            </a:r>
            <a:r>
              <a:rPr lang="zh-TW" altLang="zh-TW" sz="2400" b="1" dirty="0" smtClean="0">
                <a:latin typeface="微軟正黑體" panose="020B0604030504040204" pitchFamily="34" charset="-120"/>
                <a:ea typeface="微軟正黑體" panose="020B0604030504040204" pitchFamily="34" charset="-120"/>
              </a:rPr>
              <a:t>分</a:t>
            </a:r>
            <a:r>
              <a:rPr lang="zh-TW" altLang="en-US" sz="2400" dirty="0">
                <a:latin typeface="微軟正黑體" panose="020B0604030504040204" pitchFamily="34" charset="-120"/>
                <a:ea typeface="微軟正黑體" panose="020B0604030504040204" pitchFamily="34" charset="-120"/>
              </a:rPr>
              <a:t>、</a:t>
            </a:r>
            <a:r>
              <a:rPr lang="en-US" altLang="zh-TW" sz="2400" b="1" dirty="0">
                <a:solidFill>
                  <a:srgbClr val="C00000"/>
                </a:solidFill>
                <a:latin typeface="微軟正黑體" panose="020B0604030504040204" pitchFamily="34" charset="-120"/>
                <a:ea typeface="微軟正黑體" panose="020B0604030504040204" pitchFamily="34" charset="-120"/>
              </a:rPr>
              <a:t> B</a:t>
            </a:r>
            <a:r>
              <a:rPr lang="zh-TW" altLang="zh-TW" sz="2400" dirty="0" smtClean="0">
                <a:latin typeface="微軟正黑體" panose="020B0604030504040204" pitchFamily="34" charset="-120"/>
                <a:ea typeface="微軟正黑體" panose="020B0604030504040204" pitchFamily="34" charset="-120"/>
              </a:rPr>
              <a:t>每</a:t>
            </a:r>
            <a:r>
              <a:rPr lang="zh-TW" altLang="zh-TW" sz="2400" dirty="0">
                <a:latin typeface="微軟正黑體" panose="020B0604030504040204" pitchFamily="34" charset="-120"/>
                <a:ea typeface="微軟正黑體" panose="020B0604030504040204" pitchFamily="34" charset="-120"/>
              </a:rPr>
              <a:t>科</a:t>
            </a:r>
            <a:r>
              <a:rPr lang="zh-TW" altLang="zh-TW" sz="2400" dirty="0" smtClean="0">
                <a:latin typeface="微軟正黑體" panose="020B0604030504040204" pitchFamily="34" charset="-120"/>
                <a:ea typeface="微軟正黑體" panose="020B0604030504040204" pitchFamily="34" charset="-120"/>
              </a:rPr>
              <a:t>得</a:t>
            </a:r>
            <a:r>
              <a:rPr lang="en-US" altLang="zh-TW" sz="2400" b="1" dirty="0" smtClean="0">
                <a:latin typeface="微軟正黑體" panose="020B0604030504040204" pitchFamily="34" charset="-120"/>
                <a:ea typeface="微軟正黑體" panose="020B0604030504040204" pitchFamily="34" charset="-120"/>
              </a:rPr>
              <a:t>2</a:t>
            </a:r>
            <a:r>
              <a:rPr lang="zh-TW" altLang="zh-TW" sz="2400" b="1" dirty="0" smtClean="0">
                <a:latin typeface="微軟正黑體" panose="020B0604030504040204" pitchFamily="34" charset="-120"/>
                <a:ea typeface="微軟正黑體" panose="020B0604030504040204" pitchFamily="34" charset="-120"/>
              </a:rPr>
              <a:t>分</a:t>
            </a:r>
            <a:endParaRPr lang="en-US" altLang="zh-TW" sz="2400" b="1" dirty="0">
              <a:latin typeface="微軟正黑體" panose="020B0604030504040204" pitchFamily="34" charset="-120"/>
              <a:ea typeface="微軟正黑體" panose="020B0604030504040204" pitchFamily="34" charset="-120"/>
            </a:endParaRPr>
          </a:p>
          <a:p>
            <a:pPr marL="1346200" lvl="5">
              <a:lnSpc>
                <a:spcPct val="100000"/>
              </a:lnSpc>
              <a:spcBef>
                <a:spcPts val="0"/>
              </a:spcBef>
              <a:buFont typeface="Wingdings" panose="05000000000000000000" pitchFamily="2" charset="2"/>
              <a:buChar char="ü"/>
            </a:pPr>
            <a:r>
              <a:rPr lang="en-US" altLang="zh-TW" sz="2400" b="1" dirty="0" smtClean="0">
                <a:solidFill>
                  <a:srgbClr val="C00000"/>
                </a:solidFill>
                <a:latin typeface="微軟正黑體" panose="020B0604030504040204" pitchFamily="34" charset="-120"/>
                <a:ea typeface="微軟正黑體" panose="020B0604030504040204" pitchFamily="34" charset="-120"/>
              </a:rPr>
              <a:t>C</a:t>
            </a:r>
            <a:r>
              <a:rPr lang="zh-TW" altLang="zh-TW" sz="2400" dirty="0" smtClean="0">
                <a:latin typeface="微軟正黑體" panose="020B0604030504040204" pitchFamily="34" charset="-120"/>
                <a:ea typeface="微軟正黑體" panose="020B0604030504040204" pitchFamily="34" charset="-120"/>
              </a:rPr>
              <a:t>「</a:t>
            </a:r>
            <a:r>
              <a:rPr lang="zh-TW" altLang="zh-TW" sz="2400" dirty="0">
                <a:latin typeface="微軟正黑體" panose="020B0604030504040204" pitchFamily="34" charset="-120"/>
                <a:ea typeface="微軟正黑體" panose="020B0604030504040204" pitchFamily="34" charset="-120"/>
              </a:rPr>
              <a:t>待加強」科目每科得</a:t>
            </a:r>
            <a:r>
              <a:rPr lang="en-US" altLang="zh-TW" sz="2400" b="1" dirty="0">
                <a:latin typeface="微軟正黑體" panose="020B0604030504040204" pitchFamily="34" charset="-120"/>
                <a:ea typeface="微軟正黑體" panose="020B0604030504040204" pitchFamily="34" charset="-120"/>
              </a:rPr>
              <a:t>1</a:t>
            </a:r>
            <a:r>
              <a:rPr lang="zh-TW" altLang="zh-TW" sz="2400" b="1" dirty="0" smtClean="0">
                <a:latin typeface="微軟正黑體" panose="020B0604030504040204" pitchFamily="34" charset="-120"/>
                <a:ea typeface="微軟正黑體" panose="020B0604030504040204" pitchFamily="34" charset="-120"/>
              </a:rPr>
              <a:t>分</a:t>
            </a:r>
            <a:endParaRPr lang="en-US" altLang="zh-TW" sz="2400" b="1" dirty="0" smtClean="0">
              <a:latin typeface="微軟正黑體" panose="020B0604030504040204" pitchFamily="34" charset="-120"/>
              <a:ea typeface="微軟正黑體" panose="020B0604030504040204" pitchFamily="34" charset="-120"/>
            </a:endParaRPr>
          </a:p>
          <a:p>
            <a:pPr lvl="0">
              <a:lnSpc>
                <a:spcPct val="110000"/>
              </a:lnSpc>
              <a:spcBef>
                <a:spcPts val="1200"/>
              </a:spcBef>
              <a:spcAft>
                <a:spcPts val="600"/>
              </a:spcAft>
              <a:buFont typeface="Wingdings" panose="05000000000000000000" pitchFamily="2" charset="2"/>
              <a:buChar char="Ø"/>
            </a:pPr>
            <a:r>
              <a:rPr lang="zh-TW" altLang="zh-TW" sz="2400" dirty="0" smtClean="0">
                <a:latin typeface="微軟正黑體" panose="020B0604030504040204" pitchFamily="34" charset="-120"/>
                <a:ea typeface="微軟正黑體" panose="020B0604030504040204" pitchFamily="34" charset="-120"/>
              </a:rPr>
              <a:t>若</a:t>
            </a:r>
            <a:r>
              <a:rPr lang="zh-TW" altLang="zh-TW" sz="2400" dirty="0">
                <a:latin typeface="微軟正黑體" panose="020B0604030504040204" pitchFamily="34" charset="-120"/>
                <a:ea typeface="微軟正黑體" panose="020B0604030504040204" pitchFamily="34" charset="-120"/>
              </a:rPr>
              <a:t>違反國中教育會考試場規則，該各科目依違規情節不予列計等級或扣點，而該科目積分則不予計分或每扣一點扣該科目積分</a:t>
            </a:r>
            <a:r>
              <a:rPr lang="en-US" altLang="zh-TW" sz="2400" dirty="0">
                <a:latin typeface="微軟正黑體" panose="020B0604030504040204" pitchFamily="34" charset="-120"/>
                <a:ea typeface="微軟正黑體" panose="020B0604030504040204" pitchFamily="34" charset="-120"/>
              </a:rPr>
              <a:t>0.15</a:t>
            </a:r>
            <a:r>
              <a:rPr lang="zh-TW" altLang="zh-TW" sz="2400" dirty="0">
                <a:latin typeface="微軟正黑體" panose="020B0604030504040204" pitchFamily="34" charset="-120"/>
                <a:ea typeface="微軟正黑體" panose="020B0604030504040204" pitchFamily="34" charset="-120"/>
              </a:rPr>
              <a:t>分，扣至該科目零分為止</a:t>
            </a:r>
            <a:r>
              <a:rPr lang="zh-TW" altLang="zh-TW" sz="2400" dirty="0" smtClean="0">
                <a:latin typeface="微軟正黑體" panose="020B0604030504040204" pitchFamily="34" charset="-120"/>
                <a:ea typeface="微軟正黑體" panose="020B0604030504040204" pitchFamily="34" charset="-120"/>
              </a:rPr>
              <a:t>。</a:t>
            </a:r>
            <a:r>
              <a:rPr lang="zh-TW" altLang="zh-TW" sz="2400" dirty="0" smtClean="0">
                <a:solidFill>
                  <a:srgbClr val="C00000"/>
                </a:solidFill>
                <a:latin typeface="微軟正黑體" panose="020B0604030504040204" pitchFamily="34" charset="-120"/>
                <a:ea typeface="微軟正黑體" panose="020B0604030504040204" pitchFamily="34" charset="-120"/>
              </a:rPr>
              <a:t>國中</a:t>
            </a:r>
            <a:r>
              <a:rPr lang="zh-TW" altLang="zh-TW" sz="2400" dirty="0">
                <a:solidFill>
                  <a:srgbClr val="C00000"/>
                </a:solidFill>
                <a:latin typeface="微軟正黑體" panose="020B0604030504040204" pitchFamily="34" charset="-120"/>
                <a:ea typeface="微軟正黑體" panose="020B0604030504040204" pitchFamily="34" charset="-120"/>
              </a:rPr>
              <a:t>教育會考成績採計以</a:t>
            </a:r>
            <a:r>
              <a:rPr lang="en-US" altLang="zh-TW" sz="2400" dirty="0" smtClean="0">
                <a:solidFill>
                  <a:srgbClr val="C00000"/>
                </a:solidFill>
                <a:latin typeface="微軟正黑體" panose="020B0604030504040204" pitchFamily="34" charset="-120"/>
                <a:ea typeface="微軟正黑體" panose="020B0604030504040204" pitchFamily="34" charset="-120"/>
              </a:rPr>
              <a:t>107</a:t>
            </a:r>
            <a:r>
              <a:rPr lang="zh-TW" altLang="zh-TW" sz="2400" dirty="0" smtClean="0">
                <a:solidFill>
                  <a:srgbClr val="C00000"/>
                </a:solidFill>
                <a:latin typeface="微軟正黑體" panose="020B0604030504040204" pitchFamily="34" charset="-120"/>
                <a:ea typeface="微軟正黑體" panose="020B0604030504040204" pitchFamily="34" charset="-120"/>
              </a:rPr>
              <a:t>年度</a:t>
            </a:r>
            <a:r>
              <a:rPr lang="zh-TW" altLang="zh-TW" sz="2400" dirty="0">
                <a:solidFill>
                  <a:srgbClr val="C00000"/>
                </a:solidFill>
                <a:latin typeface="微軟正黑體" panose="020B0604030504040204" pitchFamily="34" charset="-120"/>
                <a:ea typeface="微軟正黑體" panose="020B0604030504040204" pitchFamily="34" charset="-120"/>
              </a:rPr>
              <a:t>取得之成績為準</a:t>
            </a:r>
            <a:r>
              <a:rPr lang="zh-TW" altLang="zh-TW" sz="2400" dirty="0" smtClean="0">
                <a:solidFill>
                  <a:srgbClr val="C00000"/>
                </a:solidFill>
                <a:latin typeface="微軟正黑體" panose="020B0604030504040204" pitchFamily="34" charset="-120"/>
                <a:ea typeface="微軟正黑體" panose="020B0604030504040204" pitchFamily="34" charset="-120"/>
              </a:rPr>
              <a:t>。</a:t>
            </a:r>
            <a:endParaRPr lang="en-US" altLang="zh-TW" sz="2400" dirty="0" smtClean="0">
              <a:solidFill>
                <a:srgbClr val="C00000"/>
              </a:solidFill>
              <a:latin typeface="微軟正黑體" panose="020B0604030504040204" pitchFamily="34" charset="-120"/>
              <a:ea typeface="微軟正黑體" panose="020B0604030504040204" pitchFamily="34" charset="-120"/>
            </a:endParaRPr>
          </a:p>
          <a:p>
            <a:pPr lvl="0">
              <a:lnSpc>
                <a:spcPct val="100000"/>
              </a:lnSpc>
              <a:spcBef>
                <a:spcPts val="0"/>
              </a:spcBef>
              <a:spcAft>
                <a:spcPts val="600"/>
              </a:spcAft>
              <a:buFont typeface="Wingdings" panose="05000000000000000000" pitchFamily="2" charset="2"/>
              <a:buChar char="l"/>
            </a:pPr>
            <a:r>
              <a:rPr lang="zh-TW" altLang="en-US" b="1" dirty="0" smtClean="0">
                <a:solidFill>
                  <a:srgbClr val="0033CC"/>
                </a:solidFill>
                <a:latin typeface="微軟正黑體" panose="020B0604030504040204" pitchFamily="34" charset="-120"/>
                <a:ea typeface="微軟正黑體" panose="020B0604030504040204" pitchFamily="34" charset="-120"/>
              </a:rPr>
              <a:t>寫作測驗（上限１分）</a:t>
            </a:r>
            <a:endParaRPr lang="en-US" altLang="zh-TW" b="1" dirty="0" smtClean="0">
              <a:solidFill>
                <a:srgbClr val="0033CC"/>
              </a:solidFill>
              <a:latin typeface="微軟正黑體" panose="020B0604030504040204" pitchFamily="34" charset="-120"/>
              <a:ea typeface="微軟正黑體" panose="020B0604030504040204" pitchFamily="34" charset="-120"/>
            </a:endParaRPr>
          </a:p>
          <a:p>
            <a:pPr lvl="0">
              <a:lnSpc>
                <a:spcPts val="3200"/>
              </a:lnSpc>
              <a:spcBef>
                <a:spcPts val="0"/>
              </a:spcBef>
              <a:buFont typeface="Wingdings" panose="05000000000000000000" pitchFamily="2" charset="2"/>
              <a:buChar char="Ø"/>
            </a:pPr>
            <a:r>
              <a:rPr lang="zh-TW" altLang="en-US" sz="2400" b="1" dirty="0" smtClean="0">
                <a:solidFill>
                  <a:srgbClr val="0033CC"/>
                </a:solidFill>
                <a:latin typeface="微軟正黑體" panose="020B0604030504040204" pitchFamily="34" charset="-120"/>
                <a:ea typeface="微軟正黑體" panose="020B0604030504040204" pitchFamily="34" charset="-120"/>
              </a:rPr>
              <a:t>分成</a:t>
            </a:r>
            <a:r>
              <a:rPr lang="en-US" altLang="zh-TW" sz="2400" b="1" dirty="0" smtClean="0">
                <a:solidFill>
                  <a:srgbClr val="0033CC"/>
                </a:solidFill>
                <a:latin typeface="微軟正黑體" panose="020B0604030504040204" pitchFamily="34" charset="-120"/>
                <a:ea typeface="微軟正黑體" panose="020B0604030504040204" pitchFamily="34" charset="-120"/>
              </a:rPr>
              <a:t>6</a:t>
            </a:r>
            <a:r>
              <a:rPr lang="zh-TW" altLang="en-US" sz="2400" b="1" dirty="0" smtClean="0">
                <a:solidFill>
                  <a:srgbClr val="0033CC"/>
                </a:solidFill>
                <a:latin typeface="微軟正黑體" panose="020B0604030504040204" pitchFamily="34" charset="-120"/>
                <a:ea typeface="微軟正黑體" panose="020B0604030504040204" pitchFamily="34" charset="-120"/>
              </a:rPr>
              <a:t>級：</a:t>
            </a:r>
            <a:r>
              <a:rPr lang="en-US" altLang="zh-TW" sz="2400" b="1" dirty="0" smtClean="0">
                <a:solidFill>
                  <a:srgbClr val="0033CC"/>
                </a:solidFill>
                <a:latin typeface="微軟正黑體" panose="020B0604030504040204" pitchFamily="34" charset="-120"/>
                <a:ea typeface="微軟正黑體" panose="020B0604030504040204" pitchFamily="34" charset="-120"/>
              </a:rPr>
              <a:t>6</a:t>
            </a:r>
            <a:r>
              <a:rPr lang="zh-TW" altLang="en-US" sz="2400" b="1" dirty="0" smtClean="0">
                <a:solidFill>
                  <a:srgbClr val="0033CC"/>
                </a:solidFill>
                <a:latin typeface="微軟正黑體" panose="020B0604030504040204" pitchFamily="34" charset="-120"/>
                <a:ea typeface="微軟正黑體" panose="020B0604030504040204" pitchFamily="34" charset="-120"/>
              </a:rPr>
              <a:t>級分得</a:t>
            </a:r>
            <a:r>
              <a:rPr lang="en-US" altLang="zh-TW" sz="2400" b="1" dirty="0" smtClean="0">
                <a:solidFill>
                  <a:srgbClr val="0033CC"/>
                </a:solidFill>
                <a:latin typeface="微軟正黑體" panose="020B0604030504040204" pitchFamily="34" charset="-120"/>
                <a:ea typeface="微軟正黑體" panose="020B0604030504040204" pitchFamily="34" charset="-120"/>
              </a:rPr>
              <a:t>1</a:t>
            </a:r>
            <a:r>
              <a:rPr lang="zh-TW" altLang="en-US" sz="2400" b="1" dirty="0" smtClean="0">
                <a:solidFill>
                  <a:srgbClr val="0033CC"/>
                </a:solidFill>
                <a:latin typeface="微軟正黑體" panose="020B0604030504040204" pitchFamily="34" charset="-120"/>
                <a:ea typeface="微軟正黑體" panose="020B0604030504040204" pitchFamily="34" charset="-120"/>
              </a:rPr>
              <a:t>分、</a:t>
            </a:r>
            <a:r>
              <a:rPr lang="en-US" altLang="zh-TW" sz="2400" b="1" dirty="0" smtClean="0">
                <a:solidFill>
                  <a:srgbClr val="0033CC"/>
                </a:solidFill>
                <a:latin typeface="微軟正黑體" panose="020B0604030504040204" pitchFamily="34" charset="-120"/>
                <a:ea typeface="微軟正黑體" panose="020B0604030504040204" pitchFamily="34" charset="-120"/>
              </a:rPr>
              <a:t>5</a:t>
            </a:r>
            <a:r>
              <a:rPr lang="zh-TW" altLang="en-US" sz="2400" b="1" dirty="0" smtClean="0">
                <a:solidFill>
                  <a:srgbClr val="0033CC"/>
                </a:solidFill>
                <a:latin typeface="微軟正黑體" panose="020B0604030504040204" pitchFamily="34" charset="-120"/>
                <a:ea typeface="微軟正黑體" panose="020B0604030504040204" pitchFamily="34" charset="-120"/>
              </a:rPr>
              <a:t>級分得</a:t>
            </a:r>
            <a:r>
              <a:rPr lang="en-US" altLang="zh-TW" sz="2400" b="1" dirty="0" smtClean="0">
                <a:solidFill>
                  <a:srgbClr val="0033CC"/>
                </a:solidFill>
                <a:latin typeface="微軟正黑體" panose="020B0604030504040204" pitchFamily="34" charset="-120"/>
                <a:ea typeface="微軟正黑體" panose="020B0604030504040204" pitchFamily="34" charset="-120"/>
              </a:rPr>
              <a:t>0.8</a:t>
            </a:r>
            <a:r>
              <a:rPr lang="zh-TW" altLang="en-US" sz="2400" b="1" dirty="0" smtClean="0">
                <a:solidFill>
                  <a:srgbClr val="0033CC"/>
                </a:solidFill>
                <a:latin typeface="微軟正黑體" panose="020B0604030504040204" pitchFamily="34" charset="-120"/>
                <a:ea typeface="微軟正黑體" panose="020B0604030504040204" pitchFamily="34" charset="-120"/>
              </a:rPr>
              <a:t>分、</a:t>
            </a:r>
            <a:r>
              <a:rPr lang="en-US" altLang="zh-TW" sz="2400" b="1" dirty="0" smtClean="0">
                <a:solidFill>
                  <a:srgbClr val="0033CC"/>
                </a:solidFill>
                <a:latin typeface="微軟正黑體" panose="020B0604030504040204" pitchFamily="34" charset="-120"/>
                <a:ea typeface="微軟正黑體" panose="020B0604030504040204" pitchFamily="34" charset="-120"/>
              </a:rPr>
              <a:t>4</a:t>
            </a:r>
            <a:r>
              <a:rPr lang="zh-TW" altLang="en-US" sz="2400" b="1" dirty="0" smtClean="0">
                <a:solidFill>
                  <a:srgbClr val="0033CC"/>
                </a:solidFill>
                <a:latin typeface="微軟正黑體" panose="020B0604030504040204" pitchFamily="34" charset="-120"/>
                <a:ea typeface="微軟正黑體" panose="020B0604030504040204" pitchFamily="34" charset="-120"/>
              </a:rPr>
              <a:t>級分得</a:t>
            </a:r>
            <a:r>
              <a:rPr lang="en-US" altLang="zh-TW" sz="2400" b="1" dirty="0" smtClean="0">
                <a:solidFill>
                  <a:srgbClr val="0033CC"/>
                </a:solidFill>
                <a:latin typeface="微軟正黑體" panose="020B0604030504040204" pitchFamily="34" charset="-120"/>
                <a:ea typeface="微軟正黑體" panose="020B0604030504040204" pitchFamily="34" charset="-120"/>
              </a:rPr>
              <a:t>0.6</a:t>
            </a:r>
            <a:r>
              <a:rPr lang="zh-TW" altLang="en-US" sz="2400" b="1" dirty="0" smtClean="0">
                <a:solidFill>
                  <a:srgbClr val="0033CC"/>
                </a:solidFill>
                <a:latin typeface="微軟正黑體" panose="020B0604030504040204" pitchFamily="34" charset="-120"/>
                <a:ea typeface="微軟正黑體" panose="020B0604030504040204" pitchFamily="34" charset="-120"/>
              </a:rPr>
              <a:t>分、</a:t>
            </a:r>
            <a:endParaRPr lang="en-US" altLang="zh-TW" sz="2400" b="1" dirty="0" smtClean="0">
              <a:solidFill>
                <a:srgbClr val="0033CC"/>
              </a:solidFill>
              <a:latin typeface="微軟正黑體" panose="020B0604030504040204" pitchFamily="34" charset="-120"/>
              <a:ea typeface="微軟正黑體" panose="020B0604030504040204" pitchFamily="34" charset="-120"/>
            </a:endParaRPr>
          </a:p>
          <a:p>
            <a:pPr marL="0" lvl="0" indent="0">
              <a:lnSpc>
                <a:spcPts val="3200"/>
              </a:lnSpc>
              <a:spcBef>
                <a:spcPts val="0"/>
              </a:spcBef>
              <a:buNone/>
            </a:pPr>
            <a:r>
              <a:rPr lang="zh-TW" altLang="en-US" sz="2400" b="1" dirty="0">
                <a:solidFill>
                  <a:srgbClr val="0033CC"/>
                </a:solidFill>
                <a:latin typeface="微軟正黑體" panose="020B0604030504040204" pitchFamily="34" charset="-120"/>
                <a:ea typeface="微軟正黑體" panose="020B0604030504040204" pitchFamily="34" charset="-120"/>
              </a:rPr>
              <a:t> </a:t>
            </a:r>
            <a:r>
              <a:rPr lang="zh-TW" altLang="en-US" sz="2400" b="1" dirty="0" smtClean="0">
                <a:solidFill>
                  <a:srgbClr val="0033CC"/>
                </a:solidFill>
                <a:latin typeface="微軟正黑體" panose="020B0604030504040204" pitchFamily="34" charset="-120"/>
                <a:ea typeface="微軟正黑體" panose="020B0604030504040204" pitchFamily="34" charset="-120"/>
              </a:rPr>
              <a:t>                    </a:t>
            </a:r>
            <a:r>
              <a:rPr lang="en-US" altLang="zh-TW" sz="2400" b="1" dirty="0" smtClean="0">
                <a:solidFill>
                  <a:srgbClr val="0033CC"/>
                </a:solidFill>
                <a:latin typeface="微軟正黑體" panose="020B0604030504040204" pitchFamily="34" charset="-120"/>
                <a:ea typeface="微軟正黑體" panose="020B0604030504040204" pitchFamily="34" charset="-120"/>
              </a:rPr>
              <a:t>3</a:t>
            </a:r>
            <a:r>
              <a:rPr lang="zh-TW" altLang="en-US" sz="2400" b="1" dirty="0" smtClean="0">
                <a:solidFill>
                  <a:srgbClr val="0033CC"/>
                </a:solidFill>
                <a:latin typeface="微軟正黑體" panose="020B0604030504040204" pitchFamily="34" charset="-120"/>
                <a:ea typeface="微軟正黑體" panose="020B0604030504040204" pitchFamily="34" charset="-120"/>
              </a:rPr>
              <a:t>級分得</a:t>
            </a:r>
            <a:r>
              <a:rPr lang="en-US" altLang="zh-TW" sz="2400" b="1" dirty="0" smtClean="0">
                <a:solidFill>
                  <a:srgbClr val="0033CC"/>
                </a:solidFill>
                <a:latin typeface="微軟正黑體" panose="020B0604030504040204" pitchFamily="34" charset="-120"/>
                <a:ea typeface="微軟正黑體" panose="020B0604030504040204" pitchFamily="34" charset="-120"/>
              </a:rPr>
              <a:t>0.4</a:t>
            </a:r>
            <a:r>
              <a:rPr lang="zh-TW" altLang="en-US" sz="2400" b="1" dirty="0" smtClean="0">
                <a:solidFill>
                  <a:srgbClr val="0033CC"/>
                </a:solidFill>
                <a:latin typeface="微軟正黑體" panose="020B0604030504040204" pitchFamily="34" charset="-120"/>
                <a:ea typeface="微軟正黑體" panose="020B0604030504040204" pitchFamily="34" charset="-120"/>
              </a:rPr>
              <a:t>分、</a:t>
            </a:r>
            <a:r>
              <a:rPr lang="en-US" altLang="zh-TW" sz="2400" b="1" dirty="0" smtClean="0">
                <a:solidFill>
                  <a:srgbClr val="0033CC"/>
                </a:solidFill>
                <a:latin typeface="微軟正黑體" panose="020B0604030504040204" pitchFamily="34" charset="-120"/>
                <a:ea typeface="微軟正黑體" panose="020B0604030504040204" pitchFamily="34" charset="-120"/>
              </a:rPr>
              <a:t>2</a:t>
            </a:r>
            <a:r>
              <a:rPr lang="zh-TW" altLang="en-US" sz="2400" b="1" dirty="0" smtClean="0">
                <a:solidFill>
                  <a:srgbClr val="0033CC"/>
                </a:solidFill>
                <a:latin typeface="微軟正黑體" panose="020B0604030504040204" pitchFamily="34" charset="-120"/>
                <a:ea typeface="微軟正黑體" panose="020B0604030504040204" pitchFamily="34" charset="-120"/>
              </a:rPr>
              <a:t>級分得</a:t>
            </a:r>
            <a:r>
              <a:rPr lang="en-US" altLang="zh-TW" sz="2400" b="1" dirty="0" smtClean="0">
                <a:solidFill>
                  <a:srgbClr val="0033CC"/>
                </a:solidFill>
                <a:latin typeface="微軟正黑體" panose="020B0604030504040204" pitchFamily="34" charset="-120"/>
                <a:ea typeface="微軟正黑體" panose="020B0604030504040204" pitchFamily="34" charset="-120"/>
              </a:rPr>
              <a:t>0.2</a:t>
            </a:r>
            <a:r>
              <a:rPr lang="zh-TW" altLang="en-US" sz="2400" b="1" dirty="0" smtClean="0">
                <a:solidFill>
                  <a:srgbClr val="0033CC"/>
                </a:solidFill>
                <a:latin typeface="微軟正黑體" panose="020B0604030504040204" pitchFamily="34" charset="-120"/>
                <a:ea typeface="微軟正黑體" panose="020B0604030504040204" pitchFamily="34" charset="-120"/>
              </a:rPr>
              <a:t>分、</a:t>
            </a:r>
            <a:r>
              <a:rPr lang="en-US" altLang="zh-TW" sz="2400" b="1" dirty="0" smtClean="0">
                <a:solidFill>
                  <a:srgbClr val="0033CC"/>
                </a:solidFill>
                <a:latin typeface="微軟正黑體" panose="020B0604030504040204" pitchFamily="34" charset="-120"/>
                <a:ea typeface="微軟正黑體" panose="020B0604030504040204" pitchFamily="34" charset="-120"/>
              </a:rPr>
              <a:t>1</a:t>
            </a:r>
            <a:r>
              <a:rPr lang="zh-TW" altLang="en-US" sz="2400" b="1" dirty="0" smtClean="0">
                <a:solidFill>
                  <a:srgbClr val="0033CC"/>
                </a:solidFill>
                <a:latin typeface="微軟正黑體" panose="020B0604030504040204" pitchFamily="34" charset="-120"/>
                <a:ea typeface="微軟正黑體" panose="020B0604030504040204" pitchFamily="34" charset="-120"/>
              </a:rPr>
              <a:t>級分得</a:t>
            </a:r>
            <a:r>
              <a:rPr lang="en-US" altLang="zh-TW" sz="2400" b="1" dirty="0" smtClean="0">
                <a:solidFill>
                  <a:srgbClr val="0033CC"/>
                </a:solidFill>
                <a:latin typeface="微軟正黑體" panose="020B0604030504040204" pitchFamily="34" charset="-120"/>
                <a:ea typeface="微軟正黑體" panose="020B0604030504040204" pitchFamily="34" charset="-120"/>
              </a:rPr>
              <a:t>0.1</a:t>
            </a:r>
            <a:r>
              <a:rPr lang="zh-TW" altLang="en-US" sz="2400" b="1" dirty="0" smtClean="0">
                <a:solidFill>
                  <a:srgbClr val="0033CC"/>
                </a:solidFill>
                <a:latin typeface="微軟正黑體" panose="020B0604030504040204" pitchFamily="34" charset="-120"/>
                <a:ea typeface="微軟正黑體" panose="020B0604030504040204" pitchFamily="34" charset="-120"/>
              </a:rPr>
              <a:t>分</a:t>
            </a:r>
            <a:endParaRPr lang="zh-TW" altLang="en-US" sz="2400" b="1" dirty="0">
              <a:solidFill>
                <a:srgbClr val="0033CC"/>
              </a:solidFill>
              <a:latin typeface="微軟正黑體" panose="020B0604030504040204" pitchFamily="34" charset="-120"/>
              <a:ea typeface="微軟正黑體" panose="020B0604030504040204" pitchFamily="34" charset="-120"/>
            </a:endParaRPr>
          </a:p>
        </p:txBody>
      </p:sp>
      <p:sp>
        <p:nvSpPr>
          <p:cNvPr id="5" name="標題 1"/>
          <p:cNvSpPr txBox="1">
            <a:spLocks/>
          </p:cNvSpPr>
          <p:nvPr/>
        </p:nvSpPr>
        <p:spPr>
          <a:xfrm>
            <a:off x="850900" y="330200"/>
            <a:ext cx="10414000" cy="864096"/>
          </a:xfrm>
          <a:prstGeom prst="rect">
            <a:avLst/>
          </a:prstGeom>
        </p:spPr>
        <p:txBody>
          <a:bodyPr vert="horz" lIns="91440" tIns="45720" rIns="91440" bIns="45720" rtlCol="0" anchor="ctr">
            <a:normAutofit fontScale="97500"/>
          </a:bodyPr>
          <a:lstStyle/>
          <a:p>
            <a:pPr>
              <a:lnSpc>
                <a:spcPct val="90000"/>
              </a:lnSpc>
              <a:spcBef>
                <a:spcPct val="0"/>
              </a:spcBef>
              <a:defRPr/>
            </a:pPr>
            <a:r>
              <a:rPr lang="zh-TW" altLang="en-US" sz="3900" b="1" dirty="0" smtClean="0">
                <a:solidFill>
                  <a:srgbClr val="002060"/>
                </a:solidFill>
                <a:latin typeface="微軟正黑體" panose="020B0604030504040204" pitchFamily="34" charset="-120"/>
                <a:ea typeface="微軟正黑體" panose="020B0604030504040204" pitchFamily="34" charset="-120"/>
              </a:rPr>
              <a:t>成績</a:t>
            </a:r>
            <a:r>
              <a:rPr lang="zh-TW" altLang="en-US" sz="3900" b="1" dirty="0" smtClean="0">
                <a:solidFill>
                  <a:srgbClr val="002060"/>
                </a:solidFill>
                <a:latin typeface="微軟正黑體" panose="020B0604030504040204" pitchFamily="34" charset="-120"/>
                <a:ea typeface="微軟正黑體" panose="020B0604030504040204" pitchFamily="34" charset="-120"/>
                <a:cs typeface="+mj-cs"/>
              </a:rPr>
              <a:t>採計與計算</a:t>
            </a:r>
            <a:r>
              <a:rPr lang="en-US" altLang="zh-TW" sz="3900" b="1" dirty="0" smtClean="0">
                <a:solidFill>
                  <a:srgbClr val="002060"/>
                </a:solidFill>
                <a:latin typeface="微軟正黑體" panose="020B0604030504040204" pitchFamily="34" charset="-120"/>
                <a:ea typeface="微軟正黑體" panose="020B0604030504040204" pitchFamily="34" charset="-120"/>
              </a:rPr>
              <a:t>-</a:t>
            </a:r>
            <a:r>
              <a:rPr lang="zh-TW" altLang="en-US" sz="3900" b="1" dirty="0" smtClean="0">
                <a:solidFill>
                  <a:srgbClr val="002060"/>
                </a:solidFill>
                <a:latin typeface="微軟正黑體" panose="020B0604030504040204" pitchFamily="34" charset="-120"/>
                <a:ea typeface="微軟正黑體" panose="020B0604030504040204" pitchFamily="34" charset="-120"/>
              </a:rPr>
              <a:t>國中</a:t>
            </a:r>
            <a:r>
              <a:rPr lang="zh-TW" altLang="en-US" sz="3900" b="1" dirty="0">
                <a:solidFill>
                  <a:srgbClr val="002060"/>
                </a:solidFill>
                <a:latin typeface="微軟正黑體" panose="020B0604030504040204" pitchFamily="34" charset="-120"/>
                <a:ea typeface="微軟正黑體" panose="020B0604030504040204" pitchFamily="34" charset="-120"/>
              </a:rPr>
              <a:t>教育</a:t>
            </a:r>
            <a:r>
              <a:rPr lang="zh-TW" altLang="en-US" sz="3900" b="1" dirty="0" smtClean="0">
                <a:solidFill>
                  <a:srgbClr val="002060"/>
                </a:solidFill>
                <a:latin typeface="微軟正黑體" panose="020B0604030504040204" pitchFamily="34" charset="-120"/>
                <a:ea typeface="微軟正黑體" panose="020B0604030504040204" pitchFamily="34" charset="-120"/>
              </a:rPr>
              <a:t>會考</a:t>
            </a:r>
            <a:endParaRPr lang="zh-TW" altLang="en-US" sz="3900" b="1" dirty="0">
              <a:solidFill>
                <a:srgbClr val="C00000"/>
              </a:solidFill>
              <a:latin typeface="微軟正黑體" panose="020B0604030504040204" pitchFamily="34" charset="-120"/>
              <a:ea typeface="微軟正黑體" panose="020B0604030504040204" pitchFamily="34" charset="-120"/>
              <a:cs typeface="+mj-cs"/>
            </a:endParaRPr>
          </a:p>
        </p:txBody>
      </p:sp>
      <p:pic>
        <p:nvPicPr>
          <p:cNvPr id="7" name="圖片 6"/>
          <p:cNvPicPr>
            <a:picLocks noChangeAspect="1"/>
          </p:cNvPicPr>
          <p:nvPr/>
        </p:nvPicPr>
        <p:blipFill rotWithShape="1">
          <a:blip r:embed="rId2"/>
          <a:srcRect l="54595" t="7251" b="49590"/>
          <a:stretch/>
        </p:blipFill>
        <p:spPr>
          <a:xfrm>
            <a:off x="488347" y="2413557"/>
            <a:ext cx="1428745" cy="1358067"/>
          </a:xfrm>
          <a:prstGeom prst="rect">
            <a:avLst/>
          </a:prstGeom>
        </p:spPr>
      </p:pic>
      <p:sp>
        <p:nvSpPr>
          <p:cNvPr id="8" name="矩形 7"/>
          <p:cNvSpPr/>
          <p:nvPr/>
        </p:nvSpPr>
        <p:spPr>
          <a:xfrm>
            <a:off x="9101429" y="6326526"/>
            <a:ext cx="2164375" cy="369332"/>
          </a:xfrm>
          <a:prstGeom prst="rect">
            <a:avLst/>
          </a:prstGeom>
        </p:spPr>
        <p:txBody>
          <a:bodyPr wrap="none">
            <a:spAutoFit/>
          </a:bodyPr>
          <a:lstStyle/>
          <a:p>
            <a:r>
              <a:rPr lang="zh-TW" altLang="en-US" dirty="0">
                <a:latin typeface="微軟正黑體" pitchFamily="34" charset="-120"/>
                <a:ea typeface="微軟正黑體" pitchFamily="34" charset="-120"/>
              </a:rPr>
              <a:t>（招生簡章</a:t>
            </a:r>
            <a:r>
              <a:rPr lang="zh-TW" altLang="en-US" dirty="0" smtClean="0">
                <a:latin typeface="微軟正黑體" pitchFamily="34" charset="-120"/>
                <a:ea typeface="微軟正黑體" pitchFamily="34" charset="-120"/>
              </a:rPr>
              <a:t>第</a:t>
            </a:r>
            <a:r>
              <a:rPr lang="en-US" altLang="zh-TW" dirty="0">
                <a:latin typeface="微軟正黑體" pitchFamily="34" charset="-120"/>
                <a:ea typeface="微軟正黑體" pitchFamily="34" charset="-120"/>
              </a:rPr>
              <a:t>7</a:t>
            </a:r>
            <a:r>
              <a:rPr lang="zh-TW" altLang="en-US" dirty="0" smtClean="0">
                <a:latin typeface="微軟正黑體" pitchFamily="34" charset="-120"/>
                <a:ea typeface="微軟正黑體" pitchFamily="34" charset="-120"/>
              </a:rPr>
              <a:t>頁</a:t>
            </a:r>
            <a:r>
              <a:rPr lang="zh-TW" altLang="en-US" dirty="0">
                <a:latin typeface="微軟正黑體" pitchFamily="34" charset="-120"/>
                <a:ea typeface="微軟正黑體" pitchFamily="34" charset="-120"/>
              </a:rPr>
              <a:t>）</a:t>
            </a:r>
          </a:p>
        </p:txBody>
      </p:sp>
      <p:sp>
        <p:nvSpPr>
          <p:cNvPr id="2" name="投影片編號版面配置區 1"/>
          <p:cNvSpPr>
            <a:spLocks noGrp="1"/>
          </p:cNvSpPr>
          <p:nvPr>
            <p:ph type="sldNum" sz="quarter" idx="12"/>
          </p:nvPr>
        </p:nvSpPr>
        <p:spPr>
          <a:xfrm>
            <a:off x="9392253" y="6326526"/>
            <a:ext cx="2743200" cy="365125"/>
          </a:xfrm>
        </p:spPr>
        <p:txBody>
          <a:bodyPr vert="horz" lIns="91440" tIns="45720" rIns="91440" bIns="45720" rtlCol="0" anchor="ctr"/>
          <a:lstStyle/>
          <a:p>
            <a:fld id="{97006424-D9F2-4793-8C2C-FF1240B9B1D0}" type="slidenum">
              <a:rPr lang="zh-TW" altLang="en-US" sz="2000">
                <a:solidFill>
                  <a:schemeClr val="tx1"/>
                </a:solidFill>
              </a:rPr>
              <a:pPr/>
              <a:t>13</a:t>
            </a:fld>
            <a:endParaRPr lang="zh-TW" altLang="en-US" sz="2000" dirty="0">
              <a:solidFill>
                <a:schemeClr val="tx1"/>
              </a:solidFill>
            </a:endParaRPr>
          </a:p>
        </p:txBody>
      </p:sp>
    </p:spTree>
    <p:extLst>
      <p:ext uri="{BB962C8B-B14F-4D97-AF65-F5344CB8AC3E}">
        <p14:creationId xmlns:p14="http://schemas.microsoft.com/office/powerpoint/2010/main" val="1878818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箭號: 五邊形 12">
            <a:extLst>
              <a:ext uri="{FF2B5EF4-FFF2-40B4-BE49-F238E27FC236}">
                <a16:creationId xmlns:a16="http://schemas.microsoft.com/office/drawing/2014/main" id="{EDA39746-9DFE-4E41-8FFC-C3ADB70C9624}"/>
              </a:ext>
            </a:extLst>
          </p:cNvPr>
          <p:cNvSpPr/>
          <p:nvPr/>
        </p:nvSpPr>
        <p:spPr>
          <a:xfrm>
            <a:off x="10404139" y="2039708"/>
            <a:ext cx="1727308" cy="1227584"/>
          </a:xfrm>
          <a:prstGeom prst="homePlate">
            <a:avLst/>
          </a:prstGeom>
          <a:solidFill>
            <a:srgbClr val="EEB500"/>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zh-TW" altLang="en-US" sz="1400" b="1" dirty="0">
              <a:solidFill>
                <a:schemeClr val="tx1"/>
              </a:solidFill>
              <a:latin typeface="Book Antiqua" panose="02040602050305030304" pitchFamily="18" charset="0"/>
              <a:ea typeface="標楷體" panose="03000509000000000000" pitchFamily="65" charset="-120"/>
            </a:endParaRPr>
          </a:p>
        </p:txBody>
      </p:sp>
      <p:sp>
        <p:nvSpPr>
          <p:cNvPr id="13" name="箭號: 五邊形 12">
            <a:extLst>
              <a:ext uri="{FF2B5EF4-FFF2-40B4-BE49-F238E27FC236}">
                <a16:creationId xmlns:a16="http://schemas.microsoft.com/office/drawing/2014/main" id="{EDA39746-9DFE-4E41-8FFC-C3ADB70C9624}"/>
              </a:ext>
            </a:extLst>
          </p:cNvPr>
          <p:cNvSpPr/>
          <p:nvPr/>
        </p:nvSpPr>
        <p:spPr>
          <a:xfrm>
            <a:off x="9113689" y="1530118"/>
            <a:ext cx="1727308" cy="1227584"/>
          </a:xfrm>
          <a:prstGeom prst="homePlate">
            <a:avLst/>
          </a:prstGeom>
          <a:solidFill>
            <a:srgbClr val="FFC000"/>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zh-TW" altLang="en-US" sz="1400" b="1" dirty="0">
              <a:solidFill>
                <a:schemeClr val="tx1"/>
              </a:solidFill>
              <a:latin typeface="Book Antiqua" panose="02040602050305030304" pitchFamily="18" charset="0"/>
              <a:ea typeface="標楷體" panose="03000509000000000000" pitchFamily="65" charset="-120"/>
            </a:endParaRPr>
          </a:p>
        </p:txBody>
      </p:sp>
      <p:sp>
        <p:nvSpPr>
          <p:cNvPr id="12" name="箭號: 五邊形 11">
            <a:extLst>
              <a:ext uri="{FF2B5EF4-FFF2-40B4-BE49-F238E27FC236}">
                <a16:creationId xmlns:a16="http://schemas.microsoft.com/office/drawing/2014/main" id="{E65FB60C-6221-4EFE-B7C0-B8924CDA03D1}"/>
              </a:ext>
            </a:extLst>
          </p:cNvPr>
          <p:cNvSpPr/>
          <p:nvPr/>
        </p:nvSpPr>
        <p:spPr>
          <a:xfrm>
            <a:off x="7703114" y="1982429"/>
            <a:ext cx="1744006" cy="1239451"/>
          </a:xfrm>
          <a:prstGeom prst="homePlate">
            <a:avLst/>
          </a:prstGeom>
          <a:solidFill>
            <a:schemeClr val="accent4">
              <a:lumMod val="60000"/>
              <a:lumOff val="40000"/>
            </a:schemeClr>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zh-TW" altLang="en-US" b="1" dirty="0">
              <a:solidFill>
                <a:schemeClr val="tx1"/>
              </a:solidFill>
              <a:latin typeface="Book Antiqua" panose="02040602050305030304" pitchFamily="18" charset="0"/>
            </a:endParaRPr>
          </a:p>
        </p:txBody>
      </p:sp>
      <p:sp>
        <p:nvSpPr>
          <p:cNvPr id="11" name="箭號: 五邊形 10">
            <a:extLst>
              <a:ext uri="{FF2B5EF4-FFF2-40B4-BE49-F238E27FC236}">
                <a16:creationId xmlns:a16="http://schemas.microsoft.com/office/drawing/2014/main" id="{3C08076A-691A-4899-A39C-8BF5D0A3BFEE}"/>
              </a:ext>
            </a:extLst>
          </p:cNvPr>
          <p:cNvSpPr/>
          <p:nvPr/>
        </p:nvSpPr>
        <p:spPr>
          <a:xfrm>
            <a:off x="6182370" y="1545685"/>
            <a:ext cx="1741362" cy="1237572"/>
          </a:xfrm>
          <a:prstGeom prst="homePlate">
            <a:avLst/>
          </a:prstGeom>
          <a:solidFill>
            <a:schemeClr val="accent4">
              <a:lumMod val="40000"/>
              <a:lumOff val="60000"/>
            </a:schemeClr>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zh-TW" altLang="en-US" b="1" dirty="0">
              <a:solidFill>
                <a:schemeClr val="tx1"/>
              </a:solidFill>
              <a:latin typeface="Book Antiqua" panose="02040602050305030304" pitchFamily="18" charset="0"/>
            </a:endParaRPr>
          </a:p>
        </p:txBody>
      </p:sp>
      <p:sp>
        <p:nvSpPr>
          <p:cNvPr id="9" name="箭號: 五邊形 8">
            <a:extLst>
              <a:ext uri="{FF2B5EF4-FFF2-40B4-BE49-F238E27FC236}">
                <a16:creationId xmlns:a16="http://schemas.microsoft.com/office/drawing/2014/main" id="{E2DD453B-3EB2-409C-B283-C4ADCB0B4F4F}"/>
              </a:ext>
            </a:extLst>
          </p:cNvPr>
          <p:cNvSpPr/>
          <p:nvPr/>
        </p:nvSpPr>
        <p:spPr>
          <a:xfrm>
            <a:off x="4685380" y="1990907"/>
            <a:ext cx="1720151" cy="1222497"/>
          </a:xfrm>
          <a:prstGeom prst="homePlate">
            <a:avLst/>
          </a:prstGeom>
          <a:solidFill>
            <a:schemeClr val="accent4">
              <a:lumMod val="20000"/>
              <a:lumOff val="80000"/>
            </a:schemeClr>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zh-TW" altLang="en-US" sz="1600" b="1" dirty="0">
              <a:solidFill>
                <a:schemeClr val="tx1"/>
              </a:solidFill>
              <a:latin typeface="Book Antiqua" panose="02040602050305030304" pitchFamily="18" charset="0"/>
              <a:ea typeface="標楷體" panose="03000509000000000000" pitchFamily="65" charset="-120"/>
            </a:endParaRPr>
          </a:p>
        </p:txBody>
      </p:sp>
      <p:sp>
        <p:nvSpPr>
          <p:cNvPr id="10" name="箭號: 五邊形 9">
            <a:extLst>
              <a:ext uri="{FF2B5EF4-FFF2-40B4-BE49-F238E27FC236}">
                <a16:creationId xmlns:a16="http://schemas.microsoft.com/office/drawing/2014/main" id="{75C45864-2892-4581-8FC1-D8452E64CDFB}"/>
              </a:ext>
            </a:extLst>
          </p:cNvPr>
          <p:cNvSpPr/>
          <p:nvPr/>
        </p:nvSpPr>
        <p:spPr>
          <a:xfrm>
            <a:off x="3102932" y="1552299"/>
            <a:ext cx="1744006" cy="1248141"/>
          </a:xfrm>
          <a:prstGeom prst="homePlate">
            <a:avLst/>
          </a:prstGeom>
          <a:solidFill>
            <a:schemeClr val="accent2">
              <a:lumMod val="20000"/>
              <a:lumOff val="80000"/>
            </a:schemeClr>
          </a:solidFill>
          <a:ln w="28575">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6300"/>
              </a:lnSpc>
            </a:pPr>
            <a:endParaRPr lang="zh-TW" altLang="en-US" sz="1600" b="1" dirty="0">
              <a:solidFill>
                <a:schemeClr val="tx1"/>
              </a:solidFill>
              <a:latin typeface="Book Antiqua" panose="02040602050305030304" pitchFamily="18" charset="0"/>
              <a:ea typeface="標楷體" panose="03000509000000000000" pitchFamily="65" charset="-120"/>
            </a:endParaRPr>
          </a:p>
        </p:txBody>
      </p:sp>
      <p:sp>
        <p:nvSpPr>
          <p:cNvPr id="8" name="箭號: 五邊形 7">
            <a:extLst>
              <a:ext uri="{FF2B5EF4-FFF2-40B4-BE49-F238E27FC236}">
                <a16:creationId xmlns:a16="http://schemas.microsoft.com/office/drawing/2014/main" id="{0ADDE330-E604-4CF2-BF89-64CFA9139E6F}"/>
              </a:ext>
            </a:extLst>
          </p:cNvPr>
          <p:cNvSpPr/>
          <p:nvPr/>
        </p:nvSpPr>
        <p:spPr>
          <a:xfrm>
            <a:off x="1664848" y="2039708"/>
            <a:ext cx="1706319" cy="1193348"/>
          </a:xfrm>
          <a:prstGeom prst="homePlate">
            <a:avLst/>
          </a:prstGeom>
          <a:solidFill>
            <a:schemeClr val="accent2">
              <a:lumMod val="20000"/>
              <a:lumOff val="80000"/>
            </a:schemeClr>
          </a:solidFill>
          <a:ln w="28575">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6300"/>
              </a:lnSpc>
            </a:pPr>
            <a:r>
              <a:rPr lang="en-US" altLang="zh-TW" sz="1600" b="1" dirty="0">
                <a:solidFill>
                  <a:schemeClr val="tx1"/>
                </a:solidFill>
                <a:latin typeface="Book Antiqua" panose="02040602050305030304" pitchFamily="18" charset="0"/>
                <a:ea typeface="標楷體" panose="03000509000000000000" pitchFamily="65" charset="-120"/>
              </a:rPr>
              <a:t>	</a:t>
            </a:r>
          </a:p>
        </p:txBody>
      </p:sp>
      <p:sp>
        <p:nvSpPr>
          <p:cNvPr id="7" name="箭號: 五邊形 6">
            <a:extLst>
              <a:ext uri="{FF2B5EF4-FFF2-40B4-BE49-F238E27FC236}">
                <a16:creationId xmlns:a16="http://schemas.microsoft.com/office/drawing/2014/main" id="{96E77FB4-F856-4B57-A3A9-824D34D2A98F}"/>
              </a:ext>
            </a:extLst>
          </p:cNvPr>
          <p:cNvSpPr/>
          <p:nvPr/>
        </p:nvSpPr>
        <p:spPr>
          <a:xfrm>
            <a:off x="307977" y="1552299"/>
            <a:ext cx="1614424" cy="1147358"/>
          </a:xfrm>
          <a:prstGeom prst="homePlate">
            <a:avLst/>
          </a:prstGeom>
          <a:solidFill>
            <a:schemeClr val="accent2">
              <a:lumMod val="20000"/>
              <a:lumOff val="80000"/>
            </a:schemeClr>
          </a:solidFill>
          <a:ln w="28575">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pPr>
            <a:endParaRPr lang="zh-TW" altLang="en-US" sz="1600" b="1" dirty="0">
              <a:solidFill>
                <a:schemeClr val="tx1"/>
              </a:solidFill>
              <a:latin typeface="Book Antiqua" panose="02040602050305030304" pitchFamily="18" charset="0"/>
              <a:ea typeface="標楷體" panose="03000509000000000000" pitchFamily="65" charset="-120"/>
            </a:endParaRPr>
          </a:p>
        </p:txBody>
      </p:sp>
      <p:sp>
        <p:nvSpPr>
          <p:cNvPr id="15" name="箭號: 五邊形 14">
            <a:extLst>
              <a:ext uri="{FF2B5EF4-FFF2-40B4-BE49-F238E27FC236}">
                <a16:creationId xmlns:a16="http://schemas.microsoft.com/office/drawing/2014/main" id="{FC66796C-3D68-4BB0-AE31-5F627D7D322F}"/>
              </a:ext>
            </a:extLst>
          </p:cNvPr>
          <p:cNvSpPr/>
          <p:nvPr/>
        </p:nvSpPr>
        <p:spPr>
          <a:xfrm>
            <a:off x="10122794" y="3795856"/>
            <a:ext cx="1972165" cy="1435100"/>
          </a:xfrm>
          <a:prstGeom prst="homePlate">
            <a:avLst/>
          </a:prstGeom>
          <a:solidFill>
            <a:schemeClr val="accent1">
              <a:lumMod val="60000"/>
              <a:lumOff val="40000"/>
            </a:schemeClr>
          </a:solidFill>
          <a:ln w="28575">
            <a:solidFill>
              <a:srgbClr val="00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4000"/>
              </a:lnSpc>
            </a:pP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14</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寫作</a:t>
            </a:r>
            <a:endPar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algn="ct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測驗</a:t>
            </a:r>
            <a:endPar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indent="84138" algn="ctr"/>
            <a:r>
              <a:rPr lang="en-US" altLang="zh-TW" sz="1200" b="1" dirty="0" smtClean="0">
                <a:solidFill>
                  <a:schemeClr val="tx1"/>
                </a:solidFill>
                <a:latin typeface="Book Antiqua" panose="02040602050305030304" pitchFamily="18" charset="0"/>
                <a:ea typeface="標楷體" panose="03000509000000000000" pitchFamily="65" charset="-120"/>
              </a:rPr>
              <a:t>6&gt;5&gt;4&gt;</a:t>
            </a:r>
          </a:p>
          <a:p>
            <a:pPr indent="84138" algn="ctr"/>
            <a:r>
              <a:rPr lang="en-US" altLang="zh-TW" sz="1200" b="1" dirty="0" smtClean="0">
                <a:solidFill>
                  <a:schemeClr val="tx1"/>
                </a:solidFill>
                <a:latin typeface="Book Antiqua" panose="02040602050305030304" pitchFamily="18" charset="0"/>
                <a:ea typeface="標楷體" panose="03000509000000000000" pitchFamily="65" charset="-120"/>
              </a:rPr>
              <a:t>3&gt;2&gt;1&gt;</a:t>
            </a:r>
            <a:r>
              <a:rPr lang="zh-TW" altLang="en-US" sz="1200" b="1" dirty="0" smtClean="0">
                <a:solidFill>
                  <a:schemeClr val="tx1"/>
                </a:solidFill>
                <a:latin typeface="Book Antiqua" panose="02040602050305030304" pitchFamily="18" charset="0"/>
                <a:ea typeface="標楷體" panose="03000509000000000000" pitchFamily="65" charset="-120"/>
              </a:rPr>
              <a:t>缺考</a:t>
            </a:r>
            <a:endParaRPr lang="zh-TW" altLang="en-US" b="1" dirty="0">
              <a:solidFill>
                <a:schemeClr val="tx1"/>
              </a:solidFill>
              <a:latin typeface="Book Antiqua" panose="02040602050305030304" pitchFamily="18" charset="0"/>
              <a:ea typeface="標楷體" panose="03000509000000000000" pitchFamily="65" charset="-120"/>
            </a:endParaRPr>
          </a:p>
        </p:txBody>
      </p:sp>
      <p:sp>
        <p:nvSpPr>
          <p:cNvPr id="16" name="箭號: 五邊形 15">
            <a:extLst>
              <a:ext uri="{FF2B5EF4-FFF2-40B4-BE49-F238E27FC236}">
                <a16:creationId xmlns:a16="http://schemas.microsoft.com/office/drawing/2014/main" id="{8C492F68-C312-4884-92D6-4601F7D71734}"/>
              </a:ext>
            </a:extLst>
          </p:cNvPr>
          <p:cNvSpPr/>
          <p:nvPr/>
        </p:nvSpPr>
        <p:spPr>
          <a:xfrm>
            <a:off x="8435189" y="4305446"/>
            <a:ext cx="2023862" cy="1435100"/>
          </a:xfrm>
          <a:prstGeom prst="homePlate">
            <a:avLst/>
          </a:prstGeom>
          <a:solidFill>
            <a:schemeClr val="accent5">
              <a:lumMod val="60000"/>
              <a:lumOff val="40000"/>
            </a:schemeClr>
          </a:solidFill>
          <a:ln w="28575">
            <a:solidFill>
              <a:srgbClr val="00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5500"/>
              </a:lnSpc>
            </a:pP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13</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社會</a:t>
            </a:r>
            <a:endPar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algn="ctr"/>
            <a:r>
              <a:rPr lang="pt-BR" altLang="zh-TW" sz="1200" b="1" dirty="0" smtClean="0">
                <a:solidFill>
                  <a:schemeClr val="tx1"/>
                </a:solidFill>
                <a:latin typeface="Book Antiqua" panose="02040602050305030304" pitchFamily="18" charset="0"/>
                <a:ea typeface="標楷體" panose="03000509000000000000" pitchFamily="65" charset="-120"/>
              </a:rPr>
              <a:t>A++&gt; A+&gt; A&gt; B++&gt; B+&gt; B&gt; C&gt;</a:t>
            </a:r>
          </a:p>
          <a:p>
            <a:pPr algn="ctr"/>
            <a:r>
              <a:rPr lang="zh-TW" altLang="pt-BR" sz="1200" b="1" dirty="0" smtClean="0">
                <a:solidFill>
                  <a:schemeClr val="tx1"/>
                </a:solidFill>
                <a:latin typeface="Book Antiqua" panose="02040602050305030304" pitchFamily="18" charset="0"/>
                <a:ea typeface="標楷體" panose="03000509000000000000" pitchFamily="65" charset="-120"/>
              </a:rPr>
              <a:t>缺考</a:t>
            </a:r>
            <a:endParaRPr lang="zh-TW" altLang="en-US" b="1" dirty="0">
              <a:latin typeface="Book Antiqua" panose="02040602050305030304" pitchFamily="18" charset="0"/>
            </a:endParaRPr>
          </a:p>
        </p:txBody>
      </p:sp>
      <p:sp>
        <p:nvSpPr>
          <p:cNvPr id="17" name="箭號: 五邊形 16">
            <a:extLst>
              <a:ext uri="{FF2B5EF4-FFF2-40B4-BE49-F238E27FC236}">
                <a16:creationId xmlns:a16="http://schemas.microsoft.com/office/drawing/2014/main" id="{10B252E7-89F5-4AFB-A7E7-EF49DB2F077B}"/>
              </a:ext>
            </a:extLst>
          </p:cNvPr>
          <p:cNvSpPr/>
          <p:nvPr/>
        </p:nvSpPr>
        <p:spPr>
          <a:xfrm>
            <a:off x="6750544" y="3803277"/>
            <a:ext cx="1857376" cy="1435100"/>
          </a:xfrm>
          <a:prstGeom prst="homePlate">
            <a:avLst/>
          </a:prstGeom>
          <a:solidFill>
            <a:schemeClr val="accent5">
              <a:lumMod val="40000"/>
              <a:lumOff val="60000"/>
            </a:schemeClr>
          </a:solidFill>
          <a:ln w="28575">
            <a:solidFill>
              <a:srgbClr val="00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12</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自然</a:t>
            </a:r>
            <a:endPar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algn="ctr"/>
            <a:r>
              <a:rPr lang="pt-BR" altLang="zh-TW" sz="1200" b="1" dirty="0">
                <a:solidFill>
                  <a:schemeClr val="tx1"/>
                </a:solidFill>
                <a:latin typeface="Book Antiqua" panose="02040602050305030304" pitchFamily="18" charset="0"/>
                <a:ea typeface="標楷體" panose="03000509000000000000" pitchFamily="65" charset="-120"/>
              </a:rPr>
              <a:t>A++&gt; A+&gt; A&gt; B++&gt; B+&gt; B&gt; C&gt;</a:t>
            </a:r>
            <a:r>
              <a:rPr lang="zh-TW" altLang="pt-BR" sz="1200" b="1" dirty="0">
                <a:solidFill>
                  <a:schemeClr val="tx1"/>
                </a:solidFill>
                <a:latin typeface="Book Antiqua" panose="02040602050305030304" pitchFamily="18" charset="0"/>
                <a:ea typeface="標楷體" panose="03000509000000000000" pitchFamily="65" charset="-120"/>
              </a:rPr>
              <a:t>缺考</a:t>
            </a:r>
            <a:endParaRPr lang="zh-TW" altLang="en-US" b="1" dirty="0">
              <a:latin typeface="Book Antiqua" panose="02040602050305030304" pitchFamily="18" charset="0"/>
            </a:endParaRPr>
          </a:p>
        </p:txBody>
      </p:sp>
      <p:sp>
        <p:nvSpPr>
          <p:cNvPr id="18" name="箭號: 五邊形 17">
            <a:extLst>
              <a:ext uri="{FF2B5EF4-FFF2-40B4-BE49-F238E27FC236}">
                <a16:creationId xmlns:a16="http://schemas.microsoft.com/office/drawing/2014/main" id="{186DF997-1270-45E7-8448-FF165D0807AE}"/>
              </a:ext>
            </a:extLst>
          </p:cNvPr>
          <p:cNvSpPr/>
          <p:nvPr/>
        </p:nvSpPr>
        <p:spPr>
          <a:xfrm>
            <a:off x="5176739" y="4256460"/>
            <a:ext cx="1857375" cy="1435100"/>
          </a:xfrm>
          <a:prstGeom prst="homePlate">
            <a:avLst/>
          </a:prstGeom>
          <a:solidFill>
            <a:schemeClr val="accent5">
              <a:lumMod val="20000"/>
              <a:lumOff val="80000"/>
            </a:schemeClr>
          </a:solidFill>
          <a:ln w="28575">
            <a:solidFill>
              <a:srgbClr val="00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11</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英語</a:t>
            </a:r>
            <a:endPar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marL="84138" algn="ctr"/>
            <a:r>
              <a:rPr lang="pt-BR" altLang="zh-TW" sz="1200" b="1" dirty="0">
                <a:solidFill>
                  <a:schemeClr val="tx1"/>
                </a:solidFill>
                <a:latin typeface="Book Antiqua" panose="02040602050305030304" pitchFamily="18" charset="0"/>
                <a:ea typeface="標楷體" panose="03000509000000000000" pitchFamily="65" charset="-120"/>
              </a:rPr>
              <a:t>A++&gt; A+&gt; A&gt; B++&gt; B+&gt; B&gt; C&gt;</a:t>
            </a:r>
            <a:r>
              <a:rPr lang="zh-TW" altLang="pt-BR" sz="1200" b="1" dirty="0">
                <a:solidFill>
                  <a:schemeClr val="tx1"/>
                </a:solidFill>
                <a:latin typeface="Book Antiqua" panose="02040602050305030304" pitchFamily="18" charset="0"/>
                <a:ea typeface="標楷體" panose="03000509000000000000" pitchFamily="65" charset="-120"/>
              </a:rPr>
              <a:t>缺考</a:t>
            </a:r>
            <a:endParaRPr lang="zh-TW" altLang="en-US" b="1" dirty="0">
              <a:latin typeface="Book Antiqua" panose="02040602050305030304" pitchFamily="18" charset="0"/>
            </a:endParaRPr>
          </a:p>
        </p:txBody>
      </p:sp>
      <p:sp>
        <p:nvSpPr>
          <p:cNvPr id="19" name="箭號: 五邊形 18">
            <a:extLst>
              <a:ext uri="{FF2B5EF4-FFF2-40B4-BE49-F238E27FC236}">
                <a16:creationId xmlns:a16="http://schemas.microsoft.com/office/drawing/2014/main" id="{3EFE61F3-9B49-4512-B922-2B40DEC1C8F5}"/>
              </a:ext>
            </a:extLst>
          </p:cNvPr>
          <p:cNvSpPr/>
          <p:nvPr/>
        </p:nvSpPr>
        <p:spPr>
          <a:xfrm>
            <a:off x="3569101" y="3794791"/>
            <a:ext cx="1835150" cy="1435100"/>
          </a:xfrm>
          <a:prstGeom prst="homePlate">
            <a:avLst/>
          </a:prstGeom>
          <a:solidFill>
            <a:schemeClr val="accent6">
              <a:lumMod val="60000"/>
              <a:lumOff val="40000"/>
            </a:schemeClr>
          </a:solidFill>
          <a:ln w="28575">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10</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數學</a:t>
            </a:r>
            <a:endPar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algn="ctr"/>
            <a:r>
              <a:rPr lang="pt-BR" altLang="zh-TW" sz="1200" b="1" dirty="0">
                <a:solidFill>
                  <a:schemeClr val="tx1"/>
                </a:solidFill>
                <a:latin typeface="Book Antiqua" panose="02040602050305030304" pitchFamily="18" charset="0"/>
                <a:ea typeface="標楷體" panose="03000509000000000000" pitchFamily="65" charset="-120"/>
              </a:rPr>
              <a:t>A++&gt; A+&gt; A&gt; B++&gt; B+&gt; B&gt; C&gt;</a:t>
            </a:r>
            <a:r>
              <a:rPr lang="zh-TW" altLang="pt-BR" sz="1200" b="1" dirty="0">
                <a:solidFill>
                  <a:schemeClr val="tx1"/>
                </a:solidFill>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ndParaRPr>
          </a:p>
        </p:txBody>
      </p:sp>
      <p:sp>
        <p:nvSpPr>
          <p:cNvPr id="20" name="箭號: 五邊形 19">
            <a:extLst>
              <a:ext uri="{FF2B5EF4-FFF2-40B4-BE49-F238E27FC236}">
                <a16:creationId xmlns:a16="http://schemas.microsoft.com/office/drawing/2014/main" id="{982DF71A-9862-4BD2-9287-63D1C1952CA2}"/>
              </a:ext>
            </a:extLst>
          </p:cNvPr>
          <p:cNvSpPr/>
          <p:nvPr/>
        </p:nvSpPr>
        <p:spPr>
          <a:xfrm>
            <a:off x="2015527" y="4252422"/>
            <a:ext cx="1835150" cy="1435100"/>
          </a:xfrm>
          <a:prstGeom prst="homePlate">
            <a:avLst/>
          </a:prstGeom>
          <a:solidFill>
            <a:schemeClr val="accent6">
              <a:lumMod val="40000"/>
              <a:lumOff val="60000"/>
            </a:schemeClr>
          </a:solidFill>
          <a:ln w="28575">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138" algn="r"/>
            <a:endParaRPr lang="zh-TW" altLang="en-US" sz="1400" b="1" dirty="0">
              <a:latin typeface="Book Antiqua" panose="02040602050305030304" pitchFamily="18" charset="0"/>
            </a:endParaRPr>
          </a:p>
        </p:txBody>
      </p:sp>
      <p:sp>
        <p:nvSpPr>
          <p:cNvPr id="21" name="箭號: 五邊形 20">
            <a:extLst>
              <a:ext uri="{FF2B5EF4-FFF2-40B4-BE49-F238E27FC236}">
                <a16:creationId xmlns:a16="http://schemas.microsoft.com/office/drawing/2014/main" id="{54B6600D-359F-44F1-BEF0-765092B6B59D}"/>
              </a:ext>
            </a:extLst>
          </p:cNvPr>
          <p:cNvSpPr/>
          <p:nvPr/>
        </p:nvSpPr>
        <p:spPr>
          <a:xfrm>
            <a:off x="330116" y="3798330"/>
            <a:ext cx="1930400" cy="1435100"/>
          </a:xfrm>
          <a:prstGeom prst="homePlate">
            <a:avLst/>
          </a:prstGeom>
          <a:solidFill>
            <a:schemeClr val="accent6">
              <a:lumMod val="40000"/>
              <a:lumOff val="60000"/>
            </a:schemeClr>
          </a:solidFill>
          <a:ln w="28575">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000" b="1" dirty="0" smtClean="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8</a:t>
            </a:r>
            <a:r>
              <a:rPr lang="zh-TW" altLang="en-US" sz="3000" b="1" dirty="0" smtClean="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競賽</a:t>
            </a: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
            </a:r>
            <a:b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b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7</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6</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5</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4</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3</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2</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1</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0</a:t>
            </a:r>
            <a:endPar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endParaRPr>
          </a:p>
        </p:txBody>
      </p:sp>
      <p:sp>
        <p:nvSpPr>
          <p:cNvPr id="3" name="投影片編號版面配置區 2"/>
          <p:cNvSpPr>
            <a:spLocks noGrp="1"/>
          </p:cNvSpPr>
          <p:nvPr>
            <p:ph type="sldNum" sz="quarter" idx="12"/>
          </p:nvPr>
        </p:nvSpPr>
        <p:spPr/>
        <p:txBody>
          <a:bodyPr/>
          <a:lstStyle/>
          <a:p>
            <a:fld id="{05C83C43-3175-4B50-B956-D0A00F06E388}" type="slidenum">
              <a:rPr lang="zh-TW" altLang="en-US" sz="2000">
                <a:solidFill>
                  <a:schemeClr val="tx1"/>
                </a:solidFill>
              </a:rPr>
              <a:pPr/>
              <a:t>14</a:t>
            </a:fld>
            <a:endParaRPr lang="zh-TW" altLang="en-US" sz="2000" dirty="0">
              <a:solidFill>
                <a:schemeClr val="tx1"/>
              </a:solidFill>
            </a:endParaRPr>
          </a:p>
        </p:txBody>
      </p:sp>
      <p:sp>
        <p:nvSpPr>
          <p:cNvPr id="5" name="文字方塊 4"/>
          <p:cNvSpPr txBox="1"/>
          <p:nvPr/>
        </p:nvSpPr>
        <p:spPr>
          <a:xfrm>
            <a:off x="330116" y="5869227"/>
            <a:ext cx="10777309" cy="677108"/>
          </a:xfrm>
          <a:prstGeom prst="rect">
            <a:avLst/>
          </a:prstGeom>
          <a:noFill/>
        </p:spPr>
        <p:txBody>
          <a:bodyPr wrap="none" rtlCol="0">
            <a:spAutoFit/>
          </a:bodyPr>
          <a:lstStyle/>
          <a:p>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此為同分之參酌比序之分發順位</a:t>
            </a:r>
            <a:endParaRPr lang="en-US" altLang="zh-TW" dirty="0" smtClean="0">
              <a:latin typeface="標楷體" panose="03000509000000000000" pitchFamily="65" charset="-120"/>
              <a:ea typeface="標楷體" panose="03000509000000000000" pitchFamily="65" charset="-120"/>
            </a:endParaRPr>
          </a:p>
          <a:p>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積分採計</a:t>
            </a:r>
            <a:r>
              <a:rPr lang="zh-TW" altLang="en-US" sz="2000" b="1" dirty="0" smtClean="0">
                <a:solidFill>
                  <a:srgbClr val="FF0000"/>
                </a:solidFill>
                <a:latin typeface="標楷體" panose="03000509000000000000" pitchFamily="65" charset="-120"/>
                <a:ea typeface="標楷體" panose="03000509000000000000" pitchFamily="65" charset="-120"/>
              </a:rPr>
              <a:t>無論是否採計會考成績，於同分比序項目皆為一致標準，且均包含會考科目之比序</a:t>
            </a:r>
            <a:r>
              <a:rPr lang="zh-TW" altLang="en-US" sz="1600" dirty="0" smtClean="0">
                <a:latin typeface="標楷體" panose="03000509000000000000" pitchFamily="65" charset="-120"/>
                <a:ea typeface="標楷體" panose="03000509000000000000" pitchFamily="65" charset="-120"/>
              </a:rPr>
              <a:t>。</a:t>
            </a:r>
            <a:endParaRPr lang="zh-TW" altLang="en-US" sz="1600" dirty="0">
              <a:latin typeface="標楷體" panose="03000509000000000000" pitchFamily="65" charset="-120"/>
              <a:ea typeface="標楷體" panose="03000509000000000000" pitchFamily="65" charset="-120"/>
            </a:endParaRPr>
          </a:p>
        </p:txBody>
      </p:sp>
      <p:sp>
        <p:nvSpPr>
          <p:cNvPr id="4" name="文字方塊 3"/>
          <p:cNvSpPr txBox="1"/>
          <p:nvPr/>
        </p:nvSpPr>
        <p:spPr>
          <a:xfrm>
            <a:off x="-127777" y="1666659"/>
            <a:ext cx="2221436" cy="1223412"/>
          </a:xfrm>
          <a:prstGeom prst="rect">
            <a:avLst/>
          </a:prstGeom>
          <a:noFill/>
        </p:spPr>
        <p:txBody>
          <a:bodyPr wrap="square" rtlCol="0">
            <a:spAutoFit/>
          </a:bodyPr>
          <a:lstStyle/>
          <a:p>
            <a:pPr algn="ctr">
              <a:spcBef>
                <a:spcPts val="600"/>
              </a:spcBef>
            </a:pPr>
            <a:r>
              <a:rPr lang="zh-TW" altLang="en-US" sz="2800" b="1" dirty="0">
                <a:solidFill>
                  <a:srgbClr val="C00000"/>
                </a:solidFill>
                <a:effectLst>
                  <a:glow rad="101600">
                    <a:schemeClr val="bg1">
                      <a:alpha val="60000"/>
                    </a:schemeClr>
                  </a:glow>
                </a:effectLst>
                <a:latin typeface="Book Antiqua" panose="02040602050305030304" pitchFamily="18" charset="0"/>
                <a:ea typeface="標楷體" panose="03000509000000000000" pitchFamily="65" charset="-120"/>
              </a:rPr>
              <a:t>總積分</a:t>
            </a:r>
            <a:endParaRPr lang="en-US" altLang="zh-TW" sz="2800" b="1" dirty="0">
              <a:solidFill>
                <a:srgbClr val="C00000"/>
              </a:solidFill>
              <a:effectLst>
                <a:glow rad="101600">
                  <a:schemeClr val="bg1">
                    <a:alpha val="60000"/>
                  </a:schemeClr>
                </a:glow>
              </a:effectLst>
              <a:latin typeface="Book Antiqua" panose="02040602050305030304" pitchFamily="18" charset="0"/>
              <a:ea typeface="標楷體" panose="03000509000000000000" pitchFamily="65" charset="-120"/>
            </a:endParaRPr>
          </a:p>
          <a:p>
            <a:pPr algn="ctr">
              <a:lnSpc>
                <a:spcPts val="3300"/>
              </a:lnSpc>
            </a:pPr>
            <a:r>
              <a:rPr lang="en-US" altLang="zh-TW" b="1" dirty="0">
                <a:latin typeface="Book Antiqua" panose="02040602050305030304" pitchFamily="18" charset="0"/>
                <a:ea typeface="標楷體" panose="03000509000000000000" pitchFamily="65" charset="-120"/>
              </a:rPr>
              <a:t>101</a:t>
            </a:r>
            <a:r>
              <a:rPr lang="zh-TW" altLang="en-US" b="1" dirty="0">
                <a:latin typeface="Book Antiqua" panose="02040602050305030304" pitchFamily="18" charset="0"/>
                <a:ea typeface="標楷體" panose="03000509000000000000" pitchFamily="65" charset="-120"/>
              </a:rPr>
              <a:t>～</a:t>
            </a:r>
            <a:r>
              <a:rPr lang="en-US" altLang="zh-TW" b="1" dirty="0">
                <a:latin typeface="Book Antiqua" panose="02040602050305030304" pitchFamily="18" charset="0"/>
                <a:ea typeface="標楷體" panose="03000509000000000000" pitchFamily="65" charset="-120"/>
              </a:rPr>
              <a:t>21</a:t>
            </a:r>
            <a:endParaRPr lang="zh-TW" altLang="en-US" b="1" dirty="0">
              <a:latin typeface="Book Antiqua" panose="02040602050305030304" pitchFamily="18" charset="0"/>
              <a:ea typeface="標楷體" panose="03000509000000000000" pitchFamily="65" charset="-120"/>
            </a:endParaRPr>
          </a:p>
          <a:p>
            <a:endParaRPr lang="zh-TW" altLang="en-US" dirty="0"/>
          </a:p>
        </p:txBody>
      </p:sp>
      <p:sp>
        <p:nvSpPr>
          <p:cNvPr id="6" name="文字方塊 5"/>
          <p:cNvSpPr txBox="1"/>
          <p:nvPr/>
        </p:nvSpPr>
        <p:spPr>
          <a:xfrm>
            <a:off x="1509550" y="2066323"/>
            <a:ext cx="1617237" cy="1046440"/>
          </a:xfrm>
          <a:prstGeom prst="rect">
            <a:avLst/>
          </a:prstGeom>
          <a:noFill/>
        </p:spPr>
        <p:txBody>
          <a:bodyPr wrap="square" rtlCol="0">
            <a:spAutoFit/>
          </a:bodyPr>
          <a:lstStyle/>
          <a:p>
            <a:pPr algn="ctr"/>
            <a:r>
              <a:rPr lang="zh-TW" altLang="en-US" sz="2400" b="1" dirty="0" smtClean="0">
                <a:solidFill>
                  <a:srgbClr val="C00000"/>
                </a:solidFill>
                <a:latin typeface="Book Antiqua" panose="02040602050305030304" pitchFamily="18" charset="0"/>
                <a:ea typeface="標楷體" panose="03000509000000000000" pitchFamily="65" charset="-120"/>
              </a:rPr>
              <a:t>  </a:t>
            </a:r>
            <a:r>
              <a:rPr lang="en-US" altLang="zh-TW" sz="2400" b="1" dirty="0" smtClean="0">
                <a:solidFill>
                  <a:srgbClr val="C00000"/>
                </a:solidFill>
                <a:effectLst>
                  <a:glow rad="127000">
                    <a:schemeClr val="bg1"/>
                  </a:glow>
                </a:effectLst>
                <a:latin typeface="Book Antiqua" panose="02040602050305030304" pitchFamily="18" charset="0"/>
                <a:ea typeface="標楷體" panose="03000509000000000000" pitchFamily="65" charset="-120"/>
              </a:rPr>
              <a:t>1</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均衡學習</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r>
              <a:rPr lang="en-US" altLang="zh-TW" sz="1400" b="1" dirty="0">
                <a:latin typeface="Book Antiqua" panose="02040602050305030304" pitchFamily="18" charset="0"/>
                <a:ea typeface="標楷體" panose="03000509000000000000" pitchFamily="65" charset="-120"/>
              </a:rPr>
              <a:t>21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14</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7</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dirty="0"/>
          </a:p>
        </p:txBody>
      </p:sp>
      <p:sp>
        <p:nvSpPr>
          <p:cNvPr id="14" name="文字方塊 13"/>
          <p:cNvSpPr txBox="1"/>
          <p:nvPr/>
        </p:nvSpPr>
        <p:spPr>
          <a:xfrm>
            <a:off x="3102932" y="1531344"/>
            <a:ext cx="1506583" cy="1538883"/>
          </a:xfrm>
          <a:prstGeom prst="rect">
            <a:avLst/>
          </a:prstGeom>
          <a:noFill/>
        </p:spPr>
        <p:txBody>
          <a:bodyPr wrap="square" rtlCol="0">
            <a:spAutoFit/>
          </a:bodyPr>
          <a:lstStyle/>
          <a:p>
            <a:pPr algn="ct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2</a:t>
            </a:r>
          </a:p>
          <a:p>
            <a:pPr algn="ct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技藝優良</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indent="84138" algn="ctr"/>
            <a:r>
              <a:rPr lang="en-US" altLang="zh-TW" sz="1400" b="1" dirty="0" smtClean="0">
                <a:latin typeface="Book Antiqua" panose="02040602050305030304" pitchFamily="18" charset="0"/>
                <a:ea typeface="標楷體" panose="03000509000000000000" pitchFamily="65" charset="-120"/>
              </a:rPr>
              <a:t>3</a:t>
            </a:r>
            <a:r>
              <a:rPr lang="zh-TW" altLang="en-US" sz="1400" b="1" dirty="0" smtClean="0">
                <a:latin typeface="Book Antiqua" panose="02040602050305030304" pitchFamily="18" charset="0"/>
                <a:ea typeface="標楷體" panose="03000509000000000000" pitchFamily="65" charset="-120"/>
              </a:rPr>
              <a:t>、</a:t>
            </a:r>
            <a:r>
              <a:rPr lang="en-US" altLang="zh-TW" sz="1400" b="1" dirty="0" smtClean="0">
                <a:latin typeface="Book Antiqua" panose="02040602050305030304" pitchFamily="18" charset="0"/>
                <a:ea typeface="標楷體" panose="03000509000000000000" pitchFamily="65" charset="-120"/>
              </a:rPr>
              <a:t>2.5</a:t>
            </a:r>
            <a:r>
              <a:rPr lang="zh-TW" altLang="en-US" sz="1400" b="1" dirty="0" smtClean="0">
                <a:latin typeface="Book Antiqua" panose="02040602050305030304" pitchFamily="18" charset="0"/>
                <a:ea typeface="標楷體" panose="03000509000000000000" pitchFamily="65" charset="-120"/>
              </a:rPr>
              <a:t>、</a:t>
            </a:r>
            <a:endParaRPr lang="en-US" altLang="zh-TW" sz="1400" b="1" dirty="0" smtClean="0">
              <a:latin typeface="Book Antiqua" panose="02040602050305030304" pitchFamily="18" charset="0"/>
              <a:ea typeface="標楷體" panose="03000509000000000000" pitchFamily="65" charset="-120"/>
            </a:endParaRPr>
          </a:p>
          <a:p>
            <a:pPr indent="84138" algn="ctr"/>
            <a:r>
              <a:rPr lang="en-US" altLang="zh-TW" sz="1400" b="1" dirty="0" smtClean="0">
                <a:latin typeface="Book Antiqua" panose="02040602050305030304" pitchFamily="18" charset="0"/>
                <a:ea typeface="標楷體" panose="03000509000000000000" pitchFamily="65" charset="-120"/>
              </a:rPr>
              <a:t>1.5</a:t>
            </a:r>
            <a:r>
              <a:rPr lang="zh-TW" altLang="en-US" sz="1400" b="1" dirty="0" smtClean="0">
                <a:latin typeface="Book Antiqua" panose="02040602050305030304" pitchFamily="18" charset="0"/>
                <a:ea typeface="標楷體" panose="03000509000000000000" pitchFamily="65" charset="-120"/>
              </a:rPr>
              <a:t>、</a:t>
            </a:r>
            <a:r>
              <a:rPr lang="en-US" altLang="zh-TW" sz="1400" b="1" dirty="0" smtClean="0">
                <a:latin typeface="Book Antiqua" panose="02040602050305030304" pitchFamily="18" charset="0"/>
                <a:ea typeface="標楷體" panose="03000509000000000000" pitchFamily="65" charset="-120"/>
              </a:rPr>
              <a:t>1</a:t>
            </a:r>
            <a:r>
              <a:rPr lang="zh-TW" altLang="en-US" sz="1400" b="1" dirty="0" smtClean="0">
                <a:latin typeface="Book Antiqua" panose="02040602050305030304" pitchFamily="18" charset="0"/>
                <a:ea typeface="標楷體" panose="03000509000000000000" pitchFamily="65" charset="-120"/>
              </a:rPr>
              <a:t>、</a:t>
            </a:r>
            <a:r>
              <a:rPr lang="en-US" altLang="zh-TW" sz="1400" b="1" dirty="0" smtClean="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a typeface="標楷體" panose="03000509000000000000" pitchFamily="65" charset="-120"/>
            </a:endParaRPr>
          </a:p>
          <a:p>
            <a:endParaRPr lang="zh-TW" altLang="en-US" dirty="0"/>
          </a:p>
        </p:txBody>
      </p:sp>
      <p:sp>
        <p:nvSpPr>
          <p:cNvPr id="23" name="文字方塊 22"/>
          <p:cNvSpPr txBox="1"/>
          <p:nvPr/>
        </p:nvSpPr>
        <p:spPr>
          <a:xfrm>
            <a:off x="4542078" y="2039708"/>
            <a:ext cx="1623531" cy="1323439"/>
          </a:xfrm>
          <a:prstGeom prst="rect">
            <a:avLst/>
          </a:prstGeom>
          <a:noFill/>
        </p:spPr>
        <p:txBody>
          <a:bodyPr wrap="square" rtlCol="0">
            <a:spAutoFit/>
          </a:bodyPr>
          <a:lstStyle/>
          <a:p>
            <a:pPr algn="ct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3</a:t>
            </a:r>
          </a:p>
          <a:p>
            <a:pPr algn="ct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志願序</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r>
              <a:rPr lang="en-US" altLang="zh-TW" sz="1400" b="1" dirty="0">
                <a:latin typeface="Book Antiqua" panose="02040602050305030304" pitchFamily="18" charset="0"/>
                <a:ea typeface="標楷體" panose="03000509000000000000" pitchFamily="65" charset="-120"/>
              </a:rPr>
              <a:t>26</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21</a:t>
            </a:r>
            <a:endParaRPr lang="zh-TW" altLang="en-US" sz="1400" b="1" dirty="0">
              <a:latin typeface="Book Antiqua" panose="02040602050305030304" pitchFamily="18" charset="0"/>
              <a:ea typeface="標楷體" panose="03000509000000000000" pitchFamily="65" charset="-120"/>
            </a:endParaRPr>
          </a:p>
          <a:p>
            <a:endParaRPr lang="zh-TW" altLang="en-US" dirty="0"/>
          </a:p>
        </p:txBody>
      </p:sp>
      <p:sp>
        <p:nvSpPr>
          <p:cNvPr id="24" name="文字方塊 23"/>
          <p:cNvSpPr txBox="1"/>
          <p:nvPr/>
        </p:nvSpPr>
        <p:spPr>
          <a:xfrm>
            <a:off x="6198778" y="1593779"/>
            <a:ext cx="1432183" cy="1323439"/>
          </a:xfrm>
          <a:prstGeom prst="rect">
            <a:avLst/>
          </a:prstGeom>
          <a:noFill/>
        </p:spPr>
        <p:txBody>
          <a:bodyPr wrap="square" rtlCol="0">
            <a:spAutoFit/>
          </a:bodyPr>
          <a:lstStyle/>
          <a:p>
            <a:pPr algn="ct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4</a:t>
            </a:r>
          </a:p>
          <a:p>
            <a:pPr algn="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弱勢身分</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ndParaRPr>
          </a:p>
          <a:p>
            <a:endParaRPr lang="zh-TW" altLang="en-US" dirty="0"/>
          </a:p>
        </p:txBody>
      </p:sp>
      <p:sp>
        <p:nvSpPr>
          <p:cNvPr id="25" name="文字方塊 24"/>
          <p:cNvSpPr txBox="1"/>
          <p:nvPr/>
        </p:nvSpPr>
        <p:spPr>
          <a:xfrm>
            <a:off x="7543672" y="2003557"/>
            <a:ext cx="1677643" cy="1323439"/>
          </a:xfrm>
          <a:prstGeom prst="rect">
            <a:avLst/>
          </a:prstGeom>
          <a:noFill/>
        </p:spPr>
        <p:txBody>
          <a:bodyPr wrap="square" rtlCol="0">
            <a:spAutoFit/>
          </a:bodyPr>
          <a:lstStyle/>
          <a:p>
            <a:pPr algn="ct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5</a:t>
            </a:r>
          </a:p>
          <a:p>
            <a:pPr algn="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會考</a:t>
            </a: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寫作</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r>
              <a:rPr lang="en-US" altLang="zh-TW" sz="1400" b="1" dirty="0" smtClean="0">
                <a:latin typeface="Book Antiqua" panose="02040602050305030304" pitchFamily="18" charset="0"/>
                <a:ea typeface="標楷體" panose="03000509000000000000" pitchFamily="65" charset="-120"/>
              </a:rPr>
              <a:t>33</a:t>
            </a:r>
            <a:r>
              <a:rPr lang="zh-TW" altLang="en-US" sz="1400" b="1" dirty="0" smtClean="0">
                <a:latin typeface="Book Antiqua" panose="02040602050305030304" pitchFamily="18" charset="0"/>
                <a:ea typeface="標楷體" panose="03000509000000000000" pitchFamily="65" charset="-120"/>
              </a:rPr>
              <a:t>～</a:t>
            </a:r>
            <a:r>
              <a:rPr lang="en-US" altLang="zh-TW" sz="1400" b="1" dirty="0" smtClean="0">
                <a:latin typeface="Book Antiqua" panose="02040602050305030304" pitchFamily="18" charset="0"/>
                <a:ea typeface="標楷體" panose="03000509000000000000" pitchFamily="65" charset="-120"/>
              </a:rPr>
              <a:t>0</a:t>
            </a:r>
            <a:endParaRPr lang="zh-TW" altLang="en-US" sz="1400" b="1" dirty="0" smtClean="0">
              <a:latin typeface="Book Antiqua" panose="02040602050305030304" pitchFamily="18" charset="0"/>
            </a:endParaRPr>
          </a:p>
          <a:p>
            <a:endParaRPr lang="zh-TW" altLang="en-US" dirty="0"/>
          </a:p>
        </p:txBody>
      </p:sp>
      <p:sp>
        <p:nvSpPr>
          <p:cNvPr id="26" name="文字方塊 25"/>
          <p:cNvSpPr txBox="1"/>
          <p:nvPr/>
        </p:nvSpPr>
        <p:spPr>
          <a:xfrm>
            <a:off x="9064872" y="1608499"/>
            <a:ext cx="1481519" cy="1046440"/>
          </a:xfrm>
          <a:prstGeom prst="rect">
            <a:avLst/>
          </a:prstGeom>
          <a:noFill/>
        </p:spPr>
        <p:txBody>
          <a:bodyPr wrap="square" rtlCol="0">
            <a:spAutoFit/>
          </a:bodyPr>
          <a:lstStyle/>
          <a:p>
            <a:pPr algn="ct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6</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 多元</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學習表現</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marL="84138" algn="ctr"/>
            <a:r>
              <a:rPr lang="en-US" altLang="zh-TW" sz="1400" b="1" i="1" dirty="0" smtClean="0">
                <a:latin typeface="Book Antiqua" panose="02040602050305030304" pitchFamily="18" charset="0"/>
                <a:ea typeface="標楷體" panose="03000509000000000000" pitchFamily="65" charset="-120"/>
              </a:rPr>
              <a:t>15~0</a:t>
            </a:r>
            <a:endParaRPr lang="zh-TW" altLang="en-US" dirty="0"/>
          </a:p>
        </p:txBody>
      </p:sp>
      <p:sp>
        <p:nvSpPr>
          <p:cNvPr id="27" name="文字方塊 26"/>
          <p:cNvSpPr txBox="1"/>
          <p:nvPr/>
        </p:nvSpPr>
        <p:spPr>
          <a:xfrm>
            <a:off x="10331859" y="2028038"/>
            <a:ext cx="1489575" cy="1477328"/>
          </a:xfrm>
          <a:prstGeom prst="rect">
            <a:avLst/>
          </a:prstGeom>
          <a:noFill/>
        </p:spPr>
        <p:txBody>
          <a:bodyPr wrap="square" rtlCol="0">
            <a:spAutoFit/>
          </a:bodyPr>
          <a:lstStyle/>
          <a:p>
            <a:pPr algn="ct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7</a:t>
            </a:r>
          </a:p>
          <a:p>
            <a:pPr algn="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服務學習</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marL="84138" algn="ctr"/>
            <a:r>
              <a:rPr lang="en-US" altLang="zh-TW" sz="1400" b="1" i="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 ～</a:t>
            </a:r>
            <a:r>
              <a:rPr lang="en-US" altLang="zh-TW" sz="1400" b="1" dirty="0">
                <a:latin typeface="Book Antiqua" panose="02040602050305030304" pitchFamily="18" charset="0"/>
                <a:ea typeface="標楷體" panose="03000509000000000000" pitchFamily="65" charset="-120"/>
              </a:rPr>
              <a:t>0</a:t>
            </a:r>
            <a:br>
              <a:rPr lang="en-US" altLang="zh-TW" sz="1400" b="1" dirty="0">
                <a:latin typeface="Book Antiqua" panose="02040602050305030304" pitchFamily="18" charset="0"/>
                <a:ea typeface="標楷體" panose="03000509000000000000" pitchFamily="65" charset="-120"/>
              </a:rPr>
            </a:br>
            <a:r>
              <a:rPr lang="en-US" altLang="zh-TW" sz="1400" b="1" dirty="0">
                <a:latin typeface="Book Antiqua" panose="02040602050305030304" pitchFamily="18" charset="0"/>
                <a:ea typeface="標楷體" panose="03000509000000000000" pitchFamily="65" charset="-120"/>
              </a:rPr>
              <a:t>(</a:t>
            </a:r>
            <a:r>
              <a:rPr lang="zh-TW" altLang="en-US" sz="1400" b="1" dirty="0">
                <a:latin typeface="Book Antiqua" panose="02040602050305030304" pitchFamily="18" charset="0"/>
                <a:ea typeface="標楷體" panose="03000509000000000000" pitchFamily="65" charset="-120"/>
              </a:rPr>
              <a:t>級距</a:t>
            </a:r>
            <a:r>
              <a:rPr lang="en-US" altLang="zh-TW" sz="1400" b="1" dirty="0">
                <a:latin typeface="Book Antiqua" panose="02040602050305030304" pitchFamily="18" charset="0"/>
                <a:ea typeface="標楷體" panose="03000509000000000000" pitchFamily="65" charset="-120"/>
              </a:rPr>
              <a:t>0.25)</a:t>
            </a:r>
            <a:endParaRPr lang="zh-TW" altLang="en-US" sz="1400" b="1" dirty="0">
              <a:latin typeface="Book Antiqua" panose="02040602050305030304" pitchFamily="18" charset="0"/>
              <a:ea typeface="標楷體" panose="03000509000000000000" pitchFamily="65" charset="-120"/>
            </a:endParaRPr>
          </a:p>
          <a:p>
            <a:endParaRPr lang="zh-TW" altLang="en-US" sz="1400" dirty="0"/>
          </a:p>
        </p:txBody>
      </p:sp>
      <p:sp>
        <p:nvSpPr>
          <p:cNvPr id="28" name="文字方塊 27"/>
          <p:cNvSpPr txBox="1"/>
          <p:nvPr/>
        </p:nvSpPr>
        <p:spPr>
          <a:xfrm>
            <a:off x="1987118" y="4496003"/>
            <a:ext cx="1590161" cy="1200329"/>
          </a:xfrm>
          <a:prstGeom prst="rect">
            <a:avLst/>
          </a:prstGeom>
          <a:noFill/>
        </p:spPr>
        <p:txBody>
          <a:bodyPr wrap="square" rtlCol="0">
            <a:spAutoFit/>
          </a:bodyPr>
          <a:lstStyle/>
          <a:p>
            <a:pPr algn="ct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9</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國文</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r>
              <a:rPr lang="pt-BR" altLang="zh-TW" sz="1200" b="1" dirty="0">
                <a:latin typeface="Book Antiqua" panose="02040602050305030304" pitchFamily="18" charset="0"/>
                <a:ea typeface="標楷體" panose="03000509000000000000" pitchFamily="65" charset="-120"/>
              </a:rPr>
              <a:t>A++&gt; A+&gt; A&gt; B++&gt; B+&gt; B&gt;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ndParaRPr>
          </a:p>
          <a:p>
            <a:endParaRPr lang="zh-TW" altLang="en-US" dirty="0"/>
          </a:p>
        </p:txBody>
      </p:sp>
      <p:sp>
        <p:nvSpPr>
          <p:cNvPr id="30" name="標題 1"/>
          <p:cNvSpPr txBox="1">
            <a:spLocks/>
          </p:cNvSpPr>
          <p:nvPr/>
        </p:nvSpPr>
        <p:spPr>
          <a:xfrm>
            <a:off x="869350" y="196354"/>
            <a:ext cx="10769600" cy="864096"/>
          </a:xfrm>
          <a:prstGeom prst="rect">
            <a:avLst/>
          </a:prstGeom>
        </p:spPr>
        <p:txBody>
          <a:bodyPr vert="horz" lIns="91440" tIns="45720" rIns="91440" bIns="45720" rtlCol="0" anchor="ctr">
            <a:normAutofit fontScale="97500"/>
          </a:bodyPr>
          <a:lstStyle/>
          <a:p>
            <a:pPr>
              <a:spcBef>
                <a:spcPct val="0"/>
              </a:spcBef>
              <a:defRPr/>
            </a:pPr>
            <a:r>
              <a:rPr lang="zh-TW" altLang="en-US" sz="3800" b="1" dirty="0" smtClean="0">
                <a:solidFill>
                  <a:srgbClr val="002060"/>
                </a:solidFill>
                <a:latin typeface="微軟正黑體" panose="020B0604030504040204" pitchFamily="34" charset="-120"/>
                <a:ea typeface="微軟正黑體" panose="020B0604030504040204" pitchFamily="34" charset="-120"/>
                <a:cs typeface="+mj-cs"/>
              </a:rPr>
              <a:t>分發</a:t>
            </a:r>
            <a:r>
              <a:rPr lang="zh-TW" altLang="en-US" sz="3800" b="1" dirty="0">
                <a:solidFill>
                  <a:srgbClr val="002060"/>
                </a:solidFill>
                <a:latin typeface="微軟正黑體" panose="020B0604030504040204" pitchFamily="34" charset="-120"/>
                <a:ea typeface="微軟正黑體" panose="020B0604030504040204" pitchFamily="34" charset="-120"/>
                <a:cs typeface="+mj-cs"/>
              </a:rPr>
              <a:t>比序原則 </a:t>
            </a:r>
            <a:r>
              <a:rPr lang="en-US" altLang="zh-TW" sz="3800" b="1" dirty="0" smtClean="0">
                <a:solidFill>
                  <a:srgbClr val="002060"/>
                </a:solidFill>
                <a:latin typeface="微軟正黑體" panose="020B0604030504040204" pitchFamily="34" charset="-120"/>
                <a:ea typeface="微軟正黑體" panose="020B0604030504040204" pitchFamily="34" charset="-120"/>
                <a:cs typeface="+mj-cs"/>
              </a:rPr>
              <a:t>-</a:t>
            </a:r>
            <a:r>
              <a:rPr lang="zh-TW" altLang="en-US" sz="3300" b="1" dirty="0">
                <a:solidFill>
                  <a:srgbClr val="002060"/>
                </a:solidFill>
                <a:latin typeface="微軟正黑體" panose="020B0604030504040204" pitchFamily="34" charset="-120"/>
                <a:ea typeface="微軟正黑體" panose="020B0604030504040204" pitchFamily="34" charset="-120"/>
                <a:cs typeface="+mj-cs"/>
              </a:rPr>
              <a:t>同分比序項目順序</a:t>
            </a:r>
          </a:p>
        </p:txBody>
      </p:sp>
    </p:spTree>
    <p:extLst>
      <p:ext uri="{BB962C8B-B14F-4D97-AF65-F5344CB8AC3E}">
        <p14:creationId xmlns:p14="http://schemas.microsoft.com/office/powerpoint/2010/main" val="41894876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895699" y="3299880"/>
            <a:ext cx="11308101" cy="3023282"/>
          </a:xfrm>
          <a:prstGeom prst="rect">
            <a:avLst/>
          </a:prstGeom>
          <a:solidFill>
            <a:srgbClr val="FF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895700" y="1624394"/>
            <a:ext cx="10683682" cy="4930307"/>
          </a:xfrm>
        </p:spPr>
        <p:txBody>
          <a:bodyPr>
            <a:noAutofit/>
          </a:bodyPr>
          <a:lstStyle/>
          <a:p>
            <a:pPr>
              <a:lnSpc>
                <a:spcPts val="2800"/>
              </a:lnSpc>
              <a:spcBef>
                <a:spcPts val="600"/>
              </a:spcBef>
              <a:spcAft>
                <a:spcPts val="600"/>
              </a:spcAft>
              <a:buFont typeface="Wingdings" pitchFamily="2" charset="2"/>
              <a:buChar char="Ø"/>
            </a:pP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107</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30</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10:00</a:t>
            </a:r>
            <a:r>
              <a:rPr lang="zh-TW" altLang="en-US"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起至</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107</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17:00</a:t>
            </a:r>
            <a:r>
              <a:rPr lang="zh-TW" altLang="en-US"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止</a:t>
            </a:r>
            <a:r>
              <a:rPr lang="zh-TW" altLang="en-US" sz="24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提供網路選填登記志願練習版系統，</a:t>
            </a:r>
            <a:r>
              <a:rPr lang="zh-TW" altLang="en-US"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供免試生事</a:t>
            </a:r>
            <a:r>
              <a:rPr lang="zh-TW" altLang="en-US" sz="24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先熟悉操作介面流程或試填志願順序</a:t>
            </a:r>
            <a:r>
              <a:rPr lang="zh-TW" altLang="en-US"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a:lnSpc>
                <a:spcPts val="2800"/>
              </a:lnSpc>
              <a:spcBef>
                <a:spcPts val="600"/>
              </a:spcBef>
              <a:spcAft>
                <a:spcPts val="600"/>
              </a:spcAft>
              <a:buFont typeface="Wingdings" pitchFamily="2" charset="2"/>
              <a:buChar char="Ø"/>
            </a:pPr>
            <a:r>
              <a:rPr lang="zh-TW" altLang="en-US" sz="24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本委員會將於網路選填登記志願期間，於本委員會網站置放「網路選填登記志願系統操作手冊」供考生下載參考使用</a:t>
            </a:r>
            <a:r>
              <a:rPr lang="zh-TW" altLang="en-US"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a:lnSpc>
                <a:spcPts val="2800"/>
              </a:lnSpc>
              <a:spcBef>
                <a:spcPts val="600"/>
              </a:spcBef>
              <a:spcAft>
                <a:spcPts val="600"/>
              </a:spcAft>
              <a:buFont typeface="Wingdings" pitchFamily="2" charset="2"/>
              <a:buChar char="Ø"/>
            </a:pPr>
            <a:r>
              <a:rPr lang="zh-TW" altLang="en-US"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本招生一律採網路選填登記志願</a:t>
            </a:r>
            <a:r>
              <a:rPr lang="zh-TW" altLang="en-US" sz="24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，並於</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107</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10:00</a:t>
            </a:r>
            <a:r>
              <a:rPr lang="zh-TW" altLang="en-US"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起至</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107</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11</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17:00</a:t>
            </a:r>
            <a:r>
              <a:rPr lang="zh-TW" altLang="en-US"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止</a:t>
            </a:r>
            <a:r>
              <a:rPr lang="zh-TW" altLang="en-US" sz="24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開放網路選填登記志願</a:t>
            </a:r>
            <a:r>
              <a:rPr lang="zh-TW" altLang="en-US"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系統。</a:t>
            </a:r>
            <a:endParaRPr lang="en-US" altLang="zh-TW"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a:lnSpc>
                <a:spcPts val="2800"/>
              </a:lnSpc>
              <a:spcBef>
                <a:spcPts val="600"/>
              </a:spcBef>
              <a:spcAft>
                <a:spcPts val="600"/>
              </a:spcAft>
              <a:buFont typeface="Wingdings" pitchFamily="2" charset="2"/>
              <a:buChar char="Ø"/>
            </a:pPr>
            <a:r>
              <a:rPr lang="zh-TW" altLang="en-US"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本招生為全國一區，免試生可就招生學校各科（組）選填登記志願，</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最多以</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30</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個為限</a:t>
            </a:r>
            <a:r>
              <a:rPr lang="zh-TW" altLang="en-US"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a:lnSpc>
                <a:spcPts val="2800"/>
              </a:lnSpc>
              <a:spcBef>
                <a:spcPts val="600"/>
              </a:spcBef>
              <a:spcAft>
                <a:spcPts val="600"/>
              </a:spcAft>
              <a:buFont typeface="Wingdings" pitchFamily="2" charset="2"/>
              <a:buChar char="Ø"/>
            </a:pPr>
            <a:r>
              <a:rPr lang="zh-TW" altLang="en-US" sz="24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免試</a:t>
            </a:r>
            <a:r>
              <a:rPr lang="zh-TW" altLang="en-US"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生</a:t>
            </a:r>
            <a:r>
              <a:rPr lang="zh-TW" altLang="en-US" sz="24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於網路選填登記志願規定期間內，至本委員會網站網路選填登記志願系統，輸入「</a:t>
            </a:r>
            <a:r>
              <a:rPr lang="zh-TW" altLang="en-US"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身分證</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統一編號</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居留證號或入出境許可證統一證號</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出生年月日</a:t>
            </a:r>
            <a:r>
              <a:rPr lang="zh-TW" altLang="en-US"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」及</a:t>
            </a:r>
            <a:r>
              <a:rPr lang="zh-TW" altLang="en-US" sz="24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考生自行設定之「</a:t>
            </a:r>
            <a:r>
              <a:rPr lang="zh-TW" altLang="en-US"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通行碼</a:t>
            </a:r>
            <a:r>
              <a:rPr lang="zh-TW" altLang="en-US" sz="24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」後，即可登入系統進行選填登記志願</a:t>
            </a:r>
            <a:r>
              <a:rPr lang="zh-TW" altLang="en-US"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4" name="標題 1"/>
          <p:cNvSpPr>
            <a:spLocks noGrp="1"/>
          </p:cNvSpPr>
          <p:nvPr>
            <p:ph type="title"/>
          </p:nvPr>
        </p:nvSpPr>
        <p:spPr>
          <a:xfrm>
            <a:off x="895700" y="316805"/>
            <a:ext cx="11496235" cy="1325563"/>
          </a:xfrm>
        </p:spPr>
        <p:txBody>
          <a:bodyPr>
            <a:normAutofit/>
          </a:bodyPr>
          <a:lstStyle/>
          <a:p>
            <a:r>
              <a:rPr lang="zh-TW" altLang="en-US" sz="37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網路</a:t>
            </a:r>
            <a:r>
              <a:rPr lang="zh-TW" altLang="en-US" sz="37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選填</a:t>
            </a:r>
            <a:r>
              <a:rPr lang="zh-TW" altLang="en-US" sz="37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登記</a:t>
            </a:r>
            <a:r>
              <a:rPr lang="zh-TW" altLang="en-US" sz="37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志願</a:t>
            </a:r>
            <a:endParaRPr lang="zh-TW" altLang="en-US" sz="37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6146" name="AutoShape 2" descr="「系統」的圖片搜尋結果"/>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6153" name="AutoShape 9" descr="data:image/png;base64,iVBORw0KGgoAAAANSUhEUgAAAQQAAADBCAMAAAAehD6LAAAB3VBMVEX///8AAAAIcK///wE1qs0AAAORDYQTCoEAAQAEAAAFV4UIc7QDGCQHdLgAAAUBCxPm5ubx8fH4+PjW1tbr6+va2to/Pz//XQLJyckfHx/Q0NCKAHwTCoVKSkr19fUuLi5XV1eenp56enoNDQ22trYdHR2Li4vBwcGbm5s1NTXzAG+AgICmpqZgYGBycnKIiIj+1gIHZ6ENN5YIY6mFAHfI7POurq6QsLMnpckPB2fyAGoIS3RdXV0GAyYnJycHRGp7lpZJsdGY1OTm0+PSsM4EDiQLBUPdw9r/9AYLI1x7xd4DMk6v3+sHUoHx5e8QCHPDj7wNBlwMBlEofZb4tjWk2efcUAMNQZNjJAStYaUnKQT+4QMGGy0JBDoIJ1UGKT75mkMELS4CAhr1fUwyNAO7uwXJo8NrbQMSMjsLM3IgZnwtj6sNIygKQ5JQUATS0wW4eLGcQpT7zycDUmr0K2P0UFimpwUZSVb3uDSGiQULK174pT0MSpwdGwWGeAa4qwbfzAMFAy6Zjgb1Zlfk5AJjXwX1fE73oD3KywWeNZIrLwMLW6cwmrgIHD2srgEOOI0ITIuoPg03FwaALgYNJnEZFAWya6dxcgQgCwNsKAZLHAS6RAmVNwQoDgDiUQOmb2zeAAAfHklEQVR4nO1diUNT19L3xATuJXCzQDCEVfbdEiNGqSIKglAWzWspQqEfzyKEpVpeS2ttXVrfe3yF+rov9uvf+s3MOecuSW4SJBhi39RqCJDc+d1ZfjNnzsmJE8dC/P1t+b6EfEt5L2ON+b6IvIqv+zIDqcz3deRRgj1MiD/fl5In8bW3gPaqin+YN99Xkxdpe5ObgFo64F5i7C8YGStaSX/4M9jndpdNMNaa70t61dJWK4xgadLtdjgc7gHGevJ9Ua9UvGdAfQWMwDPYV+bg0sdYU76v69WJv5kbgaoulaARuN19g32AAjzly/e1vSIJdIGyLvh/YaCvjCAogWgw6Xa4FxgL5fvqXoX4+yuFEUz0gdpoBAOl+MQEPAYs+vN9gUcv5Y2CEixMgvrwh4wAIsNldQG+nFRfe+Ls59QYQMCEiOnAwY2AsSvnWxiPjK83cQ71CmYMsRDTAfjBhGAJrOP8+VqGkRG+yPd1Hp1UEDVGXsiNAGAYKFVlwQCGcL6HDYA/lL6+xLmcU2OVTZS4eSjo45FASFVvw5UrMjK+psQ5wFVdGHBgIDBFAin1jefPX2GeMuKM7fm+3CMRr1D1P2UIAhiBCsIUA4PK8yhNDJhj32tKnAEDhSnAjZbPoicsqSxRrhAIlQx8BTljvi/4CKQCMbigKEARb5zlVCBBasEXehohMg46KDK+fn0VXwtiUHNTQft/ju7gsUKgsMoqVnkFg8ISRkaVlef7mnMuVUzRpmuKa54wl8JuzDocZSVJ7lBL/nCFqW6KjK8fcYZaSZkuLq6ZJnXD36DFqykgAGFAl9wlr2PHuQ7U1IoBhVtYOO6Hz4KeFhBqCYArPbVXOkRkrM33NedeToOiI4jCMlbPP4YhTVpYwpUrvbVVjPWeP/8mG3RTyMj3JedeutACntQUF5NDjIQfkslLcTXRPz1oDY0UGZdeQ+LczEpXwfyvQ2y8jqlgDR1iISEq8JjAI+MgY8F8X3SOBVjCThRVvgW2oMG/anjWYgqM0iMg0NCLkdHtgO9V9jbUVlZVVfb0drX2Nwcr8q3EYaUS1I7FVIgGF4prLmBUeAAZAttoQi4jQ2isZfXwbz2bBFadlEEBla7+UOFSqG689+reDmoyXVzzHn75POxwSFNouQJ54TJjTWQNtVRIAlAtlzs6Kis7WixINHQXaKzwU9zbiCqqgigUY9W0j7FRVBC9tYoeF3vrGSt1UGSUd91f5wuEmlsbJBotjQXZhi3Ha1d31rFsXC6uuYmp4keIjSWqUUViXLyC3ddSrLXdgymIs6+8u0G4T3sB9uRbySHi26jApRpgzzxNlvGooFJQuEIK8hUIoNWqDXEOtvIWZUPhFRd4ixU1toGX/14NOQSagoh/TY3ne6uYWIvkDRePyrrsXixwhsNQaNEBS2kXpAhVA0+4Dg7hUjU9KjQ0IkZyLdJR5hikplu6jnMbmU1vgTlFMznERlzFeHCz5hL8vQgJog++7sC4qU70UcsJe06873gmfToM0BJe8yu6/BxJDzn/zirDntqFaWosPKQsQFMJvPHoEA14SBWZyVGwA42hoJiDn7RVd3iZMA3lpDQFsRyLEJQsqWQFldklQSQgLYEjvvCcSohRcFwlLZViLCeff+N2T8g1ebe7ZIGniuz77YHLB/np/MnU6MrKMD2imK42UWNNWcZy8lKYFmA4BJNGm6Uje71wQev0UV17bmRqZjdSXV0dGaWvkA0Kgbr6uqKxH8/qixAqtwJN+8mVvT+c4J2KY9yF8q3cRwSqI0Uz+nPeYHcjh0J5bxlUfsghGFSlFWhbX7INrDIasvX1IDu2M07+4fuRSKTo/tzM8LWEb9VxW1BGgDncgLzYZ0Dg0rTHX7BV594qJogsyRAubXXnXIEcyMwuaj+V+pvNzJCzkhaQdWjao8eMbTudznWEoTE7MoQht/BaMHxylYonDw1rCDtwaY/GbrtYzImyjhy7NSsagKjWHfVF51rqWEoBXxjb0tgGYRB1OqnUyCr0txZEd9p/LxIx3VS/N9Tc3ttggcDl2pp/fMelsXXC4OoQ/B3DfJrNMkztsU+UkCqLIEskPdtjMYMvvny0pWkuFkcIht666nSOR51Rlp2lo20d82pqqqioSHAFQ9qsvqAomgsZAmEwfm4oOnRu3BljbHmfZdNj7Ycy4iguPWcCGFQXJSbKXpZSYmQGb4M7vDUUBb6wP7uYXeTvON4ZAnwhci8hyoeaLFYgHwgzGCd3WIfM8eDhIqvPqtvubQse416TryhyP9EMTtRabj+lyNLtGCWFt94iHJxxeHpz1vNazKzUFVUPJz8btIKwHY9FnUPSDKJvgyusMnVk88GhGbHfp4tXl0B5+attze3OmD1hVwJicQcWdQpugJFAREQIB/vp6mT/mfoOkCZdUgcZG8kjzx6OzIlHpy2XFOcYDKEZQGZwYlt6bVNlTbY3zNd1IJ2TJI+tmLnq++KRlTSucn4EZuCEiLiHTHFzUWUNdqS5ovFwEOR14b+oSFrCiYpK8zXtoRlcjVJEJFfYHGHsjM2reG3S6wEkjyR7KlJtokyGKgr4wziaAScHKltcY7ad5AASTZehz0DJAQV7u3lsQAxXF5m/7Dc0WYXcwMlBE2CwBhHR1mvFb2i3LhC/UP/jPpDwZa889iXvRazZMmDwpD3OleOg1cjaMmOVtjV0Lf7Skws1NTX8d9ccBxI3TopmxcSPSIyIIMSvk6aY8ypwZeyk7D9Q03YNwRuU6zU4/3SJfvPG2TQaJ1iB2GeW17h4P7kePKP7g5MiIltEV0hXPbcCCB4C4Tr95pNvDHVJSZNABJgkGZgcGBgYxLk4GqY9bixUFpN7TmyvehZxmidtEYArLuwCoIBL/CAjs6h8n2qdgFKTH6lqCaKFS1zHrvfgvczzwwb8NYJmUJm2MdBNuYH8gY+GamGy8lSJkIQnEpfmUmhXDc5Np6w366aujQ7PrByRlhmlhy9Zq66RZTVDW8ArgohWjCjwyIgDsg43PGipEnKZpKqqxSDTAILaRO6ClmFyS1B9Zebe3C6UupHI7oxNb/gVyGm+D8DjymSpp9GqdzClkD8sk37PH7r5Da4XAvq3gP7GFIzL9d2pU9/jgKTDjX5TJV9vaqaIlkZodeTn4fwhgBLSrzfdypOXxhhie4yPRPIRMJqP5UNOl+vrLbrror04deqUi0ZlaalLGtu9SHURSnX17kxStf/qxcdJ9OW0+Zt+Rt2hviMTk9IgNxAE3Gt/uf5yqqCgud4BDN7RVEoOGBdF8lmJEACRuTybgCFYEmXIXO0EAiM2oVwoxpFIzCWL4bNcuSobEBCDUy9cRlwUZHTqPtQyM4m9z7xKc8bNX0Ee7Nfj+C8OShcjGjQNSIPAVfVViQCouKKjud797s8fmKpnkVeiz8tJxs66nysWX1eFP+CIMOTVMDAF9yRkh2QQXNpvp7h8zxYwOeAAaWFvv+0gxTZ4ULhZXEyzgEwNh8scDgKhJREE7Q+BwSnai+6guGhXoheGCI4d3RD+IIjzcwwKfQhCYovN9UJi8A7U3GUiLhbAaEsaERQ7tq2iG4A73BQgfMPP30gEwaX+/u4fLygufqcRaS7Ddb1Cm3+0SgXXbSemCn/gxPnH1CAASYSo6IIUqf324geNybhY6GeViP3meww3WF6SxPkGpQcFQLDYwf+9+8Mf3714550/eVwspbgI8L2Zby0OKaK/GvPI/EDEeTE8izstVWYCQdHePWUWxpYgJJRhXJSZ+NrwStIUTSEIzbgo6jZtnWC3ajhx3g+H+UksJhBcv1kwAL4IpBl4paqXkNeAM+M81cvgECgXEjBWdPypJKfaCxG7zjeILimXajhx9oTDPO6bCKOL/fr7DzwmUlxktNOQ+KLgI9cism5YOfCUy0sseojSFmrb+kpdaoV0HajdxyOfiiPSoOc0EGeUMO4rG1TNIOAMGERFDaD47sWfpyAu9om4eFm+1nARL58Ah7kDcue2JB0PK10HmK4Qcx1x6pQot8SW2+cCBDNhRBBQfoXw+OLP73GPHeeLpn7F6L37spCuPlAnoSLnIBwEhm7+C6tYQ7nYck2NojBOFIg3m18UTYBnBhCNNxOgwEhchfRPQYCc+RlqqYM4cBI1zQkMWToFP45DVXd453Cad5zXEATIfuQs2u9/GMobfHGQ6mg1QwMzW+mxU+Rw0pgdj6OfVSQI1zlxviHZEoHwXRIGGBcn3TyN5qaEPE1vX5pZPGkFG5+kkN4J6s0GBhGX+aw8+AMR50VkS9atlL9+/xsyJQHCby61Tyw55KaExFaYSy1xu8vSizvtQlDZsrjaZZfRD+vNIleVU3+pySPyg773OrHfjIQZfsClfv/DdxAXkTSDx7hyVEL6CYTB9DpmEvdZebG3im8t64txWQVIYyrYpVyvIQ8gEDT5rMuF/7uY+vsPIjxo1Exw4xB1jjYMUVW/UJZR0bQgbIoLxo3DNReeiOvP8gpaDRh4x/n5rCBCBAlT3yVyYI6L2EygbWeZfS4rnkcEXj0UBg7Hc6nGNHaIaqYvoTF0ZAnCCZ8enaffw6qaQADerH0PpXNiVIS46FIn5UEu4hWmUgxScRmORCLVu3P3ZoZHr03ZmiZfUe8TtzTdKri9nP2R66Dg+Rp0uASC0JBe9TqcvSoPtYUCFbpPXKfI+OMsb7pjQxGnYskf4E79+uuv3//++++/agybCX2mt/g5smsbgIbnquVqRHV10f17Myujo1MJP81z9STfsjLBZVDIwKQQGocwr432WUB4eEMocamGQOD013Y7aF15e6N16k92DrQL4mgOLB4oGIiYaBU0XDrBRJaQc6Cevdn7R+8ViTUJZNVEKYvmVsy1Fr0sj4x8S594IzVhUZSepG8YP1HCQQgvyjtJIEC6t199quiuTHpZKQojS8ClB6KD8t1U+gOZGFL1wsLCks4X5SrkcKRIn59KLVMryKmLTFId2TWciG9qpshYRu/sSkJeLoNyjm/CRBhE+Il44ia3BI1+pjZF1OrXLaCysb2/vy0YCoWCbf2nRdmsXEdHwlOLHH2ThvUZEdhwTbphupPPQSF9Ly0KGDh+TsRBn0ttlQbmSDgOIwvhl/dNWMI2bfIGlmwL0vWrzgQTjFdmCA+CMDIrFE4bjD2W1tou6GcbHQ25NrNrwSEiCi0sJF3invbhPd/65OlnIL+A3AXZArl9+/YX6J2YsfTFcT2pzIal1sXFxrgFHiTQYTYGv9gR0ZuC75v3EDE2m1Z7Ln3WJe+6XbCFrDoqUytzER0IaT68kOSRkXja1smM8vXXY58gGPyXwjJDLvOQwB2GFwTGYJmXR7+ulGHcawHhoa3q0h/K6JAvSwl5D1TLtn6lSEkicaPbNlHGIyNuZswMAshnYBYeAuFsWGRIPEagWByzwhif12Et5WasbYday03pQv2PcAS3VBtoOzgHTuxMTg4MQv4q9aClWU3q2m4kfXC0yNToyszMqH5HaPP3gsiRuA/+a4u2Y2Pz82+QzBty8uQv8FtLbh4S1sTV3yJD4EvsO9F1cbIGT5UU+qrSlBPBShMIPPwZWi+VelTaY2bJWEk3ePelF6R5a4NDPwCPtA9S3HgDijfmP/8YQLjrEkthEBIkTbhAIHBF4tFt8SyFL87J0vcZ2mRrdWkQtebBxxhSwr9cZhiypqRZCJ2RgschOXjHSvvM1gcIiq86vwIQ7jBB4d3h8L64qmnuDXTJMb68xsQAHwXFjJOnbR3sAGLLxl5C+PKwiIwYE56liwUfXezs/CeAgNmBKNbZcJiPIDKtRvcGlUXX5S2jSo8eZdoyHehuSNI0pdT3tjcHcrtVjKyQmzZWJa6f7CEY+6oTQPg7gOCSwH0TDgt1acigmD/eiMYlCF4dhHQT+YHujE0uBYFvag4dyQAr9XdkZEQKMGYPwvsIwvvzJ8eQNEzirzwMhwV3uG6MI7Jt56q49CYDaNvqvy2bLp+L3cEmwxFNc3OmwiMjEecP07jDRQDh87GTX2ObgyZmnus04aaRG1gsKmuMHgNo23m+LKb9FU17+gt1Wo5mmwsxFc4ZsdXN2Cf2GHx1sfOjjz8dO/khXg/9SlinCdOGN6h7MQkCv2a+TcruCjLu+lCZdvvxY02jevNoJhLofSb5aTj48BeL3u+bHn8KZnBy/o2xkx+gC/TxuCgypFJseAOL7sjrD5jew86UM4Dg0rQvno49RtzJy45ktw/FZBEZMQ/fMWMw3zlvhISLnR+fPPkGgPAtBilOlSQISJprngjOHNXTuXgP7nM2+SE9CJr27NHY2FOwA7bjdGLmPYrQiKPmMjJiheoyg/DPzn/qjz/u7BzjIHwClkCs+aFOE96rkd6gqHE9QTbIN+G8OHVesweh6c6Xjx4DPXl02wXX2ISbq+DZqpSvcjjhK5IiMiYQ5zFIBzJb/A2dgYPwGRhCqQBB0IRbNegNlChUPpiHok/y8eKhJSVxtgfhi61nT58+2wIrQGegLfjrLEe7nqaGZ2aM/pKP3o84I20gcJmI8/vICyQe6AwIArBmJhzouU4TLsgBNAAhqh+uYzgAZ6YtqWzBtHXIViAb7fENlzFw2UPvJx/9WSze6vUGLQAPiJYCvJ+JOAMG0hTAGSg8zAMIzyQI4ecyQ07ruYEt7TG5bmDqnoimQSqHtm+5GbLjlBIHzzgUXbg2U6S3VqrlQTmUpycM4my0FMADPr7Y+S98+Dl3Bg7C/4KWOGINyUGCUGPkhm3dGyzrZKf5cynK6UCixqv6I9G1Wl13GrINz770oeC+ld2IqbtULTdFUCFZyiMjrnoYkfEfFy8CP7pocgYOAvaVBjgIvJBWcBJRRAc1putgvWHc95tSxIXEqLDnXI/Hd0QNtrET3zMQwF3ImIBf7myB0bnEPqP8Dj9s02EQZxkZP+oEKwAT+JvMDBQbAAT8eWQWRoYE0jwtVVjXlUkgNrXJ5sHFnwBCVGqMYugfdQ6NvzXu5Iny4BOM6AZWCKqNzTF4CXw/jWgp/FvPiRcpLvzj5L+kMwAI8ye/RhBKOAii334TZ4647ZbGdGUSwqDQNUVY67aC4EwSBODqW+fOvUXns0SROh5sOskPbmBWH2TOMuBUKe+slTjPQ7EkUqPuDBwElwDNoAnTujewnW2ZG1oSr0Q4f4o1CcvYopKgf9Q5TgCMD0nT2IOfqj8IBDPUXqWEQMdmrYwm9mWpvuGRkYjzXa7u3zs7ZYrQnYFA+BBvuQBhhF+3nEhlmhr3SBCSd0SKbJjs0CETBuJgIoHAEAHwtgAAvjp3LsrpQkP2IAzD3b8/d28FdLfrwVH2EpzRYxBnbghoChd1ZyAQPsCtXry3FuaVkpzAwxZYXJULESmKZ9E3SV41M5eSqwYAb4MBSAC4PVwdH3IOiVO8skchs/CWt0Mnzrzj/D5FBEoShjOgl5zEhnsT50rPeSC4XlMjJzXUbWZpqFhFzIol74vxmUDYwSTAAbhqAQDgQNIYl+knpyea0ityzogtBe1D7gWygvy0cywJBEqpOk2QA3h4Gzd0ZVK91Wk7hzhtgLDtdFIMHBfpYcgAYC+2I9dvl3M0uCWFjHSAQMDlXte33Al0vT81YXASSgfpPZImsAt6blD1KtqmFcqnNJNipvwGStzphCQgABjXAYjGtgXAqrq/NvsgxzPutC3LiIzUcf5Hp7mVYAHhmWy46zShWPcG9j/i3xab7kebnSUbsTEuGAIBQDlB9wH0NG1xbfbh5ponx0dSUeen1EKcPzIZQqJsMd5rPitoguIxmJKcNrDfCcZ/IAVl0luNMT0mggVEyQf0lx95sPlwdm2RMlBuDzmmU1EEZ1xAzohEycYQQG5rOgicJjyRuUFKTxom085/JDlq6rFx3TnOaREHgDo1VJKBE8yuPeBZuelMrs/Cp9HWPhNxHnv/c/uuM3r/AG+ucS+4ZXgDSkfagCXKyRTkv10HYWicioT1uB5lVXSCTQEAq289giZbLzaEKDLiVjSDOKcWvC0lZAnP+aHFF6bNGGSo8HhnIWXbWLgS1UsyEbowDoATbK7Jpa7K00ez84k+u2JCX4tj7Kem27dv37lzZ2tr69ndu798RvLJ00++/fbbf38ge81nZYacNnlDV6apOUEVUrUERNAcMiVCgGB/bW1tX37sWG33kR0fQnen1Og40wAlzddr/EuN6ZOVDCsHYhVyWV4r9uhjPJk/F1EUECm3L1GuVjf4eyoAgGfxwYPFESZWZBv6c39Qo39YLyXpuhxyLS4L4bMJnCZcMnlD5jpfVIwpV5Ut4xpq6eKDxX29cd3TfBRnt44WVUdkLUUdrj6dOKcXnOEqIxA4Tbhu8oaMt0r2DlJPZxsDriP7+/t0BDaRsN4j2gU6CvW1Pu5EG1YneZ+Rn+EygMe3oExMTCyR4LC7i9ulqvIlad5NuGnKDVWN/WkDt09uabHZzSe+uzyiGa/ZdWRHVF7DJos+tUN5a6JMnw0SnxHtdhv/Go8RKO4OvIdwK/Gwh9ozbd7U8ZHX0pWK7XqUSKCq/AiZqjNHeD7lFG80yS/JGUsPOOl9Nszjx3spnablzTP9wYBPB6Mu0Cx6ibUYFuzOGjFPu9a3H+0Je7uWXqs5Mh4EBPQNZXk5xbEfJgfpqKytfbPD2PZ7hmoluxusx8ajogOG/EyGsGs8QZ+R3JdZcSsIVDpqSXqnk44QFQkNtpfWxY3l6E8TmyEMqk2tJqSswBmzmmsX4nZwmpA8CGwvOMtJBm9/l/1HQgeSZZQar5Yj5MRJq8rC0tLE4MDAJA4WO8rc7jIdkxSw/JhO32Qb6MI8x0Nj/g8L40HReoweL+FU8UfOyqkLSxMGJolm4r5hqzCX+t7G1q6uxtbW7v42CnHe9iYaEs//R1nUFSVjYG7s2IunlDCZLBF2smj6XkN/Y32KX2lp6Gpt729ubu5uNbY5HIOPcLiPEOxmeQy3RVQm90HggKlSaoRE/pkmvmBrFourPcfgQ37uVVvWn6Rks0DObHKh+dNt/KH+rso0OTOrLZNHLdciRUknkZN427q7ag92YrKQy21JpU1FsP9MT9IpQbXtx+SjMu9H7qcbhK4LtJ3uzWZgwCodZ9pSqeevqChva2uDkNAW8h6jT02dymoWvDuz3klS2Xqcz+I/uPD2t3ZbNFWyl9rMTZVCEcHftafPknfkZZJ8X3uupI7Co8I0bf6upqWtjl5fEIj0rGLrfWvs8Z0DOkS+Lz5H0sAPI2eIwt2xsUd3qOP61wKBOh87OB6loC3Mj409/kX7i4HQjux4lUZi+DGQj8ZAHv1yB0/5yQKKfF9/LoR6fHxehk+hAQxfPkYcxuYffXnnLwFCCHskTVE5OwpfaAquw/y09ezunZ9cWTRQ8q3B4YUTBH12MnawthFKAXyuWwYBgqCIaXIu+PF+B4PhGJTJh5QOVDlmmSKMZ9bbLPlvGR1WGvCuxxNnSWlKRBFr5LqUrqYE4XhUyoeQRtR1h8/QWmCIWxXWVrdje0OxVBi89PD5cZF2vNk0RzlOw4MWINZj8fj29nY8HpMRIxUIudy/nBcxCEL07XN8ai4RCSssKXptx/hj7bIS6iCoXGmaHDsn50ltQUiS4/0pj5nFIAh8itLJ56r1wdpkEKLJufOYf95nJvErkiBEjYHqqARCzJgnoJBkCMfu01cOKHRyQQxnZ4feNt1/bhK6b1iDRCIGKSZ1C0r4AP5qnEwhKtTWB6wNk7D4xkYCCAXeZW03NFmlTVegtq413f4E36BJywS2VOiHaVtP7VV3YgSEU7/9Q0SfLL4xngTCMVpVeCnBgbK1ByN4vr44W3MDPwPVFgh4bpxvzDMkj5/VlyNpwM/6nd1c2zdXB0aI4EBw+kRPRTGEWkorJd8qHF66GfOsbT58iEP0lvsrPMMMhL5V0QJCYX/YBAlSJRyhXZsFHDYfyLFEcg3PDvcMmTTOyQxhLh4Kv5UC0i6POAIgwCI210ZoZMWlKC4eItaFGxjZ0wLCcVhuz4FUdOtzJCOLaw/Ds/pkfUKI4EBcjZqLh1we/JRnqetvkE6g0i6bzUWPnF5SLCHCiRuzTCAUfCvFInXNciMSKL/wYHN2Vu41kbKxHROMcU9/ruBbKUnibzNNL2n7a7NiywlFB8XkGXrxUPCtlNQS1A80AF9YhliJjmEV8Az5sNBbKfYS4p9WpfDJRoiVfBcaP6CUn1wvmFWht1LSS6DVmG1UMVauPdhnyUcZH8V+lGMl3nY5w4VTCqq6v7i4KA7hl3IMBjOPXkwEgsSzvz+yrOiTG5czv8LrIb5+/bhIjSKBx9jhUOCtFC5+Htsl3bGjPQaBsEr+p9UzSUUoFCoPBtsC5aFQABy8ojzohecqvCf83jqvz+f1+k4EvH6f1xcI+HwVdV5/eZr1VAuBkHL8WymgWzDUVhcMABTl8JU3FAh4y8u9XlA96C0PlHvLfaETXm/IG4Iny+nb6V8xmHAiUgG0UnxBbzAYaAsGgoFAAECogH+5vqAwKI1AeAEE8aQ3kBGEE0ggjPnnQvikQl8Az81vBkvw9gfABSoqvKEKX10FuAH+V1HhC2FE8Hq9Fd5m+MGAP7v5Y51AFEgrxU//GWK7SOT32wbFVEIE4rVopRxOKtpfk1bKf+W/8leQ/wdU0iTDG2cOYwAAAABJRU5ErkJgg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6155" name="AutoShape 11" descr="data:image/png;base64,iVBORw0KGgoAAAANSUhEUgAAAQQAAADBCAMAAAAehD6LAAAB3VBMVEX///8AAAAIcK///wE1qs0AAAORDYQTCoEAAQAEAAAFV4UIc7QDGCQHdLgAAAUBCxPm5ubx8fH4+PjW1tbr6+va2to/Pz//XQLJyckfHx/Q0NCKAHwTCoVKSkr19fUuLi5XV1eenp56enoNDQ22trYdHR2Li4vBwcGbm5s1NTXzAG+AgICmpqZgYGBycnKIiIj+1gIHZ6ENN5YIY6mFAHfI7POurq6QsLMnpckPB2fyAGoIS3RdXV0GAyYnJycHRGp7lpZJsdGY1OTm0+PSsM4EDiQLBUPdw9r/9AYLI1x7xd4DMk6v3+sHUoHx5e8QCHPDj7wNBlwMBlEofZb4tjWk2efcUAMNQZNjJAStYaUnKQT+4QMGGy0JBDoIJ1UGKT75mkMELS4CAhr1fUwyNAO7uwXJo8NrbQMSMjsLM3IgZnwtj6sNIygKQ5JQUATS0wW4eLGcQpT7zycDUmr0K2P0UFimpwUZSVb3uDSGiQULK174pT0MSpwdGwWGeAa4qwbfzAMFAy6Zjgb1Zlfk5AJjXwX1fE73oD3KywWeNZIrLwMLW6cwmrgIHD2srgEOOI0ITIuoPg03FwaALgYNJnEZFAWya6dxcgQgCwNsKAZLHAS6RAmVNwQoDgDiUQOmb2zeAAAfHklEQVR4nO1diUNT19L3xATuJXCzQDCEVfbdEiNGqSIKglAWzWspQqEfzyKEpVpeS2ttXVrfe3yF+rov9uvf+s3MOecuSW4SJBhi39RqCJDc+d1ZfjNnzsmJE8dC/P1t+b6EfEt5L2ON+b6IvIqv+zIDqcz3deRRgj1MiD/fl5In8bW3gPaqin+YN99Xkxdpe5ObgFo64F5i7C8YGStaSX/4M9jndpdNMNaa70t61dJWK4xgadLtdjgc7gHGevJ9Ua9UvGdAfQWMwDPYV+bg0sdYU76v69WJv5kbgaoulaARuN19g32AAjzly/e1vSIJdIGyLvh/YaCvjCAogWgw6Xa4FxgL5fvqXoX4+yuFEUz0gdpoBAOl+MQEPAYs+vN9gUcv5Y2CEixMgvrwh4wAIsNldQG+nFRfe+Ls59QYQMCEiOnAwY2AsSvnWxiPjK83cQ71CmYMsRDTAfjBhGAJrOP8+VqGkRG+yPd1Hp1UEDVGXsiNAGAYKFVlwQCGcL6HDYA/lL6+xLmcU2OVTZS4eSjo45FASFVvw5UrMjK+psQ5wFVdGHBgIDBFAin1jefPX2GeMuKM7fm+3CMRr1D1P2UIAhiBCsIUA4PK8yhNDJhj32tKnAEDhSnAjZbPoicsqSxRrhAIlQx8BTljvi/4CKQCMbigKEARb5zlVCBBasEXehohMg46KDK+fn0VXwtiUHNTQft/ju7gsUKgsMoqVnkFg8ISRkaVlef7mnMuVUzRpmuKa54wl8JuzDocZSVJ7lBL/nCFqW6KjK8fcYZaSZkuLq6ZJnXD36DFqykgAGFAl9wlr2PHuQ7U1IoBhVtYOO6Hz4KeFhBqCYArPbVXOkRkrM33NedeToOiI4jCMlbPP4YhTVpYwpUrvbVVjPWeP/8mG3RTyMj3JedeutACntQUF5NDjIQfkslLcTXRPz1oDY0UGZdeQ+LczEpXwfyvQ2y8jqlgDR1iISEq8JjAI+MgY8F8X3SOBVjCThRVvgW2oMG/anjWYgqM0iMg0NCLkdHtgO9V9jbUVlZVVfb0drX2Nwcr8q3EYaUS1I7FVIgGF4prLmBUeAAZAttoQi4jQ2isZfXwbz2bBFadlEEBla7+UOFSqG689+reDmoyXVzzHn75POxwSFNouQJ54TJjTWQNtVRIAlAtlzs6Kis7WixINHQXaKzwU9zbiCqqgigUY9W0j7FRVBC9tYoeF3vrGSt1UGSUd91f5wuEmlsbJBotjQXZhi3Ha1d31rFsXC6uuYmp4keIjSWqUUViXLyC3ddSrLXdgymIs6+8u0G4T3sB9uRbySHi26jApRpgzzxNlvGooFJQuEIK8hUIoNWqDXEOtvIWZUPhFRd4ixU1toGX/14NOQSagoh/TY3ne6uYWIvkDRePyrrsXixwhsNQaNEBS2kXpAhVA0+4Dg7hUjU9KjQ0IkZyLdJR5hikplu6jnMbmU1vgTlFMznERlzFeHCz5hL8vQgJog++7sC4qU70UcsJe06873gmfToM0BJe8yu6/BxJDzn/zirDntqFaWosPKQsQFMJvPHoEA14SBWZyVGwA42hoJiDn7RVd3iZMA3lpDQFsRyLEJQsqWQFldklQSQgLYEjvvCcSohRcFwlLZViLCeff+N2T8g1ebe7ZIGniuz77YHLB/np/MnU6MrKMD2imK42UWNNWcZy8lKYFmA4BJNGm6Uje71wQev0UV17bmRqZjdSXV0dGaWvkA0Kgbr6uqKxH8/qixAqtwJN+8mVvT+c4J2KY9yF8q3cRwSqI0Uz+nPeYHcjh0J5bxlUfsghGFSlFWhbX7INrDIasvX1IDu2M07+4fuRSKTo/tzM8LWEb9VxW1BGgDncgLzYZ0Dg0rTHX7BV594qJogsyRAubXXnXIEcyMwuaj+V+pvNzJCzkhaQdWjao8eMbTudznWEoTE7MoQht/BaMHxylYonDw1rCDtwaY/GbrtYzImyjhy7NSsagKjWHfVF51rqWEoBXxjb0tgGYRB1OqnUyCr0txZEd9p/LxIx3VS/N9Tc3ttggcDl2pp/fMelsXXC4OoQ/B3DfJrNMkztsU+UkCqLIEskPdtjMYMvvny0pWkuFkcIht666nSOR51Rlp2lo20d82pqqqioSHAFQ9qsvqAomgsZAmEwfm4oOnRu3BljbHmfZdNj7Ycy4iguPWcCGFQXJSbKXpZSYmQGb4M7vDUUBb6wP7uYXeTvON4ZAnwhci8hyoeaLFYgHwgzGCd3WIfM8eDhIqvPqtvubQse416TryhyP9EMTtRabj+lyNLtGCWFt94iHJxxeHpz1vNazKzUFVUPJz8btIKwHY9FnUPSDKJvgyusMnVk88GhGbHfp4tXl0B5+attze3OmD1hVwJicQcWdQpugJFAREQIB/vp6mT/mfoOkCZdUgcZG8kjzx6OzIlHpy2XFOcYDKEZQGZwYlt6bVNlTbY3zNd1IJ2TJI+tmLnq++KRlTSucn4EZuCEiLiHTHFzUWUNdqS5ovFwEOR14b+oSFrCiYpK8zXtoRlcjVJEJFfYHGHsjM2reG3S6wEkjyR7KlJtokyGKgr4wziaAScHKltcY7ad5AASTZehz0DJAQV7u3lsQAxXF5m/7Dc0WYXcwMlBE2CwBhHR1mvFb2i3LhC/UP/jPpDwZa889iXvRazZMmDwpD3OleOg1cjaMmOVtjV0Lf7Skws1NTX8d9ccBxI3TopmxcSPSIyIIMSvk6aY8ypwZeyk7D9Q03YNwRuU6zU4/3SJfvPG2TQaJ1iB2GeW17h4P7kePKP7g5MiIltEV0hXPbcCCB4C4Tr95pNvDHVJSZNABJgkGZgcGBgYxLk4GqY9bixUFpN7TmyvehZxmidtEYArLuwCoIBL/CAjs6h8n2qdgFKTH6lqCaKFS1zHrvfgvczzwwb8NYJmUJm2MdBNuYH8gY+GamGy8lSJkIQnEpfmUmhXDc5Np6w366aujQ7PrByRlhmlhy9Zq66RZTVDW8ArgohWjCjwyIgDsg43PGipEnKZpKqqxSDTAILaRO6ClmFyS1B9Zebe3C6UupHI7oxNb/gVyGm+D8DjymSpp9GqdzClkD8sk37PH7r5Da4XAvq3gP7GFIzL9d2pU9/jgKTDjX5TJV9vaqaIlkZodeTn4fwhgBLSrzfdypOXxhhie4yPRPIRMJqP5UNOl+vrLbrror04deqUi0ZlaalLGtu9SHURSnX17kxStf/qxcdJ9OW0+Zt+Rt2hviMTk9IgNxAE3Gt/uf5yqqCgud4BDN7RVEoOGBdF8lmJEACRuTybgCFYEmXIXO0EAiM2oVwoxpFIzCWL4bNcuSobEBCDUy9cRlwUZHTqPtQyM4m9z7xKc8bNX0Ee7Nfj+C8OShcjGjQNSIPAVfVViQCouKKjud797s8fmKpnkVeiz8tJxs66nysWX1eFP+CIMOTVMDAF9yRkh2QQXNpvp7h8zxYwOeAAaWFvv+0gxTZ4ULhZXEyzgEwNh8scDgKhJREE7Q+BwSnai+6guGhXoheGCI4d3RD+IIjzcwwKfQhCYovN9UJi8A7U3GUiLhbAaEsaERQ7tq2iG4A73BQgfMPP30gEwaX+/u4fLygufqcRaS7Ddb1Cm3+0SgXXbSemCn/gxPnH1CAASYSo6IIUqf324geNybhY6GeViP3meww3WF6SxPkGpQcFQLDYwf+9+8Mf3714550/eVwspbgI8L2Zby0OKaK/GvPI/EDEeTE8izstVWYCQdHePWUWxpYgJJRhXJSZ+NrwStIUTSEIzbgo6jZtnWC3ajhx3g+H+UksJhBcv1kwAL4IpBl4paqXkNeAM+M81cvgECgXEjBWdPypJKfaCxG7zjeILimXajhx9oTDPO6bCKOL/fr7DzwmUlxktNOQ+KLgI9cism5YOfCUy0sseojSFmrb+kpdaoV0HajdxyOfiiPSoOc0EGeUMO4rG1TNIOAMGERFDaD47sWfpyAu9om4eFm+1nARL58Ah7kDcue2JB0PK10HmK4Qcx1x6pQot8SW2+cCBDNhRBBQfoXw+OLP73GPHeeLpn7F6L37spCuPlAnoSLnIBwEhm7+C6tYQ7nYck2NojBOFIg3m18UTYBnBhCNNxOgwEhchfRPQYCc+RlqqYM4cBI1zQkMWToFP45DVXd453Cad5zXEATIfuQs2u9/GMobfHGQ6mg1QwMzW+mxU+Rw0pgdj6OfVSQI1zlxviHZEoHwXRIGGBcn3TyN5qaEPE1vX5pZPGkFG5+kkN4J6s0GBhGX+aw8+AMR50VkS9atlL9+/xsyJQHCby61Tyw55KaExFaYSy1xu8vSizvtQlDZsrjaZZfRD+vNIleVU3+pySPyg773OrHfjIQZfsClfv/DdxAXkTSDx7hyVEL6CYTB9DpmEvdZebG3im8t64txWQVIYyrYpVyvIQ8gEDT5rMuF/7uY+vsPIjxo1Exw4xB1jjYMUVW/UJZR0bQgbIoLxo3DNReeiOvP8gpaDRh4x/n5rCBCBAlT3yVyYI6L2EygbWeZfS4rnkcEXj0UBg7Hc6nGNHaIaqYvoTF0ZAnCCZ8enaffw6qaQADerH0PpXNiVIS46FIn5UEu4hWmUgxScRmORCLVu3P3ZoZHr03ZmiZfUe8TtzTdKri9nP2R66Dg+Rp0uASC0JBe9TqcvSoPtYUCFbpPXKfI+OMsb7pjQxGnYskf4E79+uuv3//++++/agybCX2mt/g5smsbgIbnquVqRHV10f17Myujo1MJP81z9STfsjLBZVDIwKQQGocwr432WUB4eEMocamGQOD013Y7aF15e6N16k92DrQL4mgOLB4oGIiYaBU0XDrBRJaQc6Cevdn7R+8ViTUJZNVEKYvmVsy1Fr0sj4x8S594IzVhUZSepG8YP1HCQQgvyjtJIEC6t199quiuTHpZKQojS8ClB6KD8t1U+gOZGFL1wsLCks4X5SrkcKRIn59KLVMryKmLTFId2TWciG9qpshYRu/sSkJeLoNyjm/CRBhE+Il44ia3BI1+pjZF1OrXLaCysb2/vy0YCoWCbf2nRdmsXEdHwlOLHH2ThvUZEdhwTbphupPPQSF9Ly0KGDh+TsRBn0ttlQbmSDgOIwvhl/dNWMI2bfIGlmwL0vWrzgQTjFdmCA+CMDIrFE4bjD2W1tou6GcbHQ25NrNrwSEiCi0sJF3invbhPd/65OlnIL+A3AXZArl9+/YX6J2YsfTFcT2pzIal1sXFxrgFHiTQYTYGv9gR0ZuC75v3EDE2m1Z7Ln3WJe+6XbCFrDoqUytzER0IaT68kOSRkXja1smM8vXXY58gGPyXwjJDLvOQwB2GFwTGYJmXR7+ulGHcawHhoa3q0h/K6JAvSwl5D1TLtn6lSEkicaPbNlHGIyNuZswMAshnYBYeAuFsWGRIPEagWByzwhif12Et5WasbYday03pQv2PcAS3VBtoOzgHTuxMTg4MQv4q9aClWU3q2m4kfXC0yNToyszMqH5HaPP3gsiRuA/+a4u2Y2Pz82+QzBty8uQv8FtLbh4S1sTV3yJD4EvsO9F1cbIGT5UU+qrSlBPBShMIPPwZWi+VelTaY2bJWEk3ePelF6R5a4NDPwCPtA9S3HgDijfmP/8YQLjrEkthEBIkTbhAIHBF4tFt8SyFL87J0vcZ2mRrdWkQtebBxxhSwr9cZhiypqRZCJ2RgschOXjHSvvM1gcIiq86vwIQ7jBB4d3h8L64qmnuDXTJMb68xsQAHwXFjJOnbR3sAGLLxl5C+PKwiIwYE56liwUfXezs/CeAgNmBKNbZcJiPIDKtRvcGlUXX5S2jSo8eZdoyHehuSNI0pdT3tjcHcrtVjKyQmzZWJa6f7CEY+6oTQPg7gOCSwH0TDgt1acigmD/eiMYlCF4dhHQT+YHujE0uBYFvag4dyQAr9XdkZEQKMGYPwvsIwvvzJ8eQNEzirzwMhwV3uG6MI7Jt56q49CYDaNvqvy2bLp+L3cEmwxFNc3OmwiMjEecP07jDRQDh87GTX2ObgyZmnus04aaRG1gsKmuMHgNo23m+LKb9FU17+gt1Wo5mmwsxFc4ZsdXN2Cf2GHx1sfOjjz8dO/khXg/9SlinCdOGN6h7MQkCv2a+TcruCjLu+lCZdvvxY02jevNoJhLofSb5aTj48BeL3u+bHn8KZnBy/o2xkx+gC/TxuCgypFJseAOL7sjrD5jew86UM4Dg0rQvno49RtzJy45ktw/FZBEZMQ/fMWMw3zlvhISLnR+fPPkGgPAtBilOlSQISJprngjOHNXTuXgP7nM2+SE9CJr27NHY2FOwA7bjdGLmPYrQiKPmMjJiheoyg/DPzn/qjz/u7BzjIHwClkCs+aFOE96rkd6gqHE9QTbIN+G8OHVesweh6c6Xjx4DPXl02wXX2ISbq+DZqpSvcjjhK5IiMiYQ5zFIBzJb/A2dgYPwGRhCqQBB0IRbNegNlChUPpiHok/y8eKhJSVxtgfhi61nT58+2wIrQGegLfjrLEe7nqaGZ2aM/pKP3o84I20gcJmI8/vICyQe6AwIArBmJhzouU4TLsgBNAAhqh+uYzgAZ6YtqWzBtHXIViAb7fENlzFw2UPvJx/9WSze6vUGLQAPiJYCvJ+JOAMG0hTAGSg8zAMIzyQI4ecyQ07ruYEt7TG5bmDqnoimQSqHtm+5GbLjlBIHzzgUXbg2U6S3VqrlQTmUpycM4my0FMADPr7Y+S98+Dl3Bg7C/4KWOGINyUGCUGPkhm3dGyzrZKf5cynK6UCixqv6I9G1Wl13GrINz770oeC+ld2IqbtULTdFUCFZyiMjrnoYkfEfFy8CP7pocgYOAvaVBjgIvJBWcBJRRAc1putgvWHc95tSxIXEqLDnXI/Hd0QNtrET3zMQwF3ImIBf7myB0bnEPqP8Dj9s02EQZxkZP+oEKwAT+JvMDBQbAAT8eWQWRoYE0jwtVVjXlUkgNrXJ5sHFnwBCVGqMYugfdQ6NvzXu5Iny4BOM6AZWCKqNzTF4CXw/jWgp/FvPiRcpLvzj5L+kMwAI8ye/RhBKOAii334TZ4647ZbGdGUSwqDQNUVY67aC4EwSBODqW+fOvUXns0SROh5sOskPbmBWH2TOMuBUKe+slTjPQ7EkUqPuDBwElwDNoAnTujewnW2ZG1oSr0Q4f4o1CcvYopKgf9Q5TgCMD0nT2IOfqj8IBDPUXqWEQMdmrYwm9mWpvuGRkYjzXa7u3zs7ZYrQnYFA+BBvuQBhhF+3nEhlmhr3SBCSd0SKbJjs0CETBuJgIoHAEAHwtgAAvjp3LsrpQkP2IAzD3b8/d28FdLfrwVH2EpzRYxBnbghoChd1ZyAQPsCtXry3FuaVkpzAwxZYXJULESmKZ9E3SV41M5eSqwYAb4MBSAC4PVwdH3IOiVO8skchs/CWt0Mnzrzj/D5FBEoShjOgl5zEhnsT50rPeSC4XlMjJzXUbWZpqFhFzIol74vxmUDYwSTAAbhqAQDgQNIYl+knpyea0ityzogtBe1D7gWygvy0cywJBEqpOk2QA3h4Gzd0ZVK91Wk7hzhtgLDtdFIMHBfpYcgAYC+2I9dvl3M0uCWFjHSAQMDlXte33Al0vT81YXASSgfpPZImsAt6blD1KtqmFcqnNJNipvwGStzphCQgABjXAYjGtgXAqrq/NvsgxzPutC3LiIzUcf5Hp7mVYAHhmWy46zShWPcG9j/i3xab7kebnSUbsTEuGAIBQDlB9wH0NG1xbfbh5ponx0dSUeen1EKcPzIZQqJsMd5rPitoguIxmJKcNrDfCcZ/IAVl0luNMT0mggVEyQf0lx95sPlwdm2RMlBuDzmmU1EEZ1xAzohEycYQQG5rOgicJjyRuUFKTxom085/JDlq6rFx3TnOaREHgDo1VJKBE8yuPeBZuelMrs/Cp9HWPhNxHnv/c/uuM3r/AG+ucS+4ZXgDSkfagCXKyRTkv10HYWicioT1uB5lVXSCTQEAq289giZbLzaEKDLiVjSDOKcWvC0lZAnP+aHFF6bNGGSo8HhnIWXbWLgS1UsyEbowDoATbK7Jpa7K00ez84k+u2JCX4tj7Kem27dv37lzZ2tr69ndu798RvLJ00++/fbbf38ge81nZYacNnlDV6apOUEVUrUERNAcMiVCgGB/bW1tX37sWG33kR0fQnen1Og40wAlzddr/EuN6ZOVDCsHYhVyWV4r9uhjPJk/F1EUECm3L1GuVjf4eyoAgGfxwYPFESZWZBv6c39Qo39YLyXpuhxyLS4L4bMJnCZcMnlD5jpfVIwpV5Ut4xpq6eKDxX29cd3TfBRnt44WVUdkLUUdrj6dOKcXnOEqIxA4Tbhu8oaMt0r2DlJPZxsDriP7+/t0BDaRsN4j2gU6CvW1Pu5EG1YneZ+Rn+EygMe3oExMTCyR4LC7i9ulqvIlad5NuGnKDVWN/WkDt09uabHZzSe+uzyiGa/ZdWRHVF7DJos+tUN5a6JMnw0SnxHtdhv/Go8RKO4OvIdwK/Gwh9ozbd7U8ZHX0pWK7XqUSKCq/AiZqjNHeD7lFG80yS/JGUsPOOl9Nszjx3spnablzTP9wYBPB6Mu0Cx6ibUYFuzOGjFPu9a3H+0Je7uWXqs5Mh4EBPQNZXk5xbEfJgfpqKytfbPD2PZ7hmoluxusx8ajogOG/EyGsGs8QZ+R3JdZcSsIVDpqSXqnk44QFQkNtpfWxY3l6E8TmyEMqk2tJqSswBmzmmsX4nZwmpA8CGwvOMtJBm9/l/1HQgeSZZQar5Yj5MRJq8rC0tLE4MDAJA4WO8rc7jIdkxSw/JhO32Qb6MI8x0Nj/g8L40HReoweL+FU8UfOyqkLSxMGJolm4r5hqzCX+t7G1q6uxtbW7v42CnHe9iYaEs//R1nUFSVjYG7s2IunlDCZLBF2smj6XkN/Y32KX2lp6Gpt729ubu5uNbY5HIOPcLiPEOxmeQy3RVQm90HggKlSaoRE/pkmvmBrFourPcfgQ37uVVvWn6Rks0DObHKh+dNt/KH+rso0OTOrLZNHLdciRUknkZN427q7ag92YrKQy21JpU1FsP9MT9IpQbXtx+SjMu9H7qcbhK4LtJ3uzWZgwCodZ9pSqeevqChva2uDkNAW8h6jT02dymoWvDuz3klS2Xqcz+I/uPD2t3ZbNFWyl9rMTZVCEcHftafPknfkZZJ8X3uupI7Co8I0bf6upqWtjl5fEIj0rGLrfWvs8Z0DOkS+Lz5H0sAPI2eIwt2xsUd3qOP61wKBOh87OB6loC3Mj409/kX7i4HQjux4lUZi+DGQj8ZAHv1yB0/5yQKKfF9/LoR6fHxehk+hAQxfPkYcxuYffXnnLwFCCHskTVE5OwpfaAquw/y09ezunZ9cWTRQ8q3B4YUTBH12MnawthFKAXyuWwYBgqCIaXIu+PF+B4PhGJTJh5QOVDlmmSKMZ9bbLPlvGR1WGvCuxxNnSWlKRBFr5LqUrqYE4XhUyoeQRtR1h8/QWmCIWxXWVrdje0OxVBi89PD5cZF2vNk0RzlOw4MWINZj8fj29nY8HpMRIxUIudy/nBcxCEL07XN8ai4RCSssKXptx/hj7bIS6iCoXGmaHDsn50ltQUiS4/0pj5nFIAh8itLJ56r1wdpkEKLJufOYf95nJvErkiBEjYHqqARCzJgnoJBkCMfu01cOKHRyQQxnZ4feNt1/bhK6b1iDRCIGKSZ1C0r4AP5qnEwhKtTWB6wNk7D4xkYCCAXeZW03NFmlTVegtq413f4E36BJywS2VOiHaVtP7VV3YgSEU7/9Q0SfLL4xngTCMVpVeCnBgbK1ByN4vr44W3MDPwPVFgh4bpxvzDMkj5/VlyNpwM/6nd1c2zdXB0aI4EBw+kRPRTGEWkorJd8qHF66GfOsbT58iEP0lvsrPMMMhL5V0QJCYX/YBAlSJRyhXZsFHDYfyLFEcg3PDvcMmTTOyQxhLh4Kv5UC0i6POAIgwCI210ZoZMWlKC4eItaFGxjZ0wLCcVhuz4FUdOtzJCOLaw/Ds/pkfUKI4EBcjZqLh1we/JRnqetvkE6g0i6bzUWPnF5SLCHCiRuzTCAUfCvFInXNciMSKL/wYHN2Vu41kbKxHROMcU9/ruBbKUnibzNNL2n7a7NiywlFB8XkGXrxUPCtlNQS1A80AF9YhliJjmEV8Az5sNBbKfYS4p9WpfDJRoiVfBcaP6CUn1wvmFWht1LSS6DVmG1UMVauPdhnyUcZH8V+lGMl3nY5w4VTCqq6v7i4KA7hl3IMBjOPXkwEgsSzvz+yrOiTG5czv8LrIb5+/bhIjSKBx9jhUOCtFC5+Htsl3bGjPQaBsEr+p9UzSUUoFCoPBtsC5aFQABy8ojzohecqvCf83jqvz+f1+k4EvH6f1xcI+HwVdV5/eZr1VAuBkHL8WymgWzDUVhcMABTl8JU3FAh4y8u9XlA96C0PlHvLfaETXm/IG4Iny+nb6V8xmHAiUgG0UnxBbzAYaAsGgoFAAECogH+5vqAwKI1AeAEE8aQ3kBGEE0ggjPnnQvikQl8Az81vBkvw9gfABSoqvKEKX10FuAH+V1HhC2FE8Hq9Fd5m+MGAP7v5Y51AFEgrxU//GWK7SOT32wbFVEIE4rVopRxOKtpfk1bKf+W/8leQ/wdU0iTDG2cOYwAAAABJRU5ErkJgg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6157" name="AutoShape 13" descr="data:image/png;base64,iVBORw0KGgoAAAANSUhEUgAAAQQAAADBCAMAAAAehD6LAAAB3VBMVEX///8AAAAIcK///wE1qs0AAAORDYQTCoEAAQAEAAAFV4UIc7QDGCQHdLgAAAUBCxPm5ubx8fH4+PjW1tbr6+va2to/Pz//XQLJyckfHx/Q0NCKAHwTCoVKSkr19fUuLi5XV1eenp56enoNDQ22trYdHR2Li4vBwcGbm5s1NTXzAG+AgICmpqZgYGBycnKIiIj+1gIHZ6ENN5YIY6mFAHfI7POurq6QsLMnpckPB2fyAGoIS3RdXV0GAyYnJycHRGp7lpZJsdGY1OTm0+PSsM4EDiQLBUPdw9r/9AYLI1x7xd4DMk6v3+sHUoHx5e8QCHPDj7wNBlwMBlEofZb4tjWk2efcUAMNQZNjJAStYaUnKQT+4QMGGy0JBDoIJ1UGKT75mkMELS4CAhr1fUwyNAO7uwXJo8NrbQMSMjsLM3IgZnwtj6sNIygKQ5JQUATS0wW4eLGcQpT7zycDUmr0K2P0UFimpwUZSVb3uDSGiQULK174pT0MSpwdGwWGeAa4qwbfzAMFAy6Zjgb1Zlfk5AJjXwX1fE73oD3KywWeNZIrLwMLW6cwmrgIHD2srgEOOI0ITIuoPg03FwaALgYNJnEZFAWya6dxcgQgCwNsKAZLHAS6RAmVNwQoDgDiUQOmb2zeAAAfHklEQVR4nO1diUNT19L3xATuJXCzQDCEVfbdEiNGqSIKglAWzWspQqEfzyKEpVpeS2ttXVrfe3yF+rov9uvf+s3MOecuSW4SJBhi39RqCJDc+d1ZfjNnzsmJE8dC/P1t+b6EfEt5L2ON+b6IvIqv+zIDqcz3deRRgj1MiD/fl5In8bW3gPaqin+YN99Xkxdpe5ObgFo64F5i7C8YGStaSX/4M9jndpdNMNaa70t61dJWK4xgadLtdjgc7gHGevJ9Ua9UvGdAfQWMwDPYV+bg0sdYU76v69WJv5kbgaoulaARuN19g32AAjzly/e1vSIJdIGyLvh/YaCvjCAogWgw6Xa4FxgL5fvqXoX4+yuFEUz0gdpoBAOl+MQEPAYs+vN9gUcv5Y2CEixMgvrwh4wAIsNldQG+nFRfe+Ls59QYQMCEiOnAwY2AsSvnWxiPjK83cQ71CmYMsRDTAfjBhGAJrOP8+VqGkRG+yPd1Hp1UEDVGXsiNAGAYKFVlwQCGcL6HDYA/lL6+xLmcU2OVTZS4eSjo45FASFVvw5UrMjK+psQ5wFVdGHBgIDBFAin1jefPX2GeMuKM7fm+3CMRr1D1P2UIAhiBCsIUA4PK8yhNDJhj32tKnAEDhSnAjZbPoicsqSxRrhAIlQx8BTljvi/4CKQCMbigKEARb5zlVCBBasEXehohMg46KDK+fn0VXwtiUHNTQft/ju7gsUKgsMoqVnkFg8ISRkaVlef7mnMuVUzRpmuKa54wl8JuzDocZSVJ7lBL/nCFqW6KjK8fcYZaSZkuLq6ZJnXD36DFqykgAGFAl9wlr2PHuQ7U1IoBhVtYOO6Hz4KeFhBqCYArPbVXOkRkrM33NedeToOiI4jCMlbPP4YhTVpYwpUrvbVVjPWeP/8mG3RTyMj3JedeutACntQUF5NDjIQfkslLcTXRPz1oDY0UGZdeQ+LczEpXwfyvQ2y8jqlgDR1iISEq8JjAI+MgY8F8X3SOBVjCThRVvgW2oMG/anjWYgqM0iMg0NCLkdHtgO9V9jbUVlZVVfb0drX2Nwcr8q3EYaUS1I7FVIgGF4prLmBUeAAZAttoQi4jQ2isZfXwbz2bBFadlEEBla7+UOFSqG689+reDmoyXVzzHn75POxwSFNouQJ54TJjTWQNtVRIAlAtlzs6Kis7WixINHQXaKzwU9zbiCqqgigUY9W0j7FRVBC9tYoeF3vrGSt1UGSUd91f5wuEmlsbJBotjQXZhi3Ha1d31rFsXC6uuYmp4keIjSWqUUViXLyC3ddSrLXdgymIs6+8u0G4T3sB9uRbySHi26jApRpgzzxNlvGooFJQuEIK8hUIoNWqDXEOtvIWZUPhFRd4ixU1toGX/14NOQSagoh/TY3ne6uYWIvkDRePyrrsXixwhsNQaNEBS2kXpAhVA0+4Dg7hUjU9KjQ0IkZyLdJR5hikplu6jnMbmU1vgTlFMznERlzFeHCz5hL8vQgJog++7sC4qU70UcsJe06873gmfToM0BJe8yu6/BxJDzn/zirDntqFaWosPKQsQFMJvPHoEA14SBWZyVGwA42hoJiDn7RVd3iZMA3lpDQFsRyLEJQsqWQFldklQSQgLYEjvvCcSohRcFwlLZViLCeff+N2T8g1ebe7ZIGniuz77YHLB/np/MnU6MrKMD2imK42UWNNWcZy8lKYFmA4BJNGm6Uje71wQev0UV17bmRqZjdSXV0dGaWvkA0Kgbr6uqKxH8/qixAqtwJN+8mVvT+c4J2KY9yF8q3cRwSqI0Uz+nPeYHcjh0J5bxlUfsghGFSlFWhbX7INrDIasvX1IDu2M07+4fuRSKTo/tzM8LWEb9VxW1BGgDncgLzYZ0Dg0rTHX7BV594qJogsyRAubXXnXIEcyMwuaj+V+pvNzJCzkhaQdWjao8eMbTudznWEoTE7MoQht/BaMHxylYonDw1rCDtwaY/GbrtYzImyjhy7NSsagKjWHfVF51rqWEoBXxjb0tgGYRB1OqnUyCr0txZEd9p/LxIx3VS/N9Tc3ttggcDl2pp/fMelsXXC4OoQ/B3DfJrNMkztsU+UkCqLIEskPdtjMYMvvny0pWkuFkcIht666nSOR51Rlp2lo20d82pqqqioSHAFQ9qsvqAomgsZAmEwfm4oOnRu3BljbHmfZdNj7Ycy4iguPWcCGFQXJSbKXpZSYmQGb4M7vDUUBb6wP7uYXeTvON4ZAnwhci8hyoeaLFYgHwgzGCd3WIfM8eDhIqvPqtvubQse416TryhyP9EMTtRabj+lyNLtGCWFt94iHJxxeHpz1vNazKzUFVUPJz8btIKwHY9FnUPSDKJvgyusMnVk88GhGbHfp4tXl0B5+attze3OmD1hVwJicQcWdQpugJFAREQIB/vp6mT/mfoOkCZdUgcZG8kjzx6OzIlHpy2XFOcYDKEZQGZwYlt6bVNlTbY3zNd1IJ2TJI+tmLnq++KRlTSucn4EZuCEiLiHTHFzUWUNdqS5ovFwEOR14b+oSFrCiYpK8zXtoRlcjVJEJFfYHGHsjM2reG3S6wEkjyR7KlJtokyGKgr4wziaAScHKltcY7ad5AASTZehz0DJAQV7u3lsQAxXF5m/7Dc0WYXcwMlBE2CwBhHR1mvFb2i3LhC/UP/jPpDwZa889iXvRazZMmDwpD3OleOg1cjaMmOVtjV0Lf7Skws1NTX8d9ccBxI3TopmxcSPSIyIIMSvk6aY8ypwZeyk7D9Q03YNwRuU6zU4/3SJfvPG2TQaJ1iB2GeW17h4P7kePKP7g5MiIltEV0hXPbcCCB4C4Tr95pNvDHVJSZNABJgkGZgcGBgYxLk4GqY9bixUFpN7TmyvehZxmidtEYArLuwCoIBL/CAjs6h8n2qdgFKTH6lqCaKFS1zHrvfgvczzwwb8NYJmUJm2MdBNuYH8gY+GamGy8lSJkIQnEpfmUmhXDc5Np6w366aujQ7PrByRlhmlhy9Zq66RZTVDW8ArgohWjCjwyIgDsg43PGipEnKZpKqqxSDTAILaRO6ClmFyS1B9Zebe3C6UupHI7oxNb/gVyGm+D8DjymSpp9GqdzClkD8sk37PH7r5Da4XAvq3gP7GFIzL9d2pU9/jgKTDjX5TJV9vaqaIlkZodeTn4fwhgBLSrzfdypOXxhhie4yPRPIRMJqP5UNOl+vrLbrror04deqUi0ZlaalLGtu9SHURSnX17kxStf/qxcdJ9OW0+Zt+Rt2hviMTk9IgNxAE3Gt/uf5yqqCgud4BDN7RVEoOGBdF8lmJEACRuTybgCFYEmXIXO0EAiM2oVwoxpFIzCWL4bNcuSobEBCDUy9cRlwUZHTqPtQyM4m9z7xKc8bNX0Ee7Nfj+C8OShcjGjQNSIPAVfVViQCouKKjud797s8fmKpnkVeiz8tJxs66nysWX1eFP+CIMOTVMDAF9yRkh2QQXNpvp7h8zxYwOeAAaWFvv+0gxTZ4ULhZXEyzgEwNh8scDgKhJREE7Q+BwSnai+6guGhXoheGCI4d3RD+IIjzcwwKfQhCYovN9UJi8A7U3GUiLhbAaEsaERQ7tq2iG4A73BQgfMPP30gEwaX+/u4fLygufqcRaS7Ddb1Cm3+0SgXXbSemCn/gxPnH1CAASYSo6IIUqf324geNybhY6GeViP3meww3WF6SxPkGpQcFQLDYwf+9+8Mf3714550/eVwspbgI8L2Zby0OKaK/GvPI/EDEeTE8izstVWYCQdHePWUWxpYgJJRhXJSZ+NrwStIUTSEIzbgo6jZtnWC3ajhx3g+H+UksJhBcv1kwAL4IpBl4paqXkNeAM+M81cvgECgXEjBWdPypJKfaCxG7zjeILimXajhx9oTDPO6bCKOL/fr7DzwmUlxktNOQ+KLgI9cism5YOfCUy0sseojSFmrb+kpdaoV0HajdxyOfiiPSoOc0EGeUMO4rG1TNIOAMGERFDaD47sWfpyAu9om4eFm+1nARL58Ah7kDcue2JB0PK10HmK4Qcx1x6pQot8SW2+cCBDNhRBBQfoXw+OLP73GPHeeLpn7F6L37spCuPlAnoSLnIBwEhm7+C6tYQ7nYck2NojBOFIg3m18UTYBnBhCNNxOgwEhchfRPQYCc+RlqqYM4cBI1zQkMWToFP45DVXd453Cad5zXEATIfuQs2u9/GMobfHGQ6mg1QwMzW+mxU+Rw0pgdj6OfVSQI1zlxviHZEoHwXRIGGBcn3TyN5qaEPE1vX5pZPGkFG5+kkN4J6s0GBhGX+aw8+AMR50VkS9atlL9+/xsyJQHCby61Tyw55KaExFaYSy1xu8vSizvtQlDZsrjaZZfRD+vNIleVU3+pySPyg773OrHfjIQZfsClfv/DdxAXkTSDx7hyVEL6CYTB9DpmEvdZebG3im8t64txWQVIYyrYpVyvIQ8gEDT5rMuF/7uY+vsPIjxo1Exw4xB1jjYMUVW/UJZR0bQgbIoLxo3DNReeiOvP8gpaDRh4x/n5rCBCBAlT3yVyYI6L2EygbWeZfS4rnkcEXj0UBg7Hc6nGNHaIaqYvoTF0ZAnCCZ8enaffw6qaQADerH0PpXNiVIS46FIn5UEu4hWmUgxScRmORCLVu3P3ZoZHr03ZmiZfUe8TtzTdKri9nP2R66Dg+Rp0uASC0JBe9TqcvSoPtYUCFbpPXKfI+OMsb7pjQxGnYskf4E79+uuv3//++++/agybCX2mt/g5smsbgIbnquVqRHV10f17Myujo1MJP81z9STfsjLBZVDIwKQQGocwr432WUB4eEMocamGQOD013Y7aF15e6N16k92DrQL4mgOLB4oGIiYaBU0XDrBRJaQc6Cevdn7R+8ViTUJZNVEKYvmVsy1Fr0sj4x8S594IzVhUZSepG8YP1HCQQgvyjtJIEC6t199quiuTHpZKQojS8ClB6KD8t1U+gOZGFL1wsLCks4X5SrkcKRIn59KLVMryKmLTFId2TWciG9qpshYRu/sSkJeLoNyjm/CRBhE+Il44ia3BI1+pjZF1OrXLaCysb2/vy0YCoWCbf2nRdmsXEdHwlOLHH2ThvUZEdhwTbphupPPQSF9Ly0KGDh+TsRBn0ttlQbmSDgOIwvhl/dNWMI2bfIGlmwL0vWrzgQTjFdmCA+CMDIrFE4bjD2W1tou6GcbHQ25NrNrwSEiCi0sJF3invbhPd/65OlnIL+A3AXZArl9+/YX6J2YsfTFcT2pzIal1sXFxrgFHiTQYTYGv9gR0ZuC75v3EDE2m1Z7Ln3WJe+6XbCFrDoqUytzER0IaT68kOSRkXja1smM8vXXY58gGPyXwjJDLvOQwB2GFwTGYJmXR7+ulGHcawHhoa3q0h/K6JAvSwl5D1TLtn6lSEkicaPbNlHGIyNuZswMAshnYBYeAuFsWGRIPEagWByzwhif12Et5WasbYday03pQv2PcAS3VBtoOzgHTuxMTg4MQv4q9aClWU3q2m4kfXC0yNToyszMqH5HaPP3gsiRuA/+a4u2Y2Pz82+QzBty8uQv8FtLbh4S1sTV3yJD4EvsO9F1cbIGT5UU+qrSlBPBShMIPPwZWi+VelTaY2bJWEk3ePelF6R5a4NDPwCPtA9S3HgDijfmP/8YQLjrEkthEBIkTbhAIHBF4tFt8SyFL87J0vcZ2mRrdWkQtebBxxhSwr9cZhiypqRZCJ2RgschOXjHSvvM1gcIiq86vwIQ7jBB4d3h8L64qmnuDXTJMb68xsQAHwXFjJOnbR3sAGLLxl5C+PKwiIwYE56liwUfXezs/CeAgNmBKNbZcJiPIDKtRvcGlUXX5S2jSo8eZdoyHehuSNI0pdT3tjcHcrtVjKyQmzZWJa6f7CEY+6oTQPg7gOCSwH0TDgt1acigmD/eiMYlCF4dhHQT+YHujE0uBYFvag4dyQAr9XdkZEQKMGYPwvsIwvvzJ8eQNEzirzwMhwV3uG6MI7Jt56q49CYDaNvqvy2bLp+L3cEmwxFNc3OmwiMjEecP07jDRQDh87GTX2ObgyZmnus04aaRG1gsKmuMHgNo23m+LKb9FU17+gt1Wo5mmwsxFc4ZsdXN2Cf2GHx1sfOjjz8dO/khXg/9SlinCdOGN6h7MQkCv2a+TcruCjLu+lCZdvvxY02jevNoJhLofSb5aTj48BeL3u+bHn8KZnBy/o2xkx+gC/TxuCgypFJseAOL7sjrD5jew86UM4Dg0rQvno49RtzJy45ktw/FZBEZMQ/fMWMw3zlvhISLnR+fPPkGgPAtBilOlSQISJprngjOHNXTuXgP7nM2+SE9CJr27NHY2FOwA7bjdGLmPYrQiKPmMjJiheoyg/DPzn/qjz/u7BzjIHwClkCs+aFOE96rkd6gqHE9QTbIN+G8OHVesweh6c6Xjx4DPXl02wXX2ISbq+DZqpSvcjjhK5IiMiYQ5zFIBzJb/A2dgYPwGRhCqQBB0IRbNegNlChUPpiHok/y8eKhJSVxtgfhi61nT58+2wIrQGegLfjrLEe7nqaGZ2aM/pKP3o84I20gcJmI8/vICyQe6AwIArBmJhzouU4TLsgBNAAhqh+uYzgAZ6YtqWzBtHXIViAb7fENlzFw2UPvJx/9WSze6vUGLQAPiJYCvJ+JOAMG0hTAGSg8zAMIzyQI4ecyQ07ruYEt7TG5bmDqnoimQSqHtm+5GbLjlBIHzzgUXbg2U6S3VqrlQTmUpycM4my0FMADPr7Y+S98+Dl3Bg7C/4KWOGINyUGCUGPkhm3dGyzrZKf5cynK6UCixqv6I9G1Wl13GrINz770oeC+ld2IqbtULTdFUCFZyiMjrnoYkfEfFy8CP7pocgYOAvaVBjgIvJBWcBJRRAc1putgvWHc95tSxIXEqLDnXI/Hd0QNtrET3zMQwF3ImIBf7myB0bnEPqP8Dj9s02EQZxkZP+oEKwAT+JvMDBQbAAT8eWQWRoYE0jwtVVjXlUkgNrXJ5sHFnwBCVGqMYugfdQ6NvzXu5Iny4BOM6AZWCKqNzTF4CXw/jWgp/FvPiRcpLvzj5L+kMwAI8ye/RhBKOAii334TZ4647ZbGdGUSwqDQNUVY67aC4EwSBODqW+fOvUXns0SROh5sOskPbmBWH2TOMuBUKe+slTjPQ7EkUqPuDBwElwDNoAnTujewnW2ZG1oSr0Q4f4o1CcvYopKgf9Q5TgCMD0nT2IOfqj8IBDPUXqWEQMdmrYwm9mWpvuGRkYjzXa7u3zs7ZYrQnYFA+BBvuQBhhF+3nEhlmhr3SBCSd0SKbJjs0CETBuJgIoHAEAHwtgAAvjp3LsrpQkP2IAzD3b8/d28FdLfrwVH2EpzRYxBnbghoChd1ZyAQPsCtXry3FuaVkpzAwxZYXJULESmKZ9E3SV41M5eSqwYAb4MBSAC4PVwdH3IOiVO8skchs/CWt0Mnzrzj/D5FBEoShjOgl5zEhnsT50rPeSC4XlMjJzXUbWZpqFhFzIol74vxmUDYwSTAAbhqAQDgQNIYl+knpyea0ityzogtBe1D7gWygvy0cywJBEqpOk2QA3h4Gzd0ZVK91Wk7hzhtgLDtdFIMHBfpYcgAYC+2I9dvl3M0uCWFjHSAQMDlXte33Al0vT81YXASSgfpPZImsAt6blD1KtqmFcqnNJNipvwGStzphCQgABjXAYjGtgXAqrq/NvsgxzPutC3LiIzUcf5Hp7mVYAHhmWy46zShWPcG9j/i3xab7kebnSUbsTEuGAIBQDlB9wH0NG1xbfbh5ponx0dSUeen1EKcPzIZQqJsMd5rPitoguIxmJKcNrDfCcZ/IAVl0luNMT0mggVEyQf0lx95sPlwdm2RMlBuDzmmU1EEZ1xAzohEycYQQG5rOgicJjyRuUFKTxom085/JDlq6rFx3TnOaREHgDo1VJKBE8yuPeBZuelMrs/Cp9HWPhNxHnv/c/uuM3r/AG+ucS+4ZXgDSkfagCXKyRTkv10HYWicioT1uB5lVXSCTQEAq289giZbLzaEKDLiVjSDOKcWvC0lZAnP+aHFF6bNGGSo8HhnIWXbWLgS1UsyEbowDoATbK7Jpa7K00ez84k+u2JCX4tj7Kem27dv37lzZ2tr69ndu798RvLJ00++/fbbf38ge81nZYacNnlDV6apOUEVUrUERNAcMiVCgGB/bW1tX37sWG33kR0fQnen1Og40wAlzddr/EuN6ZOVDCsHYhVyWV4r9uhjPJk/F1EUECm3L1GuVjf4eyoAgGfxwYPFESZWZBv6c39Qo39YLyXpuhxyLS4L4bMJnCZcMnlD5jpfVIwpV5Ut4xpq6eKDxX29cd3TfBRnt44WVUdkLUUdrj6dOKcXnOEqIxA4Tbhu8oaMt0r2DlJPZxsDriP7+/t0BDaRsN4j2gU6CvW1Pu5EG1YneZ+Rn+EygMe3oExMTCyR4LC7i9ulqvIlad5NuGnKDVWN/WkDt09uabHZzSe+uzyiGa/ZdWRHVF7DJos+tUN5a6JMnw0SnxHtdhv/Go8RKO4OvIdwK/Gwh9ozbd7U8ZHX0pWK7XqUSKCq/AiZqjNHeD7lFG80yS/JGUsPOOl9Nszjx3spnablzTP9wYBPB6Mu0Cx6ibUYFuzOGjFPu9a3H+0Je7uWXqs5Mh4EBPQNZXk5xbEfJgfpqKytfbPD2PZ7hmoluxusx8ajogOG/EyGsGs8QZ+R3JdZcSsIVDpqSXqnk44QFQkNtpfWxY3l6E8TmyEMqk2tJqSswBmzmmsX4nZwmpA8CGwvOMtJBm9/l/1HQgeSZZQar5Yj5MRJq8rC0tLE4MDAJA4WO8rc7jIdkxSw/JhO32Qb6MI8x0Nj/g8L40HReoweL+FU8UfOyqkLSxMGJolm4r5hqzCX+t7G1q6uxtbW7v42CnHe9iYaEs//R1nUFSVjYG7s2IunlDCZLBF2smj6XkN/Y32KX2lp6Gpt729ubu5uNbY5HIOPcLiPEOxmeQy3RVQm90HggKlSaoRE/pkmvmBrFourPcfgQ37uVVvWn6Rks0DObHKh+dNt/KH+rso0OTOrLZNHLdciRUknkZN427q7ag92YrKQy21JpU1FsP9MT9IpQbXtx+SjMu9H7qcbhK4LtJ3uzWZgwCodZ9pSqeevqChva2uDkNAW8h6jT02dymoWvDuz3klS2Xqcz+I/uPD2t3ZbNFWyl9rMTZVCEcHftafPknfkZZJ8X3uupI7Co8I0bf6upqWtjl5fEIj0rGLrfWvs8Z0DOkS+Lz5H0sAPI2eIwt2xsUd3qOP61wKBOh87OB6loC3Mj409/kX7i4HQjux4lUZi+DGQj8ZAHv1yB0/5yQKKfF9/LoR6fHxehk+hAQxfPkYcxuYffXnnLwFCCHskTVE5OwpfaAquw/y09ezunZ9cWTRQ8q3B4YUTBH12MnawthFKAXyuWwYBgqCIaXIu+PF+B4PhGJTJh5QOVDlmmSKMZ9bbLPlvGR1WGvCuxxNnSWlKRBFr5LqUrqYE4XhUyoeQRtR1h8/QWmCIWxXWVrdje0OxVBi89PD5cZF2vNk0RzlOw4MWINZj8fj29nY8HpMRIxUIudy/nBcxCEL07XN8ai4RCSssKXptx/hj7bIS6iCoXGmaHDsn50ltQUiS4/0pj5nFIAh8itLJ56r1wdpkEKLJufOYf95nJvErkiBEjYHqqARCzJgnoJBkCMfu01cOKHRyQQxnZ4feNt1/bhK6b1iDRCIGKSZ1C0r4AP5qnEwhKtTWB6wNk7D4xkYCCAXeZW03NFmlTVegtq413f4E36BJywS2VOiHaVtP7VV3YgSEU7/9Q0SfLL4xngTCMVpVeCnBgbK1ByN4vr44W3MDPwPVFgh4bpxvzDMkj5/VlyNpwM/6nd1c2zdXB0aI4EBw+kRPRTGEWkorJd8qHF66GfOsbT58iEP0lvsrPMMMhL5V0QJCYX/YBAlSJRyhXZsFHDYfyLFEcg3PDvcMmTTOyQxhLh4Kv5UC0i6POAIgwCI210ZoZMWlKC4eItaFGxjZ0wLCcVhuz4FUdOtzJCOLaw/Ds/pkfUKI4EBcjZqLh1we/JRnqetvkE6g0i6bzUWPnF5SLCHCiRuzTCAUfCvFInXNciMSKL/wYHN2Vu41kbKxHROMcU9/ruBbKUnibzNNL2n7a7NiywlFB8XkGXrxUPCtlNQS1A80AF9YhliJjmEV8Az5sNBbKfYS4p9WpfDJRoiVfBcaP6CUn1wvmFWht1LSS6DVmG1UMVauPdhnyUcZH8V+lGMl3nY5w4VTCqq6v7i4KA7hl3IMBjOPXkwEgsSzvz+yrOiTG5czv8LrIb5+/bhIjSKBx9jhUOCtFC5+Htsl3bGjPQaBsEr+p9UzSUUoFCoPBtsC5aFQABy8ojzohecqvCf83jqvz+f1+k4EvH6f1xcI+HwVdV5/eZr1VAuBkHL8WymgWzDUVhcMABTl8JU3FAh4y8u9XlA96C0PlHvLfaETXm/IG4Iny+nb6V8xmHAiUgG0UnxBbzAYaAsGgoFAAECogH+5vqAwKI1AeAEE8aQ3kBGEE0ggjPnnQvikQl8Az81vBkvw9gfABSoqvKEKX10FuAH+V1HhC2FE8Hq9Fd5m+MGAP7v5Y51AFEgrxU//GWK7SOT32wbFVEIE4rVopRxOKtpfk1bKf+W/8leQ/wdU0iTDG2cOYwAAAABJRU5ErkJgg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6159" name="AutoShape 15" descr="data:image/png;base64,iVBORw0KGgoAAAANSUhEUgAAAQQAAADBCAMAAAAehD6LAAAB3VBMVEX///8AAAAIcK///wE1qs0AAAORDYQTCoEAAQAEAAAFV4UIc7QDGCQHdLgAAAUBCxPm5ubx8fH4+PjW1tbr6+va2to/Pz//XQLJyckfHx/Q0NCKAHwTCoVKSkr19fUuLi5XV1eenp56enoNDQ22trYdHR2Li4vBwcGbm5s1NTXzAG+AgICmpqZgYGBycnKIiIj+1gIHZ6ENN5YIY6mFAHfI7POurq6QsLMnpckPB2fyAGoIS3RdXV0GAyYnJycHRGp7lpZJsdGY1OTm0+PSsM4EDiQLBUPdw9r/9AYLI1x7xd4DMk6v3+sHUoHx5e8QCHPDj7wNBlwMBlEofZb4tjWk2efcUAMNQZNjJAStYaUnKQT+4QMGGy0JBDoIJ1UGKT75mkMELS4CAhr1fUwyNAO7uwXJo8NrbQMSMjsLM3IgZnwtj6sNIygKQ5JQUATS0wW4eLGcQpT7zycDUmr0K2P0UFimpwUZSVb3uDSGiQULK174pT0MSpwdGwWGeAa4qwbfzAMFAy6Zjgb1Zlfk5AJjXwX1fE73oD3KywWeNZIrLwMLW6cwmrgIHD2srgEOOI0ITIuoPg03FwaALgYNJnEZFAWya6dxcgQgCwNsKAZLHAS6RAmVNwQoDgDiUQOmb2zeAAAfHklEQVR4nO1diUNT19L3xATuJXCzQDCEVfbdEiNGqSIKglAWzWspQqEfzyKEpVpeS2ttXVrfe3yF+rov9uvf+s3MOecuSW4SJBhi39RqCJDc+d1ZfjNnzsmJE8dC/P1t+b6EfEt5L2ON+b6IvIqv+zIDqcz3deRRgj1MiD/fl5In8bW3gPaqin+YN99Xkxdpe5ObgFo64F5i7C8YGStaSX/4M9jndpdNMNaa70t61dJWK4xgadLtdjgc7gHGevJ9Ua9UvGdAfQWMwDPYV+bg0sdYU76v69WJv5kbgaoulaARuN19g32AAjzly/e1vSIJdIGyLvh/YaCvjCAogWgw6Xa4FxgL5fvqXoX4+yuFEUz0gdpoBAOl+MQEPAYs+vN9gUcv5Y2CEixMgvrwh4wAIsNldQG+nFRfe+Ls59QYQMCEiOnAwY2AsSvnWxiPjK83cQ71CmYMsRDTAfjBhGAJrOP8+VqGkRG+yPd1Hp1UEDVGXsiNAGAYKFVlwQCGcL6HDYA/lL6+xLmcU2OVTZS4eSjo45FASFVvw5UrMjK+psQ5wFVdGHBgIDBFAin1jefPX2GeMuKM7fm+3CMRr1D1P2UIAhiBCsIUA4PK8yhNDJhj32tKnAEDhSnAjZbPoicsqSxRrhAIlQx8BTljvi/4CKQCMbigKEARb5zlVCBBasEXehohMg46KDK+fn0VXwtiUHNTQft/ju7gsUKgsMoqVnkFg8ISRkaVlef7mnMuVUzRpmuKa54wl8JuzDocZSVJ7lBL/nCFqW6KjK8fcYZaSZkuLq6ZJnXD36DFqykgAGFAl9wlr2PHuQ7U1IoBhVtYOO6Hz4KeFhBqCYArPbVXOkRkrM33NedeToOiI4jCMlbPP4YhTVpYwpUrvbVVjPWeP/8mG3RTyMj3JedeutACntQUF5NDjIQfkslLcTXRPz1oDY0UGZdeQ+LczEpXwfyvQ2y8jqlgDR1iISEq8JjAI+MgY8F8X3SOBVjCThRVvgW2oMG/anjWYgqM0iMg0NCLkdHtgO9V9jbUVlZVVfb0drX2Nwcr8q3EYaUS1I7FVIgGF4prLmBUeAAZAttoQi4jQ2isZfXwbz2bBFadlEEBla7+UOFSqG689+reDmoyXVzzHn75POxwSFNouQJ54TJjTWQNtVRIAlAtlzs6Kis7WixINHQXaKzwU9zbiCqqgigUY9W0j7FRVBC9tYoeF3vrGSt1UGSUd91f5wuEmlsbJBotjQXZhi3Ha1d31rFsXC6uuYmp4keIjSWqUUViXLyC3ddSrLXdgymIs6+8u0G4T3sB9uRbySHi26jApRpgzzxNlvGooFJQuEIK8hUIoNWqDXEOtvIWZUPhFRd4ixU1toGX/14NOQSagoh/TY3ne6uYWIvkDRePyrrsXixwhsNQaNEBS2kXpAhVA0+4Dg7hUjU9KjQ0IkZyLdJR5hikplu6jnMbmU1vgTlFMznERlzFeHCz5hL8vQgJog++7sC4qU70UcsJe06873gmfToM0BJe8yu6/BxJDzn/zirDntqFaWosPKQsQFMJvPHoEA14SBWZyVGwA42hoJiDn7RVd3iZMA3lpDQFsRyLEJQsqWQFldklQSQgLYEjvvCcSohRcFwlLZViLCeff+N2T8g1ebe7ZIGniuz77YHLB/np/MnU6MrKMD2imK42UWNNWcZy8lKYFmA4BJNGm6Uje71wQev0UV17bmRqZjdSXV0dGaWvkA0Kgbr6uqKxH8/qixAqtwJN+8mVvT+c4J2KY9yF8q3cRwSqI0Uz+nPeYHcjh0J5bxlUfsghGFSlFWhbX7INrDIasvX1IDu2M07+4fuRSKTo/tzM8LWEb9VxW1BGgDncgLzYZ0Dg0rTHX7BV594qJogsyRAubXXnXIEcyMwuaj+V+pvNzJCzkhaQdWjao8eMbTudznWEoTE7MoQht/BaMHxylYonDw1rCDtwaY/GbrtYzImyjhy7NSsagKjWHfVF51rqWEoBXxjb0tgGYRB1OqnUyCr0txZEd9p/LxIx3VS/N9Tc3ttggcDl2pp/fMelsXXC4OoQ/B3DfJrNMkztsU+UkCqLIEskPdtjMYMvvny0pWkuFkcIht666nSOR51Rlp2lo20d82pqqqioSHAFQ9qsvqAomgsZAmEwfm4oOnRu3BljbHmfZdNj7Ycy4iguPWcCGFQXJSbKXpZSYmQGb4M7vDUUBb6wP7uYXeTvON4ZAnwhci8hyoeaLFYgHwgzGCd3WIfM8eDhIqvPqtvubQse416TryhyP9EMTtRabj+lyNLtGCWFt94iHJxxeHpz1vNazKzUFVUPJz8btIKwHY9FnUPSDKJvgyusMnVk88GhGbHfp4tXl0B5+attze3OmD1hVwJicQcWdQpugJFAREQIB/vp6mT/mfoOkCZdUgcZG8kjzx6OzIlHpy2XFOcYDKEZQGZwYlt6bVNlTbY3zNd1IJ2TJI+tmLnq++KRlTSucn4EZuCEiLiHTHFzUWUNdqS5ovFwEOR14b+oSFrCiYpK8zXtoRlcjVJEJFfYHGHsjM2reG3S6wEkjyR7KlJtokyGKgr4wziaAScHKltcY7ad5AASTZehz0DJAQV7u3lsQAxXF5m/7Dc0WYXcwMlBE2CwBhHR1mvFb2i3LhC/UP/jPpDwZa889iXvRazZMmDwpD3OleOg1cjaMmOVtjV0Lf7Skws1NTX8d9ccBxI3TopmxcSPSIyIIMSvk6aY8ypwZeyk7D9Q03YNwRuU6zU4/3SJfvPG2TQaJ1iB2GeW17h4P7kePKP7g5MiIltEV0hXPbcCCB4C4Tr95pNvDHVJSZNABJgkGZgcGBgYxLk4GqY9bixUFpN7TmyvehZxmidtEYArLuwCoIBL/CAjs6h8n2qdgFKTH6lqCaKFS1zHrvfgvczzwwb8NYJmUJm2MdBNuYH8gY+GamGy8lSJkIQnEpfmUmhXDc5Np6w366aujQ7PrByRlhmlhy9Zq66RZTVDW8ArgohWjCjwyIgDsg43PGipEnKZpKqqxSDTAILaRO6ClmFyS1B9Zebe3C6UupHI7oxNb/gVyGm+D8DjymSpp9GqdzClkD8sk37PH7r5Da4XAvq3gP7GFIzL9d2pU9/jgKTDjX5TJV9vaqaIlkZodeTn4fwhgBLSrzfdypOXxhhie4yPRPIRMJqP5UNOl+vrLbrror04deqUi0ZlaalLGtu9SHURSnX17kxStf/qxcdJ9OW0+Zt+Rt2hviMTk9IgNxAE3Gt/uf5yqqCgud4BDN7RVEoOGBdF8lmJEACRuTybgCFYEmXIXO0EAiM2oVwoxpFIzCWL4bNcuSobEBCDUy9cRlwUZHTqPtQyM4m9z7xKc8bNX0Ee7Nfj+C8OShcjGjQNSIPAVfVViQCouKKjud797s8fmKpnkVeiz8tJxs66nysWX1eFP+CIMOTVMDAF9yRkh2QQXNpvp7h8zxYwOeAAaWFvv+0gxTZ4ULhZXEyzgEwNh8scDgKhJREE7Q+BwSnai+6guGhXoheGCI4d3RD+IIjzcwwKfQhCYovN9UJi8A7U3GUiLhbAaEsaERQ7tq2iG4A73BQgfMPP30gEwaX+/u4fLygufqcRaS7Ddb1Cm3+0SgXXbSemCn/gxPnH1CAASYSo6IIUqf324geNybhY6GeViP3meww3WF6SxPkGpQcFQLDYwf+9+8Mf3714550/eVwspbgI8L2Zby0OKaK/GvPI/EDEeTE8izstVWYCQdHePWUWxpYgJJRhXJSZ+NrwStIUTSEIzbgo6jZtnWC3ajhx3g+H+UksJhBcv1kwAL4IpBl4paqXkNeAM+M81cvgECgXEjBWdPypJKfaCxG7zjeILimXajhx9oTDPO6bCKOL/fr7DzwmUlxktNOQ+KLgI9cism5YOfCUy0sseojSFmrb+kpdaoV0HajdxyOfiiPSoOc0EGeUMO4rG1TNIOAMGERFDaD47sWfpyAu9om4eFm+1nARL58Ah7kDcue2JB0PK10HmK4Qcx1x6pQot8SW2+cCBDNhRBBQfoXw+OLP73GPHeeLpn7F6L37spCuPlAnoSLnIBwEhm7+C6tYQ7nYck2NojBOFIg3m18UTYBnBhCNNxOgwEhchfRPQYCc+RlqqYM4cBI1zQkMWToFP45DVXd453Cad5zXEATIfuQs2u9/GMobfHGQ6mg1QwMzW+mxU+Rw0pgdj6OfVSQI1zlxviHZEoHwXRIGGBcn3TyN5qaEPE1vX5pZPGkFG5+kkN4J6s0GBhGX+aw8+AMR50VkS9atlL9+/xsyJQHCby61Tyw55KaExFaYSy1xu8vSizvtQlDZsrjaZZfRD+vNIleVU3+pySPyg773OrHfjIQZfsClfv/DdxAXkTSDx7hyVEL6CYTB9DpmEvdZebG3im8t64txWQVIYyrYpVyvIQ8gEDT5rMuF/7uY+vsPIjxo1Exw4xB1jjYMUVW/UJZR0bQgbIoLxo3DNReeiOvP8gpaDRh4x/n5rCBCBAlT3yVyYI6L2EygbWeZfS4rnkcEXj0UBg7Hc6nGNHaIaqYvoTF0ZAnCCZ8enaffw6qaQADerH0PpXNiVIS46FIn5UEu4hWmUgxScRmORCLVu3P3ZoZHr03ZmiZfUe8TtzTdKri9nP2R66Dg+Rp0uASC0JBe9TqcvSoPtYUCFbpPXKfI+OMsb7pjQxGnYskf4E79+uuv3//++++/agybCX2mt/g5smsbgIbnquVqRHV10f17Myujo1MJP81z9STfsjLBZVDIwKQQGocwr432WUB4eEMocamGQOD013Y7aF15e6N16k92DrQL4mgOLB4oGIiYaBU0XDrBRJaQc6Cevdn7R+8ViTUJZNVEKYvmVsy1Fr0sj4x8S594IzVhUZSepG8YP1HCQQgvyjtJIEC6t199quiuTHpZKQojS8ClB6KD8t1U+gOZGFL1wsLCks4X5SrkcKRIn59KLVMryKmLTFId2TWciG9qpshYRu/sSkJeLoNyjm/CRBhE+Il44ia3BI1+pjZF1OrXLaCysb2/vy0YCoWCbf2nRdmsXEdHwlOLHH2ThvUZEdhwTbphupPPQSF9Ly0KGDh+TsRBn0ttlQbmSDgOIwvhl/dNWMI2bfIGlmwL0vWrzgQTjFdmCA+CMDIrFE4bjD2W1tou6GcbHQ25NrNrwSEiCi0sJF3invbhPd/65OlnIL+A3AXZArl9+/YX6J2YsfTFcT2pzIal1sXFxrgFHiTQYTYGv9gR0ZuC75v3EDE2m1Z7Ln3WJe+6XbCFrDoqUytzER0IaT68kOSRkXja1smM8vXXY58gGPyXwjJDLvOQwB2GFwTGYJmXR7+ulGHcawHhoa3q0h/K6JAvSwl5D1TLtn6lSEkicaPbNlHGIyNuZswMAshnYBYeAuFsWGRIPEagWByzwhif12Et5WasbYday03pQv2PcAS3VBtoOzgHTuxMTg4MQv4q9aClWU3q2m4kfXC0yNToyszMqH5HaPP3gsiRuA/+a4u2Y2Pz82+QzBty8uQv8FtLbh4S1sTV3yJD4EvsO9F1cbIGT5UU+qrSlBPBShMIPPwZWi+VelTaY2bJWEk3ePelF6R5a4NDPwCPtA9S3HgDijfmP/8YQLjrEkthEBIkTbhAIHBF4tFt8SyFL87J0vcZ2mRrdWkQtebBxxhSwr9cZhiypqRZCJ2RgschOXjHSvvM1gcIiq86vwIQ7jBB4d3h8L64qmnuDXTJMb68xsQAHwXFjJOnbR3sAGLLxl5C+PKwiIwYE56liwUfXezs/CeAgNmBKNbZcJiPIDKtRvcGlUXX5S2jSo8eZdoyHehuSNI0pdT3tjcHcrtVjKyQmzZWJa6f7CEY+6oTQPg7gOCSwH0TDgt1acigmD/eiMYlCF4dhHQT+YHujE0uBYFvag4dyQAr9XdkZEQKMGYPwvsIwvvzJ8eQNEzirzwMhwV3uG6MI7Jt56q49CYDaNvqvy2bLp+L3cEmwxFNc3OmwiMjEecP07jDRQDh87GTX2ObgyZmnus04aaRG1gsKmuMHgNo23m+LKb9FU17+gt1Wo5mmwsxFc4ZsdXN2Cf2GHx1sfOjjz8dO/khXg/9SlinCdOGN6h7MQkCv2a+TcruCjLu+lCZdvvxY02jevNoJhLofSb5aTj48BeL3u+bHn8KZnBy/o2xkx+gC/TxuCgypFJseAOL7sjrD5jew86UM4Dg0rQvno49RtzJy45ktw/FZBEZMQ/fMWMw3zlvhISLnR+fPPkGgPAtBilOlSQISJprngjOHNXTuXgP7nM2+SE9CJr27NHY2FOwA7bjdGLmPYrQiKPmMjJiheoyg/DPzn/qjz/u7BzjIHwClkCs+aFOE96rkd6gqHE9QTbIN+G8OHVesweh6c6Xjx4DPXl02wXX2ISbq+DZqpSvcjjhK5IiMiYQ5zFIBzJb/A2dgYPwGRhCqQBB0IRbNegNlChUPpiHok/y8eKhJSVxtgfhi61nT58+2wIrQGegLfjrLEe7nqaGZ2aM/pKP3o84I20gcJmI8/vICyQe6AwIArBmJhzouU4TLsgBNAAhqh+uYzgAZ6YtqWzBtHXIViAb7fENlzFw2UPvJx/9WSze6vUGLQAPiJYCvJ+JOAMG0hTAGSg8zAMIzyQI4ecyQ07ruYEt7TG5bmDqnoimQSqHtm+5GbLjlBIHzzgUXbg2U6S3VqrlQTmUpycM4my0FMADPr7Y+S98+Dl3Bg7C/4KWOGINyUGCUGPkhm3dGyzrZKf5cynK6UCixqv6I9G1Wl13GrINz770oeC+ld2IqbtULTdFUCFZyiMjrnoYkfEfFy8CP7pocgYOAvaVBjgIvJBWcBJRRAc1putgvWHc95tSxIXEqLDnXI/Hd0QNtrET3zMQwF3ImIBf7myB0bnEPqP8Dj9s02EQZxkZP+oEKwAT+JvMDBQbAAT8eWQWRoYE0jwtVVjXlUkgNrXJ5sHFnwBCVGqMYugfdQ6NvzXu5Iny4BOM6AZWCKqNzTF4CXw/jWgp/FvPiRcpLvzj5L+kMwAI8ye/RhBKOAii334TZ4647ZbGdGUSwqDQNUVY67aC4EwSBODqW+fOvUXns0SROh5sOskPbmBWH2TOMuBUKe+slTjPQ7EkUqPuDBwElwDNoAnTujewnW2ZG1oSr0Q4f4o1CcvYopKgf9Q5TgCMD0nT2IOfqj8IBDPUXqWEQMdmrYwm9mWpvuGRkYjzXa7u3zs7ZYrQnYFA+BBvuQBhhF+3nEhlmhr3SBCSd0SKbJjs0CETBuJgIoHAEAHwtgAAvjp3LsrpQkP2IAzD3b8/d28FdLfrwVH2EpzRYxBnbghoChd1ZyAQPsCtXry3FuaVkpzAwxZYXJULESmKZ9E3SV41M5eSqwYAb4MBSAC4PVwdH3IOiVO8skchs/CWt0Mnzrzj/D5FBEoShjOgl5zEhnsT50rPeSC4XlMjJzXUbWZpqFhFzIol74vxmUDYwSTAAbhqAQDgQNIYl+knpyea0ityzogtBe1D7gWygvy0cywJBEqpOk2QA3h4Gzd0ZVK91Wk7hzhtgLDtdFIMHBfpYcgAYC+2I9dvl3M0uCWFjHSAQMDlXte33Al0vT81YXASSgfpPZImsAt6blD1KtqmFcqnNJNipvwGStzphCQgABjXAYjGtgXAqrq/NvsgxzPutC3LiIzUcf5Hp7mVYAHhmWy46zShWPcG9j/i3xab7kebnSUbsTEuGAIBQDlB9wH0NG1xbfbh5ponx0dSUeen1EKcPzIZQqJsMd5rPitoguIxmJKcNrDfCcZ/IAVl0luNMT0mggVEyQf0lx95sPlwdm2RMlBuDzmmU1EEZ1xAzohEycYQQG5rOgicJjyRuUFKTxom085/JDlq6rFx3TnOaREHgDo1VJKBE8yuPeBZuelMrs/Cp9HWPhNxHnv/c/uuM3r/AG+ucS+4ZXgDSkfagCXKyRTkv10HYWicioT1uB5lVXSCTQEAq289giZbLzaEKDLiVjSDOKcWvC0lZAnP+aHFF6bNGGSo8HhnIWXbWLgS1UsyEbowDoATbK7Jpa7K00ez84k+u2JCX4tj7Kem27dv37lzZ2tr69ndu798RvLJ00++/fbbf38ge81nZYacNnlDV6apOUEVUrUERNAcMiVCgGB/bW1tX37sWG33kR0fQnen1Og40wAlzddr/EuN6ZOVDCsHYhVyWV4r9uhjPJk/F1EUECm3L1GuVjf4eyoAgGfxwYPFESZWZBv6c39Qo39YLyXpuhxyLS4L4bMJnCZcMnlD5jpfVIwpV5Ut4xpq6eKDxX29cd3TfBRnt44WVUdkLUUdrj6dOKcXnOEqIxA4Tbhu8oaMt0r2DlJPZxsDriP7+/t0BDaRsN4j2gU6CvW1Pu5EG1YneZ+Rn+EygMe3oExMTCyR4LC7i9ulqvIlad5NuGnKDVWN/WkDt09uabHZzSe+uzyiGa/ZdWRHVF7DJos+tUN5a6JMnw0SnxHtdhv/Go8RKO4OvIdwK/Gwh9ozbd7U8ZHX0pWK7XqUSKCq/AiZqjNHeD7lFG80yS/JGUsPOOl9Nszjx3spnablzTP9wYBPB6Mu0Cx6ibUYFuzOGjFPu9a3H+0Je7uWXqs5Mh4EBPQNZXk5xbEfJgfpqKytfbPD2PZ7hmoluxusx8ajogOG/EyGsGs8QZ+R3JdZcSsIVDpqSXqnk44QFQkNtpfWxY3l6E8TmyEMqk2tJqSswBmzmmsX4nZwmpA8CGwvOMtJBm9/l/1HQgeSZZQar5Yj5MRJq8rC0tLE4MDAJA4WO8rc7jIdkxSw/JhO32Qb6MI8x0Nj/g8L40HReoweL+FU8UfOyqkLSxMGJolm4r5hqzCX+t7G1q6uxtbW7v42CnHe9iYaEs//R1nUFSVjYG7s2IunlDCZLBF2smj6XkN/Y32KX2lp6Gpt729ubu5uNbY5HIOPcLiPEOxmeQy3RVQm90HggKlSaoRE/pkmvmBrFourPcfgQ37uVVvWn6Rks0DObHKh+dNt/KH+rso0OTOrLZNHLdciRUknkZN427q7ag92YrKQy21JpU1FsP9MT9IpQbXtx+SjMu9H7qcbhK4LtJ3uzWZgwCodZ9pSqeevqChva2uDkNAW8h6jT02dymoWvDuz3klS2Xqcz+I/uPD2t3ZbNFWyl9rMTZVCEcHftafPknfkZZJ8X3uupI7Co8I0bf6upqWtjl5fEIj0rGLrfWvs8Z0DOkS+Lz5H0sAPI2eIwt2xsUd3qOP61wKBOh87OB6loC3Mj409/kX7i4HQjux4lUZi+DGQj8ZAHv1yB0/5yQKKfF9/LoR6fHxehk+hAQxfPkYcxuYffXnnLwFCCHskTVE5OwpfaAquw/y09ezunZ9cWTRQ8q3B4YUTBH12MnawthFKAXyuWwYBgqCIaXIu+PF+B4PhGJTJh5QOVDlmmSKMZ9bbLPlvGR1WGvCuxxNnSWlKRBFr5LqUrqYE4XhUyoeQRtR1h8/QWmCIWxXWVrdje0OxVBi89PD5cZF2vNk0RzlOw4MWINZj8fj29nY8HpMRIxUIudy/nBcxCEL07XN8ai4RCSssKXptx/hj7bIS6iCoXGmaHDsn50ltQUiS4/0pj5nFIAh8itLJ56r1wdpkEKLJufOYf95nJvErkiBEjYHqqARCzJgnoJBkCMfu01cOKHRyQQxnZ4feNt1/bhK6b1iDRCIGKSZ1C0r4AP5qnEwhKtTWB6wNk7D4xkYCCAXeZW03NFmlTVegtq413f4E36BJywS2VOiHaVtP7VV3YgSEU7/9Q0SfLL4xngTCMVpVeCnBgbK1ByN4vr44W3MDPwPVFgh4bpxvzDMkj5/VlyNpwM/6nd1c2zdXB0aI4EBw+kRPRTGEWkorJd8qHF66GfOsbT58iEP0lvsrPMMMhL5V0QJCYX/YBAlSJRyhXZsFHDYfyLFEcg3PDvcMmTTOyQxhLh4Kv5UC0i6POAIgwCI210ZoZMWlKC4eItaFGxjZ0wLCcVhuz4FUdOtzJCOLaw/Ds/pkfUKI4EBcjZqLh1we/JRnqetvkE6g0i6bzUWPnF5SLCHCiRuzTCAUfCvFInXNciMSKL/wYHN2Vu41kbKxHROMcU9/ruBbKUnibzNNL2n7a7NiywlFB8XkGXrxUPCtlNQS1A80AF9YhliJjmEV8Az5sNBbKfYS4p9WpfDJRoiVfBcaP6CUn1wvmFWht1LSS6DVmG1UMVauPdhnyUcZH8V+lGMl3nY5w4VTCqq6v7i4KA7hl3IMBjOPXkwEgsSzvz+yrOiTG5czv8LrIb5+/bhIjSKBx9jhUOCtFC5+Htsl3bGjPQaBsEr+p9UzSUUoFCoPBtsC5aFQABy8ojzohecqvCf83jqvz+f1+k4EvH6f1xcI+HwVdV5/eZr1VAuBkHL8WymgWzDUVhcMABTl8JU3FAh4y8u9XlA96C0PlHvLfaETXm/IG4Iny+nb6V8xmHAiUgG0UnxBbzAYaAsGgoFAAECogH+5vqAwKI1AeAEE8aQ3kBGEE0ggjPnnQvikQl8Az81vBkvw9gfABSoqvKEKX10FuAH+V1HhC2FE8Hq9Fd5m+MGAP7v5Y51AFEgrxU//GWK7SOT32wbFVEIE4rVopRxOKtpfk1bKf+W/8leQ/wdU0iTDG2cOYwAAAABJRU5ErkJgg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6" name="投影片編號版面配置區 5"/>
          <p:cNvSpPr>
            <a:spLocks noGrp="1"/>
          </p:cNvSpPr>
          <p:nvPr>
            <p:ph type="sldNum" sz="quarter" idx="12"/>
          </p:nvPr>
        </p:nvSpPr>
        <p:spPr/>
        <p:txBody>
          <a:bodyPr/>
          <a:lstStyle/>
          <a:p>
            <a:fld id="{55671F22-C2B7-443F-A245-4D60D20D161B}" type="slidenum">
              <a:rPr lang="zh-TW" altLang="en-US" sz="2000">
                <a:solidFill>
                  <a:schemeClr val="tx1"/>
                </a:solidFill>
              </a:rPr>
              <a:pPr/>
              <a:t>15</a:t>
            </a:fld>
            <a:endParaRPr lang="zh-TW" altLang="en-US" sz="2000" dirty="0">
              <a:solidFill>
                <a:schemeClr val="tx1"/>
              </a:solidFill>
            </a:endParaRPr>
          </a:p>
        </p:txBody>
      </p:sp>
      <p:pic>
        <p:nvPicPr>
          <p:cNvPr id="12" name="Picture 2" descr="http://img2.hackhome.com/img/20131/2013013070871842.jpg"/>
          <p:cNvPicPr>
            <a:picLocks noChangeAspect="1" noChangeArrowheads="1"/>
          </p:cNvPicPr>
          <p:nvPr/>
        </p:nvPicPr>
        <p:blipFill rotWithShape="1">
          <a:blip r:embed="rId2">
            <a:extLst>
              <a:ext uri="{28A0092B-C50C-407E-A947-70E740481C1C}">
                <a14:useLocalDpi xmlns:a14="http://schemas.microsoft.com/office/drawing/2010/main" val="0"/>
              </a:ext>
            </a:extLst>
          </a:blip>
          <a:srcRect r="26401" b="66291"/>
          <a:stretch/>
        </p:blipFill>
        <p:spPr bwMode="auto">
          <a:xfrm>
            <a:off x="8652252" y="156049"/>
            <a:ext cx="3066974" cy="1129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384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55671F22-C2B7-443F-A245-4D60D20D161B}" type="slidenum">
              <a:rPr lang="zh-TW" altLang="en-US" sz="2000">
                <a:solidFill>
                  <a:schemeClr val="tx1"/>
                </a:solidFill>
              </a:rPr>
              <a:pPr/>
              <a:t>16</a:t>
            </a:fld>
            <a:endParaRPr lang="zh-TW" altLang="en-US" sz="2000" dirty="0">
              <a:solidFill>
                <a:schemeClr val="tx1"/>
              </a:solidFill>
            </a:endParaRPr>
          </a:p>
        </p:txBody>
      </p:sp>
      <p:sp>
        <p:nvSpPr>
          <p:cNvPr id="5" name="矩形 4"/>
          <p:cNvSpPr/>
          <p:nvPr/>
        </p:nvSpPr>
        <p:spPr>
          <a:xfrm>
            <a:off x="815566" y="2004920"/>
            <a:ext cx="8102850" cy="4544702"/>
          </a:xfrm>
          <a:prstGeom prst="rect">
            <a:avLst/>
          </a:prstGeom>
        </p:spPr>
        <p:txBody>
          <a:bodyPr vert="horz" lIns="91440" tIns="45720" rIns="91440" bIns="45720" rtlCol="0">
            <a:noAutofit/>
          </a:bodyPr>
          <a:lstStyle/>
          <a:p>
            <a:pPr marL="228600" indent="-228600">
              <a:lnSpc>
                <a:spcPts val="3000"/>
              </a:lnSpc>
              <a:spcBef>
                <a:spcPts val="600"/>
              </a:spcBef>
              <a:spcAft>
                <a:spcPts val="600"/>
              </a:spcAft>
              <a:buFont typeface="Wingdings" pitchFamily="2" charset="2"/>
              <a:buChar char="Ø"/>
            </a:pPr>
            <a:r>
              <a:rPr lang="zh-TW" altLang="en-US" sz="28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同一時間同一帳號僅允許一人上網選填登記志願。</a:t>
            </a:r>
            <a:endParaRPr lang="en-US" altLang="zh-TW" sz="28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28600" indent="-228600">
              <a:lnSpc>
                <a:spcPts val="3000"/>
              </a:lnSpc>
              <a:spcBef>
                <a:spcPts val="600"/>
              </a:spcBef>
              <a:spcAft>
                <a:spcPts val="600"/>
              </a:spcAft>
              <a:buFont typeface="Wingdings" pitchFamily="2" charset="2"/>
              <a:buChar char="Ø"/>
            </a:pPr>
            <a:r>
              <a:rPr lang="zh-TW" altLang="en-US" sz="28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超過</a:t>
            </a:r>
            <a:r>
              <a:rPr lang="en-US" altLang="zh-TW" sz="28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20</a:t>
            </a:r>
            <a:r>
              <a:rPr lang="zh-TW" altLang="en-US" sz="28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分鐘未有動作者，系統將會自動登出。</a:t>
            </a:r>
          </a:p>
          <a:p>
            <a:pPr marL="228600" indent="-228600">
              <a:lnSpc>
                <a:spcPts val="4000"/>
              </a:lnSpc>
              <a:spcBef>
                <a:spcPts val="600"/>
              </a:spcBef>
              <a:spcAft>
                <a:spcPts val="600"/>
              </a:spcAft>
              <a:buFont typeface="Wingdings" pitchFamily="2" charset="2"/>
              <a:buChar char="Ø"/>
            </a:pPr>
            <a:r>
              <a:rPr lang="zh-TW" altLang="en-US" sz="28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免試生必須看到「</a:t>
            </a:r>
            <a:r>
              <a:rPr lang="zh-TW" altLang="en-US" sz="2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您已完成網路選填登記志願</a:t>
            </a:r>
            <a:r>
              <a:rPr lang="zh-TW" altLang="en-US" sz="28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」之訊息並產生「</a:t>
            </a:r>
            <a:r>
              <a:rPr lang="zh-TW" altLang="en-US" sz="2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志願表</a:t>
            </a:r>
            <a:r>
              <a:rPr lang="zh-TW" altLang="en-US" sz="28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」才算完成網路選填登記志願</a:t>
            </a:r>
            <a:r>
              <a:rPr lang="zh-TW" altLang="en-US" sz="28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8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28600" indent="-228600">
              <a:lnSpc>
                <a:spcPts val="3000"/>
              </a:lnSpc>
              <a:spcBef>
                <a:spcPts val="600"/>
              </a:spcBef>
              <a:spcAft>
                <a:spcPts val="600"/>
              </a:spcAft>
              <a:buFont typeface="Wingdings" pitchFamily="2" charset="2"/>
              <a:buChar char="Ø"/>
            </a:pPr>
            <a:r>
              <a:rPr lang="zh-TW" altLang="en-US" sz="28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免試生</a:t>
            </a:r>
            <a:r>
              <a:rPr lang="zh-TW" altLang="en-US" sz="28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於網路選填登記志願前，若欲登入本委員會各項系統</a:t>
            </a:r>
            <a:r>
              <a:rPr lang="en-US" altLang="zh-TW" sz="28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8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如資格審查</a:t>
            </a:r>
            <a:r>
              <a:rPr lang="zh-TW" altLang="en-US" sz="28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系統</a:t>
            </a:r>
            <a:r>
              <a:rPr lang="zh-TW" altLang="en-US" sz="28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8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個人成績查詢系統</a:t>
            </a:r>
            <a:r>
              <a:rPr lang="en-US" altLang="zh-TW" sz="28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8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8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即可登入查詢使用。</a:t>
            </a:r>
          </a:p>
          <a:p>
            <a:pPr>
              <a:lnSpc>
                <a:spcPts val="2800"/>
              </a:lnSpc>
              <a:spcBef>
                <a:spcPts val="600"/>
              </a:spcBef>
              <a:spcAft>
                <a:spcPts val="600"/>
              </a:spcAft>
            </a:pPr>
            <a:endParaRPr lang="en-US" altLang="zh-TW"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28600" indent="-228600">
              <a:lnSpc>
                <a:spcPts val="2800"/>
              </a:lnSpc>
              <a:spcBef>
                <a:spcPts val="600"/>
              </a:spcBef>
              <a:spcAft>
                <a:spcPts val="600"/>
              </a:spcAft>
              <a:buFont typeface="Wingdings" pitchFamily="2" charset="2"/>
              <a:buChar char="Ø"/>
            </a:pPr>
            <a:endParaRPr lang="zh-TW" altLang="en-US" sz="24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7" name="圖片 6" descr="下載.png"/>
          <p:cNvPicPr>
            <a:picLocks noChangeAspect="1"/>
          </p:cNvPicPr>
          <p:nvPr/>
        </p:nvPicPr>
        <p:blipFill>
          <a:blip r:embed="rId2" cstate="print"/>
          <a:srcRect b="6773"/>
          <a:stretch>
            <a:fillRect/>
          </a:stretch>
        </p:blipFill>
        <p:spPr>
          <a:xfrm>
            <a:off x="9029323" y="2004920"/>
            <a:ext cx="3104584" cy="2148473"/>
          </a:xfrm>
          <a:prstGeom prst="rect">
            <a:avLst/>
          </a:prstGeom>
        </p:spPr>
      </p:pic>
      <p:sp>
        <p:nvSpPr>
          <p:cNvPr id="9" name="標題 1"/>
          <p:cNvSpPr txBox="1">
            <a:spLocks/>
          </p:cNvSpPr>
          <p:nvPr/>
        </p:nvSpPr>
        <p:spPr>
          <a:xfrm>
            <a:off x="895700" y="316805"/>
            <a:ext cx="1149623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37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網路</a:t>
            </a:r>
            <a:r>
              <a:rPr lang="zh-TW" altLang="en-US" sz="37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選填登記</a:t>
            </a:r>
            <a:r>
              <a:rPr lang="zh-TW" altLang="en-US" sz="37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志願</a:t>
            </a:r>
            <a:endParaRPr lang="zh-TW" altLang="en-US" sz="37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974836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48574" y="1939575"/>
            <a:ext cx="11743426" cy="4291365"/>
          </a:xfrm>
          <a:prstGeom prst="rect">
            <a:avLst/>
          </a:prstGeom>
          <a:solidFill>
            <a:srgbClr val="FF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448574" y="1413066"/>
            <a:ext cx="11611154" cy="4576843"/>
          </a:xfrm>
        </p:spPr>
        <p:txBody>
          <a:bodyPr>
            <a:noAutofit/>
          </a:bodyPr>
          <a:lstStyle/>
          <a:p>
            <a:pPr marL="0" indent="0">
              <a:lnSpc>
                <a:spcPct val="100000"/>
              </a:lnSpc>
              <a:spcBef>
                <a:spcPts val="1200"/>
              </a:spcBef>
              <a:buNone/>
            </a:pPr>
            <a:r>
              <a:rPr lang="zh-TW" altLang="en-US" b="1" dirty="0" smtClean="0">
                <a:solidFill>
                  <a:srgbClr val="002060"/>
                </a:solidFill>
                <a:latin typeface="微軟正黑體" panose="020B0604030504040204" pitchFamily="34" charset="-120"/>
                <a:ea typeface="微軟正黑體" panose="020B0604030504040204" pitchFamily="34" charset="-120"/>
                <a:cs typeface="+mj-cs"/>
              </a:rPr>
              <a:t>依照免試生分發順位之順序，再按免試生選填登記之志願序進行統一分發。</a:t>
            </a:r>
            <a:endParaRPr lang="en-US" altLang="zh-TW" b="1" dirty="0" smtClean="0">
              <a:solidFill>
                <a:srgbClr val="002060"/>
              </a:solidFill>
              <a:latin typeface="微軟正黑體" panose="020B0604030504040204" pitchFamily="34" charset="-120"/>
              <a:ea typeface="微軟正黑體" panose="020B0604030504040204" pitchFamily="34" charset="-120"/>
              <a:cs typeface="+mj-cs"/>
            </a:endParaRPr>
          </a:p>
          <a:p>
            <a:pPr>
              <a:lnSpc>
                <a:spcPts val="3500"/>
              </a:lnSpc>
              <a:buFont typeface="Wingdings" panose="05000000000000000000" pitchFamily="2" charset="2"/>
              <a:buChar char="n"/>
            </a:pPr>
            <a:r>
              <a:rPr lang="zh-TW" altLang="en-US" b="1" dirty="0" smtClean="0">
                <a:solidFill>
                  <a:srgbClr val="C00000"/>
                </a:solidFill>
                <a:latin typeface="微軟正黑體" panose="020B0604030504040204" pitchFamily="34" charset="-120"/>
                <a:ea typeface="微軟正黑體" panose="020B0604030504040204" pitchFamily="34" charset="-120"/>
                <a:cs typeface="+mj-cs"/>
              </a:rPr>
              <a:t>一般生：</a:t>
            </a:r>
            <a:r>
              <a:rPr lang="zh-TW" altLang="en-US" b="1" dirty="0" smtClean="0">
                <a:solidFill>
                  <a:srgbClr val="002060"/>
                </a:solidFill>
                <a:latin typeface="微軟正黑體" panose="020B0604030504040204" pitchFamily="34" charset="-120"/>
                <a:ea typeface="微軟正黑體" panose="020B0604030504040204" pitchFamily="34" charset="-120"/>
                <a:cs typeface="+mj-cs"/>
              </a:rPr>
              <a:t>各校一般生科（組）名額，依一般生分發順位之順序錄取至額滿為止；惟大陸長期探親子女為依選填之志願順序，達該科（組）一般生之最低錄取標準者，依其分發順位順序僅限於該科組之「大陸長期探親子女」招生名額下分發。</a:t>
            </a:r>
            <a:endParaRPr lang="en-US" altLang="zh-TW" b="1" dirty="0" smtClean="0">
              <a:solidFill>
                <a:srgbClr val="002060"/>
              </a:solidFill>
              <a:latin typeface="微軟正黑體" panose="020B0604030504040204" pitchFamily="34" charset="-120"/>
              <a:ea typeface="微軟正黑體" panose="020B0604030504040204" pitchFamily="34" charset="-120"/>
              <a:cs typeface="+mj-cs"/>
            </a:endParaRPr>
          </a:p>
          <a:p>
            <a:pPr>
              <a:lnSpc>
                <a:spcPts val="3500"/>
              </a:lnSpc>
              <a:buFont typeface="Wingdings" panose="05000000000000000000" pitchFamily="2" charset="2"/>
              <a:buChar char="n"/>
            </a:pPr>
            <a:r>
              <a:rPr lang="zh-TW" altLang="en-US" b="1" dirty="0" smtClean="0">
                <a:solidFill>
                  <a:srgbClr val="C00000"/>
                </a:solidFill>
                <a:latin typeface="微軟正黑體" panose="020B0604030504040204" pitchFamily="34" charset="-120"/>
                <a:ea typeface="微軟正黑體" panose="020B0604030504040204" pitchFamily="34" charset="-120"/>
                <a:cs typeface="+mj-cs"/>
              </a:rPr>
              <a:t>特種身分生：</a:t>
            </a:r>
            <a:r>
              <a:rPr lang="zh-TW" altLang="en-US" b="1" dirty="0" smtClean="0">
                <a:solidFill>
                  <a:srgbClr val="002060"/>
                </a:solidFill>
                <a:latin typeface="微軟正黑體" panose="020B0604030504040204" pitchFamily="34" charset="-120"/>
                <a:ea typeface="微軟正黑體" panose="020B0604030504040204" pitchFamily="34" charset="-120"/>
                <a:cs typeface="+mj-cs"/>
              </a:rPr>
              <a:t>依選填之校科（組）之志願順序，先以一般生身分與其他一般生依一般生分發順位之順序，分發於該校科（組）之一般生名額，至額滿為止；未以一般生身分獲分發錄取者，但若該校科（組）有該類特種身分生外加名額，再以特種生身分及依其特種身分生分發順位之順序，分發於該類特種身分生之外加名額，至額滿為止。</a:t>
            </a:r>
            <a:endParaRPr lang="en-US" altLang="zh-TW" b="1" dirty="0" smtClean="0">
              <a:solidFill>
                <a:srgbClr val="002060"/>
              </a:solidFill>
              <a:latin typeface="微軟正黑體" panose="020B0604030504040204" pitchFamily="34" charset="-120"/>
              <a:ea typeface="微軟正黑體" panose="020B0604030504040204" pitchFamily="34" charset="-120"/>
              <a:cs typeface="+mj-cs"/>
            </a:endParaRPr>
          </a:p>
        </p:txBody>
      </p:sp>
      <p:sp>
        <p:nvSpPr>
          <p:cNvPr id="5" name="標題 1"/>
          <p:cNvSpPr txBox="1">
            <a:spLocks/>
          </p:cNvSpPr>
          <p:nvPr/>
        </p:nvSpPr>
        <p:spPr>
          <a:xfrm>
            <a:off x="730852" y="288839"/>
            <a:ext cx="10769600" cy="864096"/>
          </a:xfrm>
          <a:prstGeom prst="rect">
            <a:avLst/>
          </a:prstGeom>
        </p:spPr>
        <p:txBody>
          <a:bodyPr vert="horz" lIns="91440" tIns="45720" rIns="91440" bIns="45720" rtlCol="0" anchor="ctr">
            <a:normAutofit fontScale="97500"/>
          </a:bodyPr>
          <a:lstStyle/>
          <a:p>
            <a:pPr>
              <a:spcBef>
                <a:spcPct val="0"/>
              </a:spcBef>
              <a:defRPr/>
            </a:pPr>
            <a:r>
              <a:rPr lang="zh-TW" altLang="en-US" sz="4000" b="1" dirty="0">
                <a:solidFill>
                  <a:srgbClr val="002060"/>
                </a:solidFill>
                <a:latin typeface="微軟正黑體" panose="020B0604030504040204" pitchFamily="34" charset="-120"/>
                <a:ea typeface="微軟正黑體" panose="020B0604030504040204" pitchFamily="34" charset="-120"/>
                <a:cs typeface="+mj-cs"/>
              </a:rPr>
              <a:t> </a:t>
            </a:r>
            <a:r>
              <a:rPr lang="zh-TW" altLang="en-US" sz="4000" b="1" dirty="0" smtClean="0">
                <a:solidFill>
                  <a:srgbClr val="002060"/>
                </a:solidFill>
                <a:latin typeface="微軟正黑體" panose="020B0604030504040204" pitchFamily="34" charset="-120"/>
                <a:ea typeface="微軟正黑體" panose="020B0604030504040204" pitchFamily="34" charset="-120"/>
                <a:cs typeface="+mj-cs"/>
              </a:rPr>
              <a:t>分發方式</a:t>
            </a:r>
            <a:endParaRPr lang="zh-TW" altLang="en-US" sz="4000" b="1" dirty="0">
              <a:solidFill>
                <a:srgbClr val="002060"/>
              </a:solidFill>
              <a:latin typeface="微軟正黑體" panose="020B0604030504040204" pitchFamily="34" charset="-120"/>
              <a:ea typeface="微軟正黑體" panose="020B0604030504040204" pitchFamily="34" charset="-120"/>
              <a:cs typeface="+mj-cs"/>
            </a:endParaRPr>
          </a:p>
        </p:txBody>
      </p:sp>
      <p:pic>
        <p:nvPicPr>
          <p:cNvPr id="5122" name="Picture 2" descr="http://img2.hackhome.com/img/20131/2013013070871842.jpg"/>
          <p:cNvPicPr>
            <a:picLocks noChangeAspect="1" noChangeArrowheads="1"/>
          </p:cNvPicPr>
          <p:nvPr/>
        </p:nvPicPr>
        <p:blipFill rotWithShape="1">
          <a:blip r:embed="rId2">
            <a:extLst>
              <a:ext uri="{28A0092B-C50C-407E-A947-70E740481C1C}">
                <a14:useLocalDpi xmlns:a14="http://schemas.microsoft.com/office/drawing/2010/main" val="0"/>
              </a:ext>
            </a:extLst>
          </a:blip>
          <a:srcRect r="26401" b="66291"/>
          <a:stretch/>
        </p:blipFill>
        <p:spPr bwMode="auto">
          <a:xfrm>
            <a:off x="8652252" y="156049"/>
            <a:ext cx="3066974" cy="1129676"/>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8868692" y="6230940"/>
            <a:ext cx="2297424" cy="369332"/>
          </a:xfrm>
          <a:prstGeom prst="rect">
            <a:avLst/>
          </a:prstGeom>
        </p:spPr>
        <p:txBody>
          <a:bodyPr wrap="none">
            <a:spAutoFit/>
          </a:bodyPr>
          <a:lstStyle/>
          <a:p>
            <a:r>
              <a:rPr lang="zh-TW" altLang="en-US" dirty="0">
                <a:latin typeface="微軟正黑體" pitchFamily="34" charset="-120"/>
                <a:ea typeface="微軟正黑體" pitchFamily="34" charset="-120"/>
              </a:rPr>
              <a:t>（招生簡章</a:t>
            </a:r>
            <a:r>
              <a:rPr lang="zh-TW" altLang="en-US" dirty="0" smtClean="0">
                <a:latin typeface="微軟正黑體" pitchFamily="34" charset="-120"/>
                <a:ea typeface="微軟正黑體" pitchFamily="34" charset="-120"/>
              </a:rPr>
              <a:t>第</a:t>
            </a:r>
            <a:r>
              <a:rPr lang="en-US" altLang="zh-TW" dirty="0" smtClean="0">
                <a:latin typeface="微軟正黑體" pitchFamily="34" charset="-120"/>
                <a:ea typeface="微軟正黑體" pitchFamily="34" charset="-120"/>
              </a:rPr>
              <a:t>14</a:t>
            </a:r>
            <a:r>
              <a:rPr lang="zh-TW" altLang="en-US" dirty="0" smtClean="0">
                <a:latin typeface="微軟正黑體" pitchFamily="34" charset="-120"/>
                <a:ea typeface="微軟正黑體" pitchFamily="34" charset="-120"/>
              </a:rPr>
              <a:t>頁</a:t>
            </a:r>
            <a:r>
              <a:rPr lang="zh-TW" altLang="en-US" dirty="0">
                <a:latin typeface="微軟正黑體" pitchFamily="34" charset="-120"/>
                <a:ea typeface="微軟正黑體" pitchFamily="34" charset="-120"/>
              </a:rPr>
              <a:t>）</a:t>
            </a:r>
          </a:p>
        </p:txBody>
      </p:sp>
      <p:sp>
        <p:nvSpPr>
          <p:cNvPr id="2" name="投影片編號版面配置區 1"/>
          <p:cNvSpPr>
            <a:spLocks noGrp="1"/>
          </p:cNvSpPr>
          <p:nvPr>
            <p:ph type="sldNum" sz="quarter" idx="12"/>
          </p:nvPr>
        </p:nvSpPr>
        <p:spPr>
          <a:xfrm>
            <a:off x="9448800" y="6363109"/>
            <a:ext cx="2743200" cy="365125"/>
          </a:xfrm>
        </p:spPr>
        <p:txBody>
          <a:bodyPr vert="horz" lIns="91440" tIns="45720" rIns="91440" bIns="45720" rtlCol="0" anchor="ctr"/>
          <a:lstStyle/>
          <a:p>
            <a:fld id="{97006424-D9F2-4793-8C2C-FF1240B9B1D0}" type="slidenum">
              <a:rPr lang="zh-TW" altLang="en-US" sz="2000">
                <a:solidFill>
                  <a:schemeClr val="tx1"/>
                </a:solidFill>
              </a:rPr>
              <a:pPr/>
              <a:t>17</a:t>
            </a:fld>
            <a:endParaRPr lang="zh-TW" altLang="en-US" sz="2000" dirty="0">
              <a:solidFill>
                <a:schemeClr val="tx1"/>
              </a:solidFill>
            </a:endParaRPr>
          </a:p>
        </p:txBody>
      </p:sp>
    </p:spTree>
    <p:extLst>
      <p:ext uri="{BB962C8B-B14F-4D97-AF65-F5344CB8AC3E}">
        <p14:creationId xmlns:p14="http://schemas.microsoft.com/office/powerpoint/2010/main" val="3862009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線接點 22"/>
          <p:cNvCxnSpPr/>
          <p:nvPr/>
        </p:nvCxnSpPr>
        <p:spPr>
          <a:xfrm>
            <a:off x="887239" y="0"/>
            <a:ext cx="0" cy="6858000"/>
          </a:xfrm>
          <a:prstGeom prst="line">
            <a:avLst/>
          </a:prstGeom>
          <a:ln w="57150"/>
        </p:spPr>
        <p:style>
          <a:lnRef idx="1">
            <a:schemeClr val="dk1"/>
          </a:lnRef>
          <a:fillRef idx="0">
            <a:schemeClr val="dk1"/>
          </a:fillRef>
          <a:effectRef idx="0">
            <a:schemeClr val="dk1"/>
          </a:effectRef>
          <a:fontRef idx="minor">
            <a:schemeClr val="tx1"/>
          </a:fontRef>
        </p:style>
      </p:cxnSp>
      <p:sp>
        <p:nvSpPr>
          <p:cNvPr id="7" name="標題 1"/>
          <p:cNvSpPr txBox="1">
            <a:spLocks/>
          </p:cNvSpPr>
          <p:nvPr/>
        </p:nvSpPr>
        <p:spPr>
          <a:xfrm>
            <a:off x="1360559" y="441719"/>
            <a:ext cx="7124328" cy="936104"/>
          </a:xfrm>
          <a:prstGeom prst="rect">
            <a:avLst/>
          </a:prstGeom>
        </p:spPr>
        <p:txBody>
          <a:bodyPr vert="horz" lIns="91440" tIns="45720" rIns="91440" bIns="45720" rtlCol="0" anchor="ctr">
            <a:normAutofit/>
          </a:bodyPr>
          <a:lstStyle/>
          <a:p>
            <a:pPr>
              <a:lnSpc>
                <a:spcPct val="90000"/>
              </a:lnSpc>
              <a:spcBef>
                <a:spcPct val="0"/>
              </a:spcBef>
              <a:defRPr/>
            </a:pPr>
            <a:r>
              <a:rPr lang="zh-TW" altLang="en-US" sz="3800" b="1" dirty="0" smtClean="0">
                <a:solidFill>
                  <a:srgbClr val="002060"/>
                </a:solidFill>
                <a:latin typeface="微軟正黑體" panose="020B0604030504040204" pitchFamily="34" charset="-120"/>
                <a:ea typeface="微軟正黑體" panose="020B0604030504040204" pitchFamily="34" charset="-120"/>
                <a:cs typeface="+mj-cs"/>
              </a:rPr>
              <a:t>報到</a:t>
            </a:r>
            <a:r>
              <a:rPr lang="zh-TW" altLang="en-US" sz="3800" b="1" dirty="0" smtClean="0">
                <a:solidFill>
                  <a:srgbClr val="002060"/>
                </a:solidFill>
                <a:latin typeface="微軟正黑體" panose="020B0604030504040204" pitchFamily="34" charset="-120"/>
                <a:ea typeface="微軟正黑體" panose="020B0604030504040204" pitchFamily="34" charset="-120"/>
                <a:cs typeface="+mj-cs"/>
              </a:rPr>
              <a:t>及</a:t>
            </a:r>
            <a:r>
              <a:rPr lang="zh-TW" altLang="en-US" sz="3800" b="1" dirty="0">
                <a:solidFill>
                  <a:srgbClr val="002060"/>
                </a:solidFill>
                <a:latin typeface="微軟正黑體" panose="020B0604030504040204" pitchFamily="34" charset="-120"/>
                <a:ea typeface="微軟正黑體" panose="020B0604030504040204" pitchFamily="34" charset="-120"/>
                <a:cs typeface="+mj-cs"/>
              </a:rPr>
              <a:t>放棄</a:t>
            </a:r>
          </a:p>
        </p:txBody>
      </p:sp>
      <p:sp>
        <p:nvSpPr>
          <p:cNvPr id="8" name="文字方塊 7"/>
          <p:cNvSpPr txBox="1">
            <a:spLocks noChangeArrowheads="1"/>
          </p:cNvSpPr>
          <p:nvPr/>
        </p:nvSpPr>
        <p:spPr bwMode="auto">
          <a:xfrm>
            <a:off x="1235804" y="1813066"/>
            <a:ext cx="10660021" cy="4247317"/>
          </a:xfrm>
          <a:prstGeom prst="rect">
            <a:avLst/>
          </a:prstGeom>
          <a:noFill/>
          <a:ln w="9525">
            <a:noFill/>
            <a:miter lim="800000"/>
            <a:headEnd/>
            <a:tailEnd/>
          </a:ln>
        </p:spPr>
        <p:txBody>
          <a:bodyPr wrap="square">
            <a:spAutoFit/>
          </a:bodyPr>
          <a:lstStyle>
            <a:lvl1pPr marL="292100" indent="-292100" eaLnBrk="0" hangingPunct="0">
              <a:defRPr kumimoji="1" sz="1600">
                <a:solidFill>
                  <a:schemeClr val="tx1"/>
                </a:solidFill>
                <a:latin typeface="Arial" charset="0"/>
                <a:ea typeface="新細明體" pitchFamily="18" charset="-120"/>
              </a:defRPr>
            </a:lvl1pPr>
            <a:lvl2pPr marL="742950" indent="-285750" eaLnBrk="0" hangingPunct="0">
              <a:defRPr kumimoji="1" sz="1600">
                <a:solidFill>
                  <a:schemeClr val="tx1"/>
                </a:solidFill>
                <a:latin typeface="Arial" charset="0"/>
                <a:ea typeface="新細明體" pitchFamily="18" charset="-120"/>
              </a:defRPr>
            </a:lvl2pPr>
            <a:lvl3pPr marL="1143000" indent="-228600" eaLnBrk="0" hangingPunct="0">
              <a:defRPr kumimoji="1" sz="1600">
                <a:solidFill>
                  <a:schemeClr val="tx1"/>
                </a:solidFill>
                <a:latin typeface="Arial" charset="0"/>
                <a:ea typeface="新細明體" pitchFamily="18" charset="-120"/>
              </a:defRPr>
            </a:lvl3pPr>
            <a:lvl4pPr marL="1600200" indent="-228600" eaLnBrk="0" hangingPunct="0">
              <a:defRPr kumimoji="1" sz="1600">
                <a:solidFill>
                  <a:schemeClr val="tx1"/>
                </a:solidFill>
                <a:latin typeface="Arial" charset="0"/>
                <a:ea typeface="新細明體" pitchFamily="18" charset="-120"/>
              </a:defRPr>
            </a:lvl4pPr>
            <a:lvl5pPr marL="2057400" indent="-228600" eaLnBrk="0" hangingPunct="0">
              <a:defRPr kumimoji="1" sz="1600">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sz="1600">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sz="1600">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sz="1600">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sz="1600">
                <a:solidFill>
                  <a:schemeClr val="tx1"/>
                </a:solidFill>
                <a:latin typeface="Arial" charset="0"/>
                <a:ea typeface="新細明體" pitchFamily="18" charset="-120"/>
              </a:defRPr>
            </a:lvl9pPr>
          </a:lstStyle>
          <a:p>
            <a:pPr marL="271463" indent="0" eaLnBrk="1" hangingPunct="1">
              <a:lnSpc>
                <a:spcPts val="3000"/>
              </a:lnSpc>
              <a:spcBef>
                <a:spcPts val="1200"/>
              </a:spcBef>
              <a:spcAft>
                <a:spcPts val="2400"/>
              </a:spcAft>
              <a:buClr>
                <a:schemeClr val="accent2"/>
              </a:buClr>
              <a:defRPr/>
            </a:pPr>
            <a:r>
              <a:rPr kumimoji="0" lang="zh-TW" altLang="en-US" sz="2000" b="1" dirty="0">
                <a:solidFill>
                  <a:srgbClr val="0070C0"/>
                </a:solidFill>
                <a:latin typeface="微軟正黑體" pitchFamily="34" charset="-120"/>
                <a:ea typeface="微軟正黑體" pitchFamily="34" charset="-120"/>
              </a:rPr>
              <a:t>依所錄取招生學校之報到規定辦理報到手續，</a:t>
            </a:r>
            <a:r>
              <a:rPr kumimoji="0" lang="zh-TW" altLang="en-US" sz="2000" b="1" dirty="0">
                <a:solidFill>
                  <a:srgbClr val="C00000"/>
                </a:solidFill>
                <a:latin typeface="微軟正黑體" pitchFamily="34" charset="-120"/>
                <a:ea typeface="微軟正黑體" pitchFamily="34" charset="-120"/>
              </a:rPr>
              <a:t>逾期未完成報到手續者，取消錄取資格，錄取生不得異議</a:t>
            </a:r>
            <a:r>
              <a:rPr kumimoji="0" lang="zh-TW" altLang="en-US" sz="2000" b="1" dirty="0">
                <a:solidFill>
                  <a:srgbClr val="0070C0"/>
                </a:solidFill>
                <a:latin typeface="微軟正黑體" pitchFamily="34" charset="-120"/>
                <a:ea typeface="微軟正黑體" pitchFamily="34" charset="-120"/>
              </a:rPr>
              <a:t>。錄取生請務必詳閱所錄取招生學校「錄取生報到相關資訊」之規定（簡章第</a:t>
            </a:r>
            <a:r>
              <a:rPr kumimoji="0" lang="en-US" altLang="zh-TW" sz="2000" b="1" dirty="0">
                <a:solidFill>
                  <a:srgbClr val="0070C0"/>
                </a:solidFill>
                <a:latin typeface="微軟正黑體" pitchFamily="34" charset="-120"/>
                <a:ea typeface="微軟正黑體" pitchFamily="34" charset="-120"/>
              </a:rPr>
              <a:t>17</a:t>
            </a:r>
            <a:r>
              <a:rPr kumimoji="0" lang="zh-TW" altLang="en-US" sz="2000" b="1" dirty="0">
                <a:solidFill>
                  <a:srgbClr val="0070C0"/>
                </a:solidFill>
                <a:latin typeface="微軟正黑體" pitchFamily="34" charset="-120"/>
                <a:ea typeface="微軟正黑體" pitchFamily="34" charset="-120"/>
              </a:rPr>
              <a:t>至</a:t>
            </a:r>
            <a:r>
              <a:rPr kumimoji="0" lang="en-US" altLang="zh-TW" sz="2000" b="1" dirty="0">
                <a:solidFill>
                  <a:srgbClr val="0070C0"/>
                </a:solidFill>
                <a:latin typeface="微軟正黑體" pitchFamily="34" charset="-120"/>
                <a:ea typeface="微軟正黑體" pitchFamily="34" charset="-120"/>
              </a:rPr>
              <a:t>62</a:t>
            </a:r>
            <a:r>
              <a:rPr kumimoji="0" lang="zh-TW" altLang="en-US" sz="2000" b="1" dirty="0">
                <a:solidFill>
                  <a:srgbClr val="0070C0"/>
                </a:solidFill>
                <a:latin typeface="微軟正黑體" pitchFamily="34" charset="-120"/>
                <a:ea typeface="微軟正黑體" pitchFamily="34" charset="-120"/>
              </a:rPr>
              <a:t>頁），或向所錄取學校查詢。</a:t>
            </a:r>
            <a:endParaRPr kumimoji="0" lang="en-US" altLang="zh-TW" sz="2000" b="1" dirty="0" smtClean="0">
              <a:solidFill>
                <a:srgbClr val="0070C0"/>
              </a:solidFill>
              <a:latin typeface="微軟正黑體" pitchFamily="34" charset="-120"/>
              <a:ea typeface="微軟正黑體" pitchFamily="34" charset="-120"/>
            </a:endParaRPr>
          </a:p>
          <a:p>
            <a:pPr marL="271463" indent="0" eaLnBrk="1" hangingPunct="1">
              <a:lnSpc>
                <a:spcPts val="3000"/>
              </a:lnSpc>
              <a:spcBef>
                <a:spcPts val="1200"/>
              </a:spcBef>
              <a:spcAft>
                <a:spcPts val="600"/>
              </a:spcAft>
              <a:buClr>
                <a:schemeClr val="accent2"/>
              </a:buClr>
              <a:defRPr/>
            </a:pPr>
            <a:r>
              <a:rPr kumimoji="0" lang="zh-TW" altLang="en-US" sz="2000" b="1" dirty="0" smtClean="0">
                <a:solidFill>
                  <a:srgbClr val="0070C0"/>
                </a:solidFill>
                <a:latin typeface="微軟正黑體" pitchFamily="34" charset="-120"/>
                <a:ea typeface="微軟正黑體" pitchFamily="34" charset="-120"/>
              </a:rPr>
              <a:t>錄取</a:t>
            </a:r>
            <a:r>
              <a:rPr kumimoji="0" lang="zh-TW" altLang="en-US" sz="2000" b="1" dirty="0">
                <a:solidFill>
                  <a:srgbClr val="0070C0"/>
                </a:solidFill>
                <a:latin typeface="微軟正黑體" pitchFamily="34" charset="-120"/>
                <a:ea typeface="微軟正黑體" pitchFamily="34" charset="-120"/>
              </a:rPr>
              <a:t>生完成報到後，如欲放棄錄取資格者，應填寫</a:t>
            </a:r>
            <a:r>
              <a:rPr kumimoji="0" lang="zh-TW" altLang="en-US" sz="2000" b="1" dirty="0" smtClean="0">
                <a:solidFill>
                  <a:srgbClr val="C00000"/>
                </a:solidFill>
                <a:latin typeface="微軟正黑體" pitchFamily="34" charset="-120"/>
                <a:ea typeface="微軟正黑體" pitchFamily="34" charset="-120"/>
              </a:rPr>
              <a:t>「</a:t>
            </a:r>
            <a:r>
              <a:rPr kumimoji="0" lang="en-US" altLang="zh-TW" sz="2000" b="1" dirty="0" smtClean="0">
                <a:solidFill>
                  <a:srgbClr val="C00000"/>
                </a:solidFill>
                <a:latin typeface="微軟正黑體" pitchFamily="34" charset="-120"/>
                <a:ea typeface="微軟正黑體" pitchFamily="34" charset="-120"/>
              </a:rPr>
              <a:t>107</a:t>
            </a:r>
            <a:r>
              <a:rPr kumimoji="0" lang="zh-TW" altLang="en-US" sz="2000" b="1" dirty="0" smtClean="0">
                <a:solidFill>
                  <a:srgbClr val="C00000"/>
                </a:solidFill>
                <a:latin typeface="微軟正黑體" pitchFamily="34" charset="-120"/>
                <a:ea typeface="微軟正黑體" pitchFamily="34" charset="-120"/>
              </a:rPr>
              <a:t>學年度五專優先</a:t>
            </a:r>
            <a:r>
              <a:rPr kumimoji="0" lang="zh-TW" altLang="en-US" sz="2000" b="1" dirty="0">
                <a:solidFill>
                  <a:srgbClr val="C00000"/>
                </a:solidFill>
                <a:latin typeface="微軟正黑體" pitchFamily="34" charset="-120"/>
                <a:ea typeface="微軟正黑體" pitchFamily="34" charset="-120"/>
              </a:rPr>
              <a:t>免試入學錄取報到生放棄錄取資格聲明書」</a:t>
            </a:r>
            <a:r>
              <a:rPr kumimoji="0" lang="zh-TW" altLang="en-US" sz="2000" dirty="0" smtClean="0">
                <a:solidFill>
                  <a:srgbClr val="0070C0"/>
                </a:solidFill>
                <a:latin typeface="微軟正黑體" pitchFamily="34" charset="-120"/>
                <a:ea typeface="微軟正黑體" pitchFamily="34" charset="-120"/>
              </a:rPr>
              <a:t>（附表</a:t>
            </a:r>
            <a:r>
              <a:rPr kumimoji="0" lang="zh-TW" altLang="en-US" sz="2000" dirty="0">
                <a:solidFill>
                  <a:srgbClr val="0070C0"/>
                </a:solidFill>
                <a:latin typeface="微軟正黑體" pitchFamily="34" charset="-120"/>
                <a:ea typeface="微軟正黑體" pitchFamily="34" charset="-120"/>
              </a:rPr>
              <a:t>三</a:t>
            </a:r>
            <a:r>
              <a:rPr kumimoji="0" lang="zh-TW" altLang="en-US" sz="2000" dirty="0" smtClean="0">
                <a:solidFill>
                  <a:srgbClr val="0070C0"/>
                </a:solidFill>
                <a:latin typeface="微軟正黑體" pitchFamily="34" charset="-120"/>
                <a:ea typeface="微軟正黑體" pitchFamily="34" charset="-120"/>
              </a:rPr>
              <a:t>；</a:t>
            </a:r>
            <a:r>
              <a:rPr kumimoji="0" lang="zh-TW" altLang="en-US" sz="2000" dirty="0">
                <a:solidFill>
                  <a:srgbClr val="0070C0"/>
                </a:solidFill>
                <a:latin typeface="微軟正黑體" pitchFamily="34" charset="-120"/>
                <a:ea typeface="微軟正黑體" pitchFamily="34" charset="-120"/>
              </a:rPr>
              <a:t>簡章</a:t>
            </a:r>
            <a:r>
              <a:rPr kumimoji="0" lang="zh-TW" altLang="en-US" sz="2000" dirty="0" smtClean="0">
                <a:solidFill>
                  <a:srgbClr val="0070C0"/>
                </a:solidFill>
                <a:latin typeface="微軟正黑體" pitchFamily="34" charset="-120"/>
                <a:ea typeface="微軟正黑體" pitchFamily="34" charset="-120"/>
              </a:rPr>
              <a:t>第</a:t>
            </a:r>
            <a:r>
              <a:rPr kumimoji="0" lang="en-US" altLang="zh-TW" sz="2000" dirty="0" smtClean="0">
                <a:solidFill>
                  <a:srgbClr val="0070C0"/>
                </a:solidFill>
                <a:latin typeface="微軟正黑體" pitchFamily="34" charset="-120"/>
                <a:ea typeface="微軟正黑體" pitchFamily="34" charset="-120"/>
              </a:rPr>
              <a:t>175</a:t>
            </a:r>
            <a:r>
              <a:rPr kumimoji="0" lang="zh-TW" altLang="en-US" sz="2000" dirty="0" smtClean="0">
                <a:solidFill>
                  <a:srgbClr val="0070C0"/>
                </a:solidFill>
                <a:latin typeface="微軟正黑體" pitchFamily="34" charset="-120"/>
                <a:ea typeface="微軟正黑體" pitchFamily="34" charset="-120"/>
              </a:rPr>
              <a:t>頁）</a:t>
            </a:r>
            <a:r>
              <a:rPr kumimoji="0" lang="zh-TW" altLang="en-US" sz="2000" b="1" dirty="0" smtClean="0">
                <a:solidFill>
                  <a:srgbClr val="0070C0"/>
                </a:solidFill>
                <a:latin typeface="微軟正黑體" pitchFamily="34" charset="-120"/>
                <a:ea typeface="微軟正黑體" pitchFamily="34" charset="-120"/>
              </a:rPr>
              <a:t>，於</a:t>
            </a:r>
            <a:r>
              <a:rPr kumimoji="0" lang="en-US" altLang="zh-TW" sz="2000" b="1" dirty="0" smtClean="0">
                <a:solidFill>
                  <a:srgbClr val="C00000"/>
                </a:solidFill>
                <a:latin typeface="微軟正黑體" pitchFamily="34" charset="-120"/>
                <a:ea typeface="微軟正黑體" pitchFamily="34" charset="-120"/>
              </a:rPr>
              <a:t>107</a:t>
            </a:r>
            <a:r>
              <a:rPr kumimoji="0" lang="zh-TW" altLang="en-US" sz="2000" b="1" dirty="0" smtClean="0">
                <a:solidFill>
                  <a:srgbClr val="C00000"/>
                </a:solidFill>
                <a:latin typeface="微軟正黑體" pitchFamily="34" charset="-120"/>
                <a:ea typeface="微軟正黑體" pitchFamily="34" charset="-120"/>
              </a:rPr>
              <a:t>年</a:t>
            </a:r>
            <a:r>
              <a:rPr kumimoji="0" lang="en-US" altLang="zh-TW" sz="2000" b="1" dirty="0">
                <a:solidFill>
                  <a:srgbClr val="C00000"/>
                </a:solidFill>
                <a:latin typeface="微軟正黑體" pitchFamily="34" charset="-120"/>
                <a:ea typeface="微軟正黑體" pitchFamily="34" charset="-120"/>
              </a:rPr>
              <a:t>6</a:t>
            </a:r>
            <a:r>
              <a:rPr kumimoji="0" lang="zh-TW" altLang="en-US" sz="2000" b="1" dirty="0" smtClean="0">
                <a:solidFill>
                  <a:srgbClr val="C00000"/>
                </a:solidFill>
                <a:latin typeface="微軟正黑體" pitchFamily="34" charset="-120"/>
                <a:ea typeface="微軟正黑體" pitchFamily="34" charset="-120"/>
              </a:rPr>
              <a:t>月</a:t>
            </a:r>
            <a:r>
              <a:rPr kumimoji="0" lang="en-US" altLang="zh-TW" sz="2000" b="1" dirty="0" smtClean="0">
                <a:solidFill>
                  <a:srgbClr val="C00000"/>
                </a:solidFill>
                <a:latin typeface="微軟正黑體" pitchFamily="34" charset="-120"/>
                <a:ea typeface="微軟正黑體" pitchFamily="34" charset="-120"/>
              </a:rPr>
              <a:t>15</a:t>
            </a:r>
            <a:r>
              <a:rPr kumimoji="0" lang="zh-TW" altLang="en-US" sz="2000" b="1" dirty="0" smtClean="0">
                <a:solidFill>
                  <a:srgbClr val="C00000"/>
                </a:solidFill>
                <a:latin typeface="微軟正黑體" pitchFamily="34" charset="-120"/>
                <a:ea typeface="微軟正黑體" pitchFamily="34" charset="-120"/>
              </a:rPr>
              <a:t>日（星期五）</a:t>
            </a:r>
            <a:r>
              <a:rPr kumimoji="0" lang="en-US" altLang="zh-TW" sz="2000" b="1" dirty="0" smtClean="0">
                <a:solidFill>
                  <a:srgbClr val="C00000"/>
                </a:solidFill>
                <a:latin typeface="微軟正黑體" pitchFamily="34" charset="-120"/>
                <a:ea typeface="微軟正黑體" pitchFamily="34" charset="-120"/>
              </a:rPr>
              <a:t>17:00</a:t>
            </a:r>
            <a:r>
              <a:rPr kumimoji="0" lang="zh-TW" altLang="en-US" sz="2000" b="1" dirty="0" smtClean="0">
                <a:solidFill>
                  <a:srgbClr val="C00000"/>
                </a:solidFill>
                <a:latin typeface="微軟正黑體" pitchFamily="34" charset="-120"/>
                <a:ea typeface="微軟正黑體" pitchFamily="34" charset="-120"/>
              </a:rPr>
              <a:t>前</a:t>
            </a:r>
            <a:r>
              <a:rPr kumimoji="0" lang="zh-TW" altLang="en-US" sz="2000" b="1" dirty="0" smtClean="0">
                <a:solidFill>
                  <a:srgbClr val="0070C0"/>
                </a:solidFill>
                <a:latin typeface="微軟正黑體" pitchFamily="34" charset="-120"/>
                <a:ea typeface="微軟正黑體" pitchFamily="34" charset="-120"/>
              </a:rPr>
              <a:t>傳真</a:t>
            </a:r>
            <a:r>
              <a:rPr kumimoji="0" lang="zh-TW" altLang="en-US" sz="2000" b="1" dirty="0">
                <a:solidFill>
                  <a:srgbClr val="0070C0"/>
                </a:solidFill>
                <a:latin typeface="微軟正黑體" pitchFamily="34" charset="-120"/>
                <a:ea typeface="微軟正黑體" pitchFamily="34" charset="-120"/>
              </a:rPr>
              <a:t>並同時以電話確認後（聯絡電話參考本簡章第</a:t>
            </a:r>
            <a:r>
              <a:rPr kumimoji="0" lang="en-US" altLang="zh-TW" sz="2000" b="1" dirty="0">
                <a:solidFill>
                  <a:srgbClr val="0070C0"/>
                </a:solidFill>
                <a:latin typeface="微軟正黑體" pitchFamily="34" charset="-120"/>
                <a:ea typeface="微軟正黑體" pitchFamily="34" charset="-120"/>
              </a:rPr>
              <a:t>IV-VII</a:t>
            </a:r>
            <a:r>
              <a:rPr kumimoji="0" lang="zh-TW" altLang="en-US" sz="2000" b="1" dirty="0">
                <a:solidFill>
                  <a:srgbClr val="0070C0"/>
                </a:solidFill>
                <a:latin typeface="微軟正黑體" pitchFamily="34" charset="-120"/>
                <a:ea typeface="微軟正黑體" pitchFamily="34" charset="-120"/>
              </a:rPr>
              <a:t>頁）再以限時掛號郵寄（郵戳為憑，逾期不予受理）至錄取學校辦理。</a:t>
            </a:r>
            <a:endParaRPr kumimoji="0" lang="en-US" altLang="zh-TW" sz="2000" b="1" dirty="0">
              <a:solidFill>
                <a:srgbClr val="0070C0"/>
              </a:solidFill>
              <a:latin typeface="微軟正黑體" pitchFamily="34" charset="-120"/>
              <a:ea typeface="微軟正黑體" pitchFamily="34" charset="-120"/>
            </a:endParaRPr>
          </a:p>
          <a:p>
            <a:pPr marL="271463" lvl="0" indent="0" algn="just" eaLnBrk="1" hangingPunct="1">
              <a:lnSpc>
                <a:spcPts val="3000"/>
              </a:lnSpc>
              <a:spcBef>
                <a:spcPts val="1200"/>
              </a:spcBef>
              <a:spcAft>
                <a:spcPts val="600"/>
              </a:spcAft>
              <a:buClr>
                <a:schemeClr val="accent2"/>
              </a:buClr>
              <a:defRPr/>
            </a:pPr>
            <a:r>
              <a:rPr kumimoji="0" lang="zh-TW" altLang="en-US" sz="2000" b="1" dirty="0" smtClean="0">
                <a:solidFill>
                  <a:srgbClr val="0070C0"/>
                </a:solidFill>
                <a:latin typeface="微軟正黑體" pitchFamily="34" charset="-120"/>
                <a:ea typeface="微軟正黑體" pitchFamily="34" charset="-120"/>
              </a:rPr>
              <a:t>錄取生已完成報到且</a:t>
            </a:r>
            <a:r>
              <a:rPr kumimoji="0" lang="zh-TW" altLang="en-US" sz="2000" b="1" dirty="0">
                <a:solidFill>
                  <a:srgbClr val="C00000"/>
                </a:solidFill>
                <a:latin typeface="微軟正黑體" pitchFamily="34" charset="-120"/>
                <a:ea typeface="微軟正黑體" pitchFamily="34" charset="-120"/>
              </a:rPr>
              <a:t>未聲明放棄錄取資格</a:t>
            </a:r>
            <a:r>
              <a:rPr lang="zh-TW" altLang="zh-TW" sz="2000" b="1" dirty="0">
                <a:solidFill>
                  <a:srgbClr val="C00000"/>
                </a:solidFill>
                <a:latin typeface="微軟正黑體" pitchFamily="34" charset="-120"/>
                <a:ea typeface="微軟正黑體" pitchFamily="34" charset="-120"/>
              </a:rPr>
              <a:t>者，</a:t>
            </a:r>
            <a:r>
              <a:rPr lang="zh-TW" altLang="zh-TW" sz="2000" b="1" dirty="0" smtClean="0">
                <a:solidFill>
                  <a:srgbClr val="C00000"/>
                </a:solidFill>
                <a:latin typeface="微軟正黑體" pitchFamily="34" charset="-120"/>
                <a:ea typeface="微軟正黑體" pitchFamily="34" charset="-120"/>
              </a:rPr>
              <a:t>不得</a:t>
            </a:r>
            <a:r>
              <a:rPr lang="zh-TW" altLang="en-US" sz="2000" b="1" dirty="0" smtClean="0">
                <a:solidFill>
                  <a:srgbClr val="C00000"/>
                </a:solidFill>
                <a:latin typeface="微軟正黑體" pitchFamily="34" charset="-120"/>
                <a:ea typeface="微軟正黑體" pitchFamily="34" charset="-120"/>
              </a:rPr>
              <a:t>再</a:t>
            </a:r>
            <a:r>
              <a:rPr lang="zh-TW" altLang="zh-TW" sz="2000" b="1" dirty="0" smtClean="0">
                <a:solidFill>
                  <a:srgbClr val="C00000"/>
                </a:solidFill>
                <a:latin typeface="微軟正黑體" pitchFamily="34" charset="-120"/>
                <a:ea typeface="微軟正黑體" pitchFamily="34" charset="-120"/>
              </a:rPr>
              <a:t>參加</a:t>
            </a:r>
            <a:r>
              <a:rPr lang="zh-TW" altLang="en-US" sz="2000" b="1" dirty="0" smtClean="0">
                <a:solidFill>
                  <a:srgbClr val="C00000"/>
                </a:solidFill>
                <a:latin typeface="微軟正黑體" pitchFamily="34" charset="-120"/>
                <a:ea typeface="微軟正黑體" pitchFamily="34" charset="-120"/>
              </a:rPr>
              <a:t>本學</a:t>
            </a:r>
            <a:r>
              <a:rPr lang="zh-TW" altLang="zh-TW" sz="2000" b="1" dirty="0" smtClean="0">
                <a:solidFill>
                  <a:srgbClr val="C00000"/>
                </a:solidFill>
                <a:latin typeface="微軟正黑體" pitchFamily="34" charset="-120"/>
                <a:ea typeface="微軟正黑體" pitchFamily="34" charset="-120"/>
              </a:rPr>
              <a:t>年度</a:t>
            </a:r>
            <a:r>
              <a:rPr lang="zh-TW" altLang="en-US" sz="2000" b="1" dirty="0" smtClean="0">
                <a:solidFill>
                  <a:srgbClr val="C00000"/>
                </a:solidFill>
                <a:latin typeface="微軟正黑體" pitchFamily="34" charset="-120"/>
                <a:ea typeface="微軟正黑體" pitchFamily="34" charset="-120"/>
              </a:rPr>
              <a:t>其後高級中等學校</a:t>
            </a:r>
            <a:r>
              <a:rPr lang="zh-TW" altLang="zh-TW" sz="2000" b="1" dirty="0">
                <a:solidFill>
                  <a:srgbClr val="C00000"/>
                </a:solidFill>
                <a:latin typeface="微軟正黑體" pitchFamily="34" charset="-120"/>
                <a:ea typeface="微軟正黑體" pitchFamily="34" charset="-120"/>
              </a:rPr>
              <a:t>及五專</a:t>
            </a:r>
            <a:r>
              <a:rPr lang="zh-TW" altLang="zh-TW" sz="2000" b="1" dirty="0" smtClean="0">
                <a:solidFill>
                  <a:srgbClr val="C00000"/>
                </a:solidFill>
                <a:latin typeface="微軟正黑體" pitchFamily="34" charset="-120"/>
                <a:ea typeface="微軟正黑體" pitchFamily="34" charset="-120"/>
              </a:rPr>
              <a:t>各項入學</a:t>
            </a:r>
            <a:r>
              <a:rPr lang="zh-TW" altLang="en-US" sz="2000" b="1" dirty="0" smtClean="0">
                <a:solidFill>
                  <a:srgbClr val="C00000"/>
                </a:solidFill>
                <a:latin typeface="微軟正黑體" pitchFamily="34" charset="-120"/>
                <a:ea typeface="微軟正黑體" pitchFamily="34" charset="-120"/>
              </a:rPr>
              <a:t>招生，違者取消其五專優先免試入學錄取資格</a:t>
            </a:r>
            <a:r>
              <a:rPr lang="zh-TW" altLang="zh-TW" sz="2000" b="1" dirty="0" smtClean="0">
                <a:solidFill>
                  <a:srgbClr val="C00000"/>
                </a:solidFill>
                <a:latin typeface="微軟正黑體" pitchFamily="34" charset="-120"/>
                <a:ea typeface="微軟正黑體" pitchFamily="34" charset="-120"/>
              </a:rPr>
              <a:t>。</a:t>
            </a:r>
            <a:endParaRPr kumimoji="0" lang="zh-TW" altLang="en-US" sz="2000" b="1" dirty="0">
              <a:solidFill>
                <a:srgbClr val="C00000"/>
              </a:solidFill>
              <a:latin typeface="微軟正黑體" pitchFamily="34" charset="-120"/>
              <a:ea typeface="微軟正黑體" pitchFamily="34" charset="-120"/>
            </a:endParaRPr>
          </a:p>
        </p:txBody>
      </p:sp>
      <p:grpSp>
        <p:nvGrpSpPr>
          <p:cNvPr id="21" name="群組 20"/>
          <p:cNvGrpSpPr/>
          <p:nvPr/>
        </p:nvGrpSpPr>
        <p:grpSpPr>
          <a:xfrm>
            <a:off x="296146" y="1734794"/>
            <a:ext cx="1133364" cy="4313559"/>
            <a:chOff x="350468" y="1200639"/>
            <a:chExt cx="1133364" cy="4313559"/>
          </a:xfrm>
        </p:grpSpPr>
        <p:grpSp>
          <p:nvGrpSpPr>
            <p:cNvPr id="18" name="群組 17"/>
            <p:cNvGrpSpPr/>
            <p:nvPr/>
          </p:nvGrpSpPr>
          <p:grpSpPr>
            <a:xfrm>
              <a:off x="415122" y="2818737"/>
              <a:ext cx="1052877" cy="1077363"/>
              <a:chOff x="375899" y="2755362"/>
              <a:chExt cx="1052877" cy="1077363"/>
            </a:xfrm>
          </p:grpSpPr>
          <p:sp>
            <p:nvSpPr>
              <p:cNvPr id="11" name="橢圓 10"/>
              <p:cNvSpPr/>
              <p:nvPr/>
            </p:nvSpPr>
            <p:spPr>
              <a:xfrm>
                <a:off x="375899" y="2755362"/>
                <a:ext cx="1052877" cy="107736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600" b="1" dirty="0">
                  <a:latin typeface="微軟正黑體" pitchFamily="34" charset="-120"/>
                  <a:ea typeface="微軟正黑體" pitchFamily="34" charset="-120"/>
                </a:endParaRPr>
              </a:p>
            </p:txBody>
          </p:sp>
          <p:sp>
            <p:nvSpPr>
              <p:cNvPr id="12" name="文字方塊 11"/>
              <p:cNvSpPr txBox="1"/>
              <p:nvPr/>
            </p:nvSpPr>
            <p:spPr>
              <a:xfrm>
                <a:off x="425284" y="3017044"/>
                <a:ext cx="954107" cy="553998"/>
              </a:xfrm>
              <a:prstGeom prst="rect">
                <a:avLst/>
              </a:prstGeom>
              <a:noFill/>
            </p:spPr>
            <p:txBody>
              <a:bodyPr wrap="none" rtlCol="0">
                <a:spAutoFit/>
              </a:bodyPr>
              <a:lstStyle/>
              <a:p>
                <a:r>
                  <a:rPr lang="zh-TW" altLang="en-US" sz="3000" b="1" dirty="0" smtClean="0">
                    <a:solidFill>
                      <a:schemeClr val="bg1"/>
                    </a:solidFill>
                    <a:latin typeface="微軟正黑體" pitchFamily="34" charset="-120"/>
                    <a:ea typeface="微軟正黑體" pitchFamily="34" charset="-120"/>
                  </a:rPr>
                  <a:t>放棄</a:t>
                </a:r>
                <a:endParaRPr lang="zh-TW" altLang="en-US" sz="3000" b="1" dirty="0">
                  <a:solidFill>
                    <a:schemeClr val="bg1"/>
                  </a:solidFill>
                  <a:latin typeface="微軟正黑體" pitchFamily="34" charset="-120"/>
                  <a:ea typeface="微軟正黑體" pitchFamily="34" charset="-120"/>
                </a:endParaRPr>
              </a:p>
            </p:txBody>
          </p:sp>
        </p:grpSp>
        <p:grpSp>
          <p:nvGrpSpPr>
            <p:cNvPr id="19" name="群組 18"/>
            <p:cNvGrpSpPr/>
            <p:nvPr/>
          </p:nvGrpSpPr>
          <p:grpSpPr>
            <a:xfrm>
              <a:off x="350468" y="1200639"/>
              <a:ext cx="1052877" cy="1077363"/>
              <a:chOff x="276540" y="1101051"/>
              <a:chExt cx="1052877" cy="1077363"/>
            </a:xfrm>
          </p:grpSpPr>
          <p:sp>
            <p:nvSpPr>
              <p:cNvPr id="10" name="橢圓 9"/>
              <p:cNvSpPr/>
              <p:nvPr/>
            </p:nvSpPr>
            <p:spPr>
              <a:xfrm>
                <a:off x="276540" y="1101051"/>
                <a:ext cx="1052877" cy="107736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b="1" dirty="0">
                  <a:latin typeface="微軟正黑體" pitchFamily="34" charset="-120"/>
                  <a:ea typeface="微軟正黑體" pitchFamily="34" charset="-120"/>
                </a:endParaRPr>
              </a:p>
            </p:txBody>
          </p:sp>
          <p:sp>
            <p:nvSpPr>
              <p:cNvPr id="14" name="文字方塊 13"/>
              <p:cNvSpPr txBox="1"/>
              <p:nvPr/>
            </p:nvSpPr>
            <p:spPr>
              <a:xfrm>
                <a:off x="325925" y="1362733"/>
                <a:ext cx="954107" cy="553998"/>
              </a:xfrm>
              <a:prstGeom prst="rect">
                <a:avLst/>
              </a:prstGeom>
              <a:noFill/>
            </p:spPr>
            <p:txBody>
              <a:bodyPr wrap="none" rtlCol="0">
                <a:spAutoFit/>
              </a:bodyPr>
              <a:lstStyle/>
              <a:p>
                <a:pPr algn="ctr"/>
                <a:r>
                  <a:rPr lang="zh-TW" altLang="en-US" sz="3000" b="1" dirty="0" smtClean="0">
                    <a:solidFill>
                      <a:schemeClr val="bg1"/>
                    </a:solidFill>
                    <a:latin typeface="微軟正黑體" pitchFamily="34" charset="-120"/>
                    <a:ea typeface="微軟正黑體" pitchFamily="34" charset="-120"/>
                  </a:rPr>
                  <a:t>報到</a:t>
                </a:r>
                <a:endParaRPr lang="zh-TW" altLang="en-US" sz="3000" b="1" dirty="0">
                  <a:solidFill>
                    <a:schemeClr val="bg1"/>
                  </a:solidFill>
                  <a:latin typeface="微軟正黑體" pitchFamily="34" charset="-120"/>
                  <a:ea typeface="微軟正黑體" pitchFamily="34" charset="-120"/>
                </a:endParaRPr>
              </a:p>
            </p:txBody>
          </p:sp>
        </p:grpSp>
        <p:grpSp>
          <p:nvGrpSpPr>
            <p:cNvPr id="17" name="群組 16"/>
            <p:cNvGrpSpPr/>
            <p:nvPr/>
          </p:nvGrpSpPr>
          <p:grpSpPr>
            <a:xfrm>
              <a:off x="375836" y="4436835"/>
              <a:ext cx="1107996" cy="1077363"/>
              <a:chOff x="375836" y="4282927"/>
              <a:chExt cx="1107996" cy="1077363"/>
            </a:xfrm>
          </p:grpSpPr>
          <p:sp>
            <p:nvSpPr>
              <p:cNvPr id="15" name="橢圓 14"/>
              <p:cNvSpPr/>
              <p:nvPr/>
            </p:nvSpPr>
            <p:spPr>
              <a:xfrm>
                <a:off x="399853" y="4282927"/>
                <a:ext cx="1052877" cy="107736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600" b="1" dirty="0">
                  <a:latin typeface="微軟正黑體" pitchFamily="34" charset="-120"/>
                  <a:ea typeface="微軟正黑體" pitchFamily="34" charset="-120"/>
                </a:endParaRPr>
              </a:p>
            </p:txBody>
          </p:sp>
          <p:sp>
            <p:nvSpPr>
              <p:cNvPr id="16" name="文字方塊 15"/>
              <p:cNvSpPr txBox="1"/>
              <p:nvPr/>
            </p:nvSpPr>
            <p:spPr>
              <a:xfrm>
                <a:off x="375836" y="4590775"/>
                <a:ext cx="1107996" cy="461665"/>
              </a:xfrm>
              <a:prstGeom prst="rect">
                <a:avLst/>
              </a:prstGeom>
              <a:noFill/>
            </p:spPr>
            <p:txBody>
              <a:bodyPr wrap="none" rtlCol="0">
                <a:spAutoFit/>
              </a:bodyPr>
              <a:lstStyle/>
              <a:p>
                <a:r>
                  <a:rPr lang="zh-TW" altLang="en-US" sz="2400" b="1" dirty="0" smtClean="0">
                    <a:solidFill>
                      <a:schemeClr val="bg1"/>
                    </a:solidFill>
                    <a:latin typeface="微軟正黑體" pitchFamily="34" charset="-120"/>
                    <a:ea typeface="微軟正黑體" pitchFamily="34" charset="-120"/>
                  </a:rPr>
                  <a:t>未放棄</a:t>
                </a:r>
                <a:endParaRPr lang="zh-TW" altLang="en-US" sz="2400" b="1" dirty="0">
                  <a:solidFill>
                    <a:schemeClr val="bg1"/>
                  </a:solidFill>
                  <a:latin typeface="微軟正黑體" pitchFamily="34" charset="-120"/>
                  <a:ea typeface="微軟正黑體" pitchFamily="34" charset="-120"/>
                </a:endParaRPr>
              </a:p>
            </p:txBody>
          </p:sp>
        </p:grpSp>
      </p:grpSp>
      <p:grpSp>
        <p:nvGrpSpPr>
          <p:cNvPr id="28" name="群組 27"/>
          <p:cNvGrpSpPr/>
          <p:nvPr/>
        </p:nvGrpSpPr>
        <p:grpSpPr>
          <a:xfrm>
            <a:off x="624689" y="588475"/>
            <a:ext cx="506994" cy="506994"/>
            <a:chOff x="1973655" y="5640309"/>
            <a:chExt cx="760492" cy="760492"/>
          </a:xfrm>
        </p:grpSpPr>
        <p:sp>
          <p:nvSpPr>
            <p:cNvPr id="26" name="橢圓 25"/>
            <p:cNvSpPr/>
            <p:nvPr/>
          </p:nvSpPr>
          <p:spPr>
            <a:xfrm>
              <a:off x="1973655" y="5640309"/>
              <a:ext cx="760492" cy="76049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等腰三角形 26"/>
            <p:cNvSpPr/>
            <p:nvPr/>
          </p:nvSpPr>
          <p:spPr>
            <a:xfrm rot="5400000">
              <a:off x="2218099" y="5848538"/>
              <a:ext cx="353085" cy="3440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投影片編號版面配置區 1"/>
          <p:cNvSpPr>
            <a:spLocks noGrp="1"/>
          </p:cNvSpPr>
          <p:nvPr>
            <p:ph type="sldNum" sz="quarter" idx="12"/>
          </p:nvPr>
        </p:nvSpPr>
        <p:spPr>
          <a:xfrm>
            <a:off x="9347200" y="6318452"/>
            <a:ext cx="2743200" cy="365125"/>
          </a:xfrm>
        </p:spPr>
        <p:txBody>
          <a:bodyPr vert="horz" lIns="91440" tIns="45720" rIns="91440" bIns="45720" rtlCol="0" anchor="ctr"/>
          <a:lstStyle/>
          <a:p>
            <a:fld id="{97006424-D9F2-4793-8C2C-FF1240B9B1D0}" type="slidenum">
              <a:rPr lang="zh-TW" altLang="en-US" sz="2000">
                <a:solidFill>
                  <a:schemeClr val="tx1"/>
                </a:solidFill>
              </a:rPr>
              <a:pPr/>
              <a:t>18</a:t>
            </a:fld>
            <a:endParaRPr lang="zh-TW" altLang="en-US" sz="2000" dirty="0">
              <a:solidFill>
                <a:schemeClr val="tx1"/>
              </a:solidFill>
            </a:endParaRPr>
          </a:p>
        </p:txBody>
      </p:sp>
    </p:spTree>
    <p:extLst>
      <p:ext uri="{BB962C8B-B14F-4D97-AF65-F5344CB8AC3E}">
        <p14:creationId xmlns:p14="http://schemas.microsoft.com/office/powerpoint/2010/main" val="26899571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a:xfrm>
            <a:off x="919624" y="1900767"/>
            <a:ext cx="10141360" cy="1470025"/>
          </a:xfrm>
          <a:prstGeom prst="rect">
            <a:avLst/>
          </a:prstGeom>
        </p:spPr>
        <p:txBody>
          <a:bodyPr vert="horz" lIns="91440" tIns="45720" rIns="91440" bIns="45720" rtlCol="0" anchor="ctr">
            <a:noAutofit/>
          </a:bodyPr>
          <a:lstStyle/>
          <a:p>
            <a:pPr algn="ctr">
              <a:spcBef>
                <a:spcPct val="0"/>
              </a:spcBef>
              <a:defRPr/>
            </a:pPr>
            <a:r>
              <a:rPr lang="zh-TW" altLang="en-US" sz="5000" b="1" dirty="0" smtClean="0">
                <a:solidFill>
                  <a:srgbClr val="000099"/>
                </a:solidFill>
                <a:latin typeface="微軟正黑體" pitchFamily="34" charset="-120"/>
                <a:ea typeface="微軟正黑體" pitchFamily="34" charset="-120"/>
                <a:cs typeface="+mj-cs"/>
              </a:rPr>
              <a:t>報名表</a:t>
            </a:r>
            <a:r>
              <a:rPr lang="zh-TW" altLang="en-US" sz="5000" b="1" dirty="0" smtClean="0">
                <a:solidFill>
                  <a:srgbClr val="000099"/>
                </a:solidFill>
                <a:latin typeface="微軟正黑體" pitchFamily="34" charset="-120"/>
                <a:ea typeface="微軟正黑體" pitchFamily="34" charset="-120"/>
                <a:cs typeface="+mj-cs"/>
              </a:rPr>
              <a:t>件填寫範例</a:t>
            </a:r>
            <a:endParaRPr lang="zh-TW" altLang="en-US" sz="5000" dirty="0">
              <a:latin typeface="微軟正黑體" pitchFamily="34" charset="-120"/>
              <a:ea typeface="微軟正黑體" pitchFamily="34" charset="-120"/>
              <a:cs typeface="+mj-cs"/>
            </a:endParaRPr>
          </a:p>
        </p:txBody>
      </p:sp>
      <p:sp>
        <p:nvSpPr>
          <p:cNvPr id="10" name="副標題 2"/>
          <p:cNvSpPr txBox="1">
            <a:spLocks/>
          </p:cNvSpPr>
          <p:nvPr/>
        </p:nvSpPr>
        <p:spPr>
          <a:xfrm>
            <a:off x="0" y="5910655"/>
            <a:ext cx="11487842" cy="368300"/>
          </a:xfrm>
          <a:prstGeom prst="rect">
            <a:avLst/>
          </a:prstGeom>
          <a:solidFill>
            <a:srgbClr val="B7F0FB"/>
          </a:solidFill>
        </p:spPr>
        <p:txBody>
          <a:bodyPr vert="horz" lIns="91440" tIns="45720" rIns="91440" bIns="45720" rtlCol="0">
            <a:normAutofit fontScale="85000" lnSpcReduction="20000"/>
          </a:bodyPr>
          <a:lstStyle/>
          <a:p>
            <a:pPr marL="228600" marR="0" lvl="0" indent="-228600" algn="l" defTabSz="914400" rtl="0" eaLnBrk="1" fontAlgn="auto" latinLnBrk="0" hangingPunct="1">
              <a:lnSpc>
                <a:spcPct val="90000"/>
              </a:lnSpc>
              <a:spcBef>
                <a:spcPts val="1000"/>
              </a:spcBef>
              <a:spcAft>
                <a:spcPts val="0"/>
              </a:spcAft>
              <a:buClrTx/>
              <a:buSzTx/>
              <a:tabLst/>
              <a:defRPr/>
            </a:pPr>
            <a:endParaRPr kumimoji="0" lang="en-US" altLang="zh-TW" sz="2800" b="0" i="0" u="none" strike="noStrike" kern="1200" cap="none" spc="0" normalizeH="0" baseline="0" noProof="0" dirty="0" smtClean="0">
              <a:ln>
                <a:noFill/>
              </a:ln>
              <a:solidFill>
                <a:schemeClr val="tx1"/>
              </a:solidFill>
              <a:effectLst/>
              <a:uLnTx/>
              <a:uFillTx/>
              <a:latin typeface="微軟正黑體" pitchFamily="34" charset="-120"/>
              <a:ea typeface="微軟正黑體" pitchFamily="34" charset="-120"/>
              <a:cs typeface="+mn-cs"/>
            </a:endParaRPr>
          </a:p>
        </p:txBody>
      </p:sp>
      <p:pic>
        <p:nvPicPr>
          <p:cNvPr id="11" name="Picture 1" descr="F:\檢測\聯合會logo.jpg"/>
          <p:cNvPicPr>
            <a:picLocks noChangeAspect="1" noChangeArrowheads="1"/>
          </p:cNvPicPr>
          <p:nvPr/>
        </p:nvPicPr>
        <p:blipFill>
          <a:blip r:embed="rId2" cstate="print"/>
          <a:srcRect/>
          <a:stretch>
            <a:fillRect/>
          </a:stretch>
        </p:blipFill>
        <p:spPr bwMode="auto">
          <a:xfrm>
            <a:off x="170759" y="154412"/>
            <a:ext cx="4305300" cy="783699"/>
          </a:xfrm>
          <a:prstGeom prst="rect">
            <a:avLst/>
          </a:prstGeom>
          <a:noFill/>
        </p:spPr>
      </p:pic>
      <p:grpSp>
        <p:nvGrpSpPr>
          <p:cNvPr id="8" name="群組 5"/>
          <p:cNvGrpSpPr>
            <a:grpSpLocks/>
          </p:cNvGrpSpPr>
          <p:nvPr/>
        </p:nvGrpSpPr>
        <p:grpSpPr bwMode="auto">
          <a:xfrm>
            <a:off x="-12700" y="3505200"/>
            <a:ext cx="5305425" cy="3373438"/>
            <a:chOff x="129389" y="1189848"/>
            <a:chExt cx="9778054" cy="5628804"/>
          </a:xfrm>
        </p:grpSpPr>
        <p:pic>
          <p:nvPicPr>
            <p:cNvPr id="9" name="圖片 1"/>
            <p:cNvPicPr>
              <a:picLocks noChangeAspect="1"/>
            </p:cNvPicPr>
            <p:nvPr/>
          </p:nvPicPr>
          <p:blipFill>
            <a:blip r:embed="rId3">
              <a:extLst>
                <a:ext uri="{28A0092B-C50C-407E-A947-70E740481C1C}">
                  <a14:useLocalDpi xmlns:a14="http://schemas.microsoft.com/office/drawing/2010/main" val="0"/>
                </a:ext>
              </a:extLst>
            </a:blip>
            <a:srcRect l="211" t="3008" r="2423" b="-89"/>
            <a:stretch>
              <a:fillRect/>
            </a:stretch>
          </p:blipFill>
          <p:spPr bwMode="auto">
            <a:xfrm>
              <a:off x="129389" y="3020089"/>
              <a:ext cx="9778054" cy="37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3"/>
            <p:cNvPicPr>
              <a:picLocks noChangeAspect="1"/>
            </p:cNvPicPr>
            <p:nvPr/>
          </p:nvPicPr>
          <p:blipFill>
            <a:blip r:embed="rId4">
              <a:extLst>
                <a:ext uri="{28A0092B-C50C-407E-A947-70E740481C1C}">
                  <a14:useLocalDpi xmlns:a14="http://schemas.microsoft.com/office/drawing/2010/main" val="0"/>
                </a:ext>
              </a:extLst>
            </a:blip>
            <a:srcRect t="8234" b="23056"/>
            <a:stretch>
              <a:fillRect/>
            </a:stretch>
          </p:blipFill>
          <p:spPr bwMode="auto">
            <a:xfrm>
              <a:off x="1847690" y="1189848"/>
              <a:ext cx="2500018" cy="226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圖片 8"/>
          <p:cNvPicPr>
            <a:picLocks noChangeAspect="1"/>
          </p:cNvPicPr>
          <p:nvPr/>
        </p:nvPicPr>
        <p:blipFill>
          <a:blip r:embed="rId5">
            <a:extLst>
              <a:ext uri="{28A0092B-C50C-407E-A947-70E740481C1C}">
                <a14:useLocalDpi xmlns:a14="http://schemas.microsoft.com/office/drawing/2010/main" val="0"/>
              </a:ext>
            </a:extLst>
          </a:blip>
          <a:srcRect l="2979" r="41139"/>
          <a:stretch>
            <a:fillRect/>
          </a:stretch>
        </p:blipFill>
        <p:spPr bwMode="auto">
          <a:xfrm>
            <a:off x="5148263" y="3506788"/>
            <a:ext cx="7043737"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圖片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65130" y="3840480"/>
            <a:ext cx="2341142" cy="24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58516" y="4466099"/>
            <a:ext cx="1268893" cy="195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p:cNvSpPr>
            <a:spLocks noGrp="1"/>
          </p:cNvSpPr>
          <p:nvPr>
            <p:ph type="sldNum" sz="quarter" idx="12"/>
          </p:nvPr>
        </p:nvSpPr>
        <p:spPr>
          <a:xfrm>
            <a:off x="9366942" y="6354536"/>
            <a:ext cx="2743200" cy="365125"/>
          </a:xfrm>
        </p:spPr>
        <p:txBody>
          <a:bodyPr vert="horz" lIns="91440" tIns="45720" rIns="91440" bIns="45720" rtlCol="0" anchor="ctr"/>
          <a:lstStyle/>
          <a:p>
            <a:fld id="{97006424-D9F2-4793-8C2C-FF1240B9B1D0}" type="slidenum">
              <a:rPr lang="zh-TW" altLang="en-US" sz="2000">
                <a:solidFill>
                  <a:schemeClr val="tx1"/>
                </a:solidFill>
              </a:rPr>
              <a:pPr/>
              <a:t>19</a:t>
            </a:fld>
            <a:endParaRPr lang="zh-TW" altLang="en-US" sz="2000" dirty="0">
              <a:solidFill>
                <a:schemeClr val="tx1"/>
              </a:solidFill>
            </a:endParaRPr>
          </a:p>
        </p:txBody>
      </p:sp>
    </p:spTree>
    <p:extLst>
      <p:ext uri="{BB962C8B-B14F-4D97-AF65-F5344CB8AC3E}">
        <p14:creationId xmlns:p14="http://schemas.microsoft.com/office/powerpoint/2010/main" val="3613954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01566" y="9466"/>
            <a:ext cx="10515600" cy="1325563"/>
          </a:xfrm>
        </p:spPr>
        <p:txBody>
          <a:bodyPr/>
          <a:lstStyle/>
          <a:p>
            <a:r>
              <a:rPr lang="zh-TW" altLang="en-US" b="1" dirty="0" smtClean="0">
                <a:solidFill>
                  <a:srgbClr val="002060"/>
                </a:solidFill>
                <a:latin typeface="微軟正黑體" panose="020B0604030504040204" pitchFamily="34" charset="-120"/>
                <a:ea typeface="微軟正黑體" panose="020B0604030504040204" pitchFamily="34" charset="-120"/>
              </a:rPr>
              <a:t>五專優先</a:t>
            </a:r>
            <a:r>
              <a:rPr lang="zh-TW" altLang="zh-TW" b="1" dirty="0" smtClean="0">
                <a:solidFill>
                  <a:srgbClr val="002060"/>
                </a:solidFill>
                <a:latin typeface="微軟正黑體" panose="020B0604030504040204" pitchFamily="34" charset="-120"/>
                <a:ea typeface="微軟正黑體" panose="020B0604030504040204" pitchFamily="34" charset="-120"/>
              </a:rPr>
              <a:t>免試</a:t>
            </a:r>
            <a:r>
              <a:rPr lang="zh-TW" altLang="en-US" b="1" dirty="0" smtClean="0">
                <a:solidFill>
                  <a:srgbClr val="002060"/>
                </a:solidFill>
                <a:latin typeface="微軟正黑體" panose="020B0604030504040204" pitchFamily="34" charset="-120"/>
                <a:ea typeface="微軟正黑體" panose="020B0604030504040204" pitchFamily="34" charset="-120"/>
              </a:rPr>
              <a:t>入學</a:t>
            </a:r>
            <a:r>
              <a:rPr lang="en-US" altLang="zh-TW" b="1" dirty="0" smtClean="0">
                <a:solidFill>
                  <a:srgbClr val="002060"/>
                </a:solidFill>
                <a:latin typeface="微軟正黑體" panose="020B0604030504040204" pitchFamily="34" charset="-120"/>
                <a:ea typeface="微軟正黑體" panose="020B0604030504040204" pitchFamily="34" charset="-120"/>
              </a:rPr>
              <a:t>-</a:t>
            </a:r>
            <a:r>
              <a:rPr lang="zh-TW" altLang="zh-TW" sz="3600" b="1" dirty="0" smtClean="0">
                <a:solidFill>
                  <a:srgbClr val="002060"/>
                </a:solidFill>
                <a:latin typeface="微軟正黑體" panose="020B0604030504040204" pitchFamily="34" charset="-120"/>
                <a:ea typeface="微軟正黑體" panose="020B0604030504040204" pitchFamily="34" charset="-120"/>
              </a:rPr>
              <a:t>招生</a:t>
            </a:r>
            <a:r>
              <a:rPr lang="zh-TW" altLang="en-US" sz="3600" b="1" dirty="0" smtClean="0">
                <a:solidFill>
                  <a:srgbClr val="002060"/>
                </a:solidFill>
                <a:latin typeface="微軟正黑體" panose="020B0604030504040204" pitchFamily="34" charset="-120"/>
                <a:ea typeface="微軟正黑體" panose="020B0604030504040204" pitchFamily="34" charset="-120"/>
              </a:rPr>
              <a:t>學校</a:t>
            </a:r>
            <a:endParaRPr lang="zh-TW" altLang="en-US" dirty="0">
              <a:solidFill>
                <a:srgbClr val="002060"/>
              </a:solidFill>
              <a:latin typeface="微軟正黑體" panose="020B0604030504040204" pitchFamily="34" charset="-120"/>
              <a:ea typeface="微軟正黑體" panose="020B0604030504040204" pitchFamily="34"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3929260093"/>
              </p:ext>
            </p:extLst>
          </p:nvPr>
        </p:nvGraphicFramePr>
        <p:xfrm>
          <a:off x="437770" y="1002163"/>
          <a:ext cx="11373397" cy="5548510"/>
        </p:xfrm>
        <a:graphic>
          <a:graphicData uri="http://schemas.openxmlformats.org/drawingml/2006/table">
            <a:tbl>
              <a:tblPr firstRow="1" bandRow="1">
                <a:tableStyleId>{5C22544A-7EE6-4342-B048-85BDC9FD1C3A}</a:tableStyleId>
              </a:tblPr>
              <a:tblGrid>
                <a:gridCol w="706111">
                  <a:extLst>
                    <a:ext uri="{9D8B030D-6E8A-4147-A177-3AD203B41FA5}">
                      <a16:colId xmlns:a16="http://schemas.microsoft.com/office/drawing/2014/main" val="20000"/>
                    </a:ext>
                  </a:extLst>
                </a:gridCol>
                <a:gridCol w="2379913">
                  <a:extLst>
                    <a:ext uri="{9D8B030D-6E8A-4147-A177-3AD203B41FA5}">
                      <a16:colId xmlns:a16="http://schemas.microsoft.com/office/drawing/2014/main" val="20001"/>
                    </a:ext>
                  </a:extLst>
                </a:gridCol>
                <a:gridCol w="794709">
                  <a:extLst>
                    <a:ext uri="{9D8B030D-6E8A-4147-A177-3AD203B41FA5}">
                      <a16:colId xmlns:a16="http://schemas.microsoft.com/office/drawing/2014/main" val="20002"/>
                    </a:ext>
                  </a:extLst>
                </a:gridCol>
                <a:gridCol w="1694994">
                  <a:extLst>
                    <a:ext uri="{9D8B030D-6E8A-4147-A177-3AD203B41FA5}">
                      <a16:colId xmlns:a16="http://schemas.microsoft.com/office/drawing/2014/main" val="20003"/>
                    </a:ext>
                  </a:extLst>
                </a:gridCol>
                <a:gridCol w="841972">
                  <a:extLst>
                    <a:ext uri="{9D8B030D-6E8A-4147-A177-3AD203B41FA5}">
                      <a16:colId xmlns:a16="http://schemas.microsoft.com/office/drawing/2014/main" val="20004"/>
                    </a:ext>
                  </a:extLst>
                </a:gridCol>
                <a:gridCol w="2018923">
                  <a:extLst>
                    <a:ext uri="{9D8B030D-6E8A-4147-A177-3AD203B41FA5}">
                      <a16:colId xmlns:a16="http://schemas.microsoft.com/office/drawing/2014/main" val="20005"/>
                    </a:ext>
                  </a:extLst>
                </a:gridCol>
                <a:gridCol w="715223">
                  <a:extLst>
                    <a:ext uri="{9D8B030D-6E8A-4147-A177-3AD203B41FA5}">
                      <a16:colId xmlns:a16="http://schemas.microsoft.com/office/drawing/2014/main" val="20006"/>
                    </a:ext>
                  </a:extLst>
                </a:gridCol>
                <a:gridCol w="2221552">
                  <a:extLst>
                    <a:ext uri="{9D8B030D-6E8A-4147-A177-3AD203B41FA5}">
                      <a16:colId xmlns:a16="http://schemas.microsoft.com/office/drawing/2014/main" val="20007"/>
                    </a:ext>
                  </a:extLst>
                </a:gridCol>
              </a:tblGrid>
              <a:tr h="370840">
                <a:tc>
                  <a:txBody>
                    <a:bodyPr/>
                    <a:lstStyle/>
                    <a:p>
                      <a:pPr algn="ctr"/>
                      <a:r>
                        <a:rPr lang="zh-TW" altLang="en-US" dirty="0" smtClean="0">
                          <a:latin typeface="Book Antiqua" panose="02040602050305030304" pitchFamily="18" charset="0"/>
                          <a:ea typeface="標楷體" panose="03000509000000000000" pitchFamily="65" charset="-120"/>
                        </a:rPr>
                        <a:t>代碼</a:t>
                      </a:r>
                      <a:endParaRPr lang="zh-TW" altLang="en-US" dirty="0">
                        <a:latin typeface="Book Antiqua" panose="02040602050305030304" pitchFamily="18" charset="0"/>
                        <a:ea typeface="標楷體" panose="03000509000000000000" pitchFamily="65" charset="-120"/>
                      </a:endParaRPr>
                    </a:p>
                  </a:txBody>
                  <a:tcPr anchor="ctr"/>
                </a:tc>
                <a:tc>
                  <a:txBody>
                    <a:bodyPr/>
                    <a:lstStyle/>
                    <a:p>
                      <a:pPr algn="ctr"/>
                      <a:r>
                        <a:rPr lang="zh-TW" altLang="en-US" dirty="0" smtClean="0">
                          <a:latin typeface="Book Antiqua" panose="02040602050305030304" pitchFamily="18" charset="0"/>
                          <a:ea typeface="標楷體" panose="03000509000000000000" pitchFamily="65" charset="-120"/>
                        </a:rPr>
                        <a:t>學校</a:t>
                      </a:r>
                      <a:endParaRPr lang="zh-TW" altLang="en-US" dirty="0">
                        <a:latin typeface="Book Antiqua" panose="02040602050305030304" pitchFamily="18" charset="0"/>
                        <a:ea typeface="標楷體" panose="03000509000000000000" pitchFamily="65" charset="-120"/>
                      </a:endParaRPr>
                    </a:p>
                  </a:txBody>
                  <a:tcPr anchor="ctr"/>
                </a:tc>
                <a:tc>
                  <a:txBody>
                    <a:bodyPr/>
                    <a:lstStyle/>
                    <a:p>
                      <a:pPr algn="ctr"/>
                      <a:r>
                        <a:rPr lang="zh-TW" altLang="en-US" dirty="0" smtClean="0">
                          <a:latin typeface="Book Antiqua" panose="02040602050305030304" pitchFamily="18" charset="0"/>
                          <a:ea typeface="標楷體" panose="03000509000000000000" pitchFamily="65" charset="-120"/>
                        </a:rPr>
                        <a:t>代碼</a:t>
                      </a:r>
                      <a:endParaRPr lang="zh-TW" altLang="en-US" dirty="0">
                        <a:latin typeface="Book Antiqua" panose="02040602050305030304" pitchFamily="18" charset="0"/>
                        <a:ea typeface="標楷體" panose="03000509000000000000" pitchFamily="65" charset="-120"/>
                      </a:endParaRPr>
                    </a:p>
                  </a:txBody>
                  <a:tcPr anchor="ctr"/>
                </a:tc>
                <a:tc>
                  <a:txBody>
                    <a:bodyPr/>
                    <a:lstStyle/>
                    <a:p>
                      <a:pPr algn="ctr"/>
                      <a:r>
                        <a:rPr lang="zh-TW" altLang="en-US" dirty="0" smtClean="0">
                          <a:latin typeface="Book Antiqua" panose="02040602050305030304" pitchFamily="18" charset="0"/>
                          <a:ea typeface="標楷體" panose="03000509000000000000" pitchFamily="65" charset="-120"/>
                        </a:rPr>
                        <a:t>學校</a:t>
                      </a:r>
                      <a:endParaRPr lang="zh-TW" altLang="en-US" dirty="0">
                        <a:latin typeface="Book Antiqua" panose="02040602050305030304" pitchFamily="18" charset="0"/>
                        <a:ea typeface="標楷體" panose="03000509000000000000" pitchFamily="65" charset="-120"/>
                      </a:endParaRPr>
                    </a:p>
                  </a:txBody>
                  <a:tcPr anchor="ctr"/>
                </a:tc>
                <a:tc>
                  <a:txBody>
                    <a:bodyPr/>
                    <a:lstStyle/>
                    <a:p>
                      <a:pPr algn="ctr"/>
                      <a:r>
                        <a:rPr lang="zh-TW" altLang="en-US" dirty="0" smtClean="0">
                          <a:latin typeface="Book Antiqua" panose="02040602050305030304" pitchFamily="18" charset="0"/>
                          <a:ea typeface="標楷體" panose="03000509000000000000" pitchFamily="65" charset="-120"/>
                        </a:rPr>
                        <a:t>代碼</a:t>
                      </a:r>
                      <a:endParaRPr lang="zh-TW" altLang="en-US" dirty="0">
                        <a:latin typeface="Book Antiqua" panose="02040602050305030304" pitchFamily="18" charset="0"/>
                        <a:ea typeface="標楷體" panose="03000509000000000000" pitchFamily="65" charset="-120"/>
                      </a:endParaRPr>
                    </a:p>
                  </a:txBody>
                  <a:tcPr anchor="ctr"/>
                </a:tc>
                <a:tc>
                  <a:txBody>
                    <a:bodyPr/>
                    <a:lstStyle/>
                    <a:p>
                      <a:pPr algn="ctr"/>
                      <a:r>
                        <a:rPr lang="zh-TW" altLang="en-US" dirty="0" smtClean="0">
                          <a:latin typeface="Book Antiqua" panose="02040602050305030304" pitchFamily="18" charset="0"/>
                          <a:ea typeface="標楷體" panose="03000509000000000000" pitchFamily="65" charset="-120"/>
                        </a:rPr>
                        <a:t>學校</a:t>
                      </a:r>
                      <a:endParaRPr lang="zh-TW" altLang="en-US" dirty="0">
                        <a:latin typeface="Book Antiqua" panose="02040602050305030304" pitchFamily="18" charset="0"/>
                        <a:ea typeface="標楷體" panose="03000509000000000000" pitchFamily="65" charset="-120"/>
                      </a:endParaRPr>
                    </a:p>
                  </a:txBody>
                  <a:tcPr anchor="ctr"/>
                </a:tc>
                <a:tc>
                  <a:txBody>
                    <a:bodyPr/>
                    <a:lstStyle/>
                    <a:p>
                      <a:pPr algn="ctr"/>
                      <a:r>
                        <a:rPr lang="zh-TW" altLang="en-US" dirty="0" smtClean="0">
                          <a:latin typeface="Book Antiqua" panose="02040602050305030304" pitchFamily="18" charset="0"/>
                          <a:ea typeface="標楷體" panose="03000509000000000000" pitchFamily="65" charset="-120"/>
                        </a:rPr>
                        <a:t>代碼</a:t>
                      </a:r>
                      <a:endParaRPr lang="zh-TW" altLang="en-US" dirty="0">
                        <a:latin typeface="Book Antiqua" panose="02040602050305030304" pitchFamily="18" charset="0"/>
                        <a:ea typeface="標楷體" panose="03000509000000000000" pitchFamily="65" charset="-120"/>
                      </a:endParaRPr>
                    </a:p>
                  </a:txBody>
                  <a:tcPr anchor="ctr"/>
                </a:tc>
                <a:tc>
                  <a:txBody>
                    <a:bodyPr/>
                    <a:lstStyle/>
                    <a:p>
                      <a:pPr algn="ctr"/>
                      <a:r>
                        <a:rPr lang="zh-TW" altLang="en-US" dirty="0" smtClean="0">
                          <a:latin typeface="Book Antiqua" panose="02040602050305030304" pitchFamily="18" charset="0"/>
                          <a:ea typeface="標楷體" panose="03000509000000000000" pitchFamily="65" charset="-120"/>
                        </a:rPr>
                        <a:t>學校</a:t>
                      </a:r>
                      <a:endParaRPr lang="zh-TW" altLang="en-US" dirty="0">
                        <a:latin typeface="Book Antiqua" panose="02040602050305030304" pitchFamily="18" charset="0"/>
                        <a:ea typeface="標楷體" panose="03000509000000000000" pitchFamily="65" charset="-120"/>
                      </a:endParaRPr>
                    </a:p>
                  </a:txBody>
                  <a:tcPr anchor="ctr"/>
                </a:tc>
                <a:extLst>
                  <a:ext uri="{0D108BD9-81ED-4DB2-BD59-A6C34878D82A}">
                    <a16:rowId xmlns:a16="http://schemas.microsoft.com/office/drawing/2014/main" val="10000"/>
                  </a:ext>
                </a:extLst>
              </a:tr>
              <a:tr h="370840">
                <a:tc>
                  <a:txBody>
                    <a:bodyPr/>
                    <a:lstStyle/>
                    <a:p>
                      <a:pPr algn="ctr">
                        <a:lnSpc>
                          <a:spcPts val="2300"/>
                        </a:lnSpc>
                      </a:pPr>
                      <a:r>
                        <a:rPr lang="en-US" altLang="zh-TW" dirty="0" smtClean="0">
                          <a:latin typeface="Book Antiqua" panose="02040602050305030304" pitchFamily="18" charset="0"/>
                          <a:ea typeface="標楷體" panose="03000509000000000000" pitchFamily="65" charset="-120"/>
                        </a:rPr>
                        <a:t>104</a:t>
                      </a:r>
                      <a:endParaRPr lang="zh-TW" altLang="en-US" dirty="0">
                        <a:latin typeface="Book Antiqua" panose="02040602050305030304" pitchFamily="18" charset="0"/>
                        <a:ea typeface="標楷體" panose="03000509000000000000" pitchFamily="65" charset="-120"/>
                      </a:endParaRPr>
                    </a:p>
                  </a:txBody>
                  <a:tcPr anchor="ctr"/>
                </a:tc>
                <a:tc>
                  <a:txBody>
                    <a:bodyPr/>
                    <a:lstStyle/>
                    <a:p>
                      <a:pPr>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國立臺北科技大學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211</a:t>
                      </a:r>
                      <a:endParaRPr lang="zh-TW" altLang="en-US" sz="1800" kern="1200" dirty="0" smtClean="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正修科技大學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245</a:t>
                      </a:r>
                      <a:endParaRPr lang="zh-TW" altLang="en-US" sz="1800" kern="1200" dirty="0" smtClean="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致理科技大學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503</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國立臺東專科學校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extLst>
                  <a:ext uri="{0D108BD9-81ED-4DB2-BD59-A6C34878D82A}">
                    <a16:rowId xmlns:a16="http://schemas.microsoft.com/office/drawing/2014/main" val="10001"/>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106</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solidFill>
                      <a:srgbClr val="FFE5E5"/>
                    </a:solidFill>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國立高雄科技大學</a:t>
                      </a:r>
                      <a:endParaRPr lang="en-US"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lang="en-US" altLang="zh-TW" sz="12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a:t>
                      </a:r>
                      <a:r>
                        <a:rPr lang="zh-TW" altLang="en-US" sz="12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原</a:t>
                      </a:r>
                      <a:r>
                        <a:rPr lang="zh-TW" altLang="zh-TW" sz="12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國立高雄應用科技大學</a:t>
                      </a:r>
                      <a:r>
                        <a:rPr lang="en-US" altLang="zh-TW" sz="12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a:t>
                      </a:r>
                      <a:endParaRPr lang="zh-TW" altLang="en-US" sz="12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solidFill>
                      <a:srgbClr val="FFE5E5"/>
                    </a:solidFill>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217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聖約翰科技大學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246</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宏國德霖科技大學</a:t>
                      </a:r>
                      <a:endPar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pP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馬偕醫護管理專科學校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extLst>
                  <a:ext uri="{0D108BD9-81ED-4DB2-BD59-A6C34878D82A}">
                    <a16:rowId xmlns:a16="http://schemas.microsoft.com/office/drawing/2014/main" val="10002"/>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107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pP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國立虎尾科技大學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225</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中華醫事科技大學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東方設計大學</a:t>
                      </a:r>
                      <a:endPar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603</a:t>
                      </a:r>
                      <a:endParaRPr lang="zh-TW" altLang="en-US" sz="1800" kern="1200" dirty="0" smtClean="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spcAft>
                          <a:spcPts val="0"/>
                        </a:spcAft>
                      </a:pPr>
                      <a:r>
                        <a:rPr 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仁德醫護管理專科學校</a:t>
                      </a:r>
                    </a:p>
                  </a:txBody>
                  <a:tcPr marL="68580" marR="68580" marT="3810" marB="3810" anchor="ctr"/>
                </a:tc>
                <a:extLst>
                  <a:ext uri="{0D108BD9-81ED-4DB2-BD59-A6C34878D82A}">
                    <a16:rowId xmlns:a16="http://schemas.microsoft.com/office/drawing/2014/main" val="10003"/>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108</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solidFill>
                      <a:srgbClr val="FFE5E5"/>
                    </a:solidFill>
                  </a:tcPr>
                </a:tc>
                <a:tc>
                  <a:txBody>
                    <a:bodyPr/>
                    <a:lstStyle/>
                    <a:p>
                      <a:pPr marL="0" algn="l" defTabSz="914400" rtl="0" eaLnBrk="1" latinLnBrk="0" hangingPunct="1">
                        <a:lnSpc>
                          <a:spcPts val="2000"/>
                        </a:lnSpc>
                      </a:pP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國立高雄科技大學</a:t>
                      </a:r>
                      <a:endParaRPr lang="en-US"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lang="en-US"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a:t>
                      </a: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原國立高雄海洋科技大學</a:t>
                      </a:r>
                      <a:r>
                        <a:rPr lang="en-US" alt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a:t>
                      </a:r>
                      <a:endPar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solidFill>
                      <a:srgbClr val="FFE5E5"/>
                    </a:solidFill>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228</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南開科技大學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台北海洋科技大學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604</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樹人醫護管理專科學校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extLst>
                  <a:ext uri="{0D108BD9-81ED-4DB2-BD59-A6C34878D82A}">
                    <a16:rowId xmlns:a16="http://schemas.microsoft.com/office/drawing/2014/main" val="10004"/>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109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pP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國立澎湖科技大學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232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美和科技大學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406</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solidFill>
                      <a:srgbClr val="FFE5E5"/>
                    </a:solidFill>
                  </a:tcPr>
                </a:tc>
                <a:tc>
                  <a:txBody>
                    <a:bodyPr/>
                    <a:lstStyle/>
                    <a:p>
                      <a:pPr marL="0" algn="l" defTabSz="914400" rtl="0" eaLnBrk="1" latinLnBrk="0" hangingPunct="1">
                        <a:lnSpc>
                          <a:spcPts val="2000"/>
                        </a:lnSpc>
                      </a:pP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和春技術學院</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solidFill>
                      <a:srgbClr val="FFE5E5"/>
                    </a:solidFill>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605</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慈惠醫護管理專科學校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extLst>
                  <a:ext uri="{0D108BD9-81ED-4DB2-BD59-A6C34878D82A}">
                    <a16:rowId xmlns:a16="http://schemas.microsoft.com/office/drawing/2014/main" val="10005"/>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112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pP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國立高雄餐旅大學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238</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大華科技大學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411</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南亞技術學院</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606</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耕莘健康管理專科學校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extLst>
                  <a:ext uri="{0D108BD9-81ED-4DB2-BD59-A6C34878D82A}">
                    <a16:rowId xmlns:a16="http://schemas.microsoft.com/office/drawing/2014/main" val="10006"/>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113</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pP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國立臺中科技大學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239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臺北城市科技大學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414</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蘭陽技術學院</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敏惠醫護管理專科學校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extLst>
                  <a:ext uri="{0D108BD9-81ED-4DB2-BD59-A6C34878D82A}">
                    <a16:rowId xmlns:a16="http://schemas.microsoft.com/office/drawing/2014/main" val="10007"/>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114</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國立臺北商業大學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240</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醒吾科技大學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415</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黎明技術學院</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育英醫護管理專科學校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extLst>
                  <a:ext uri="{0D108BD9-81ED-4DB2-BD59-A6C34878D82A}">
                    <a16:rowId xmlns:a16="http://schemas.microsoft.com/office/drawing/2014/main" val="10008"/>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202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南臺科技大學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241</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文藻外語大學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417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經國管理暨健康學院</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610</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崇仁醫護管理專科學校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extLst>
                  <a:ext uri="{0D108BD9-81ED-4DB2-BD59-A6C34878D82A}">
                    <a16:rowId xmlns:a16="http://schemas.microsoft.com/office/drawing/2014/main" val="10009"/>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206</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龍華科技大學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南榮科技大學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419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大同技術學院</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611</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聖母醫護管理專科學校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extLst>
                  <a:ext uri="{0D108BD9-81ED-4DB2-BD59-A6C34878D82A}">
                    <a16:rowId xmlns:a16="http://schemas.microsoft.com/office/drawing/2014/main" val="10010"/>
                  </a:ext>
                </a:extLst>
              </a:tr>
              <a:tr h="41986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207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輔英科技大學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243</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華夏科技大學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423</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solidFill>
                      <a:srgbClr val="FFE5E5"/>
                    </a:solidFill>
                  </a:tcPr>
                </a:tc>
                <a:tc>
                  <a:txBody>
                    <a:bodyPr/>
                    <a:lstStyle/>
                    <a:p>
                      <a:pPr marL="0" algn="l" defTabSz="914400" rtl="0" eaLnBrk="1" latinLnBrk="0" hangingPunct="1">
                        <a:lnSpc>
                          <a:spcPts val="2000"/>
                        </a:lnSpc>
                      </a:pP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臺灣觀光學院</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solidFill>
                      <a:srgbClr val="FFE5E5"/>
                    </a:solidFill>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612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新生醫護管理專科學校</a:t>
                      </a:r>
                      <a:endPar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extLst>
                  <a:ext uri="{0D108BD9-81ED-4DB2-BD59-A6C34878D82A}">
                    <a16:rowId xmlns:a16="http://schemas.microsoft.com/office/drawing/2014/main" val="10011"/>
                  </a:ext>
                </a:extLst>
              </a:tr>
              <a:tr h="624464">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209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弘光科技大學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244</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慈濟科技大學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502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國立臺南護理專科學校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832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nchor="ct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康寧大學</a:t>
                      </a:r>
                      <a:endParaRPr lang="en-US"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endParaRPr>
                    </a:p>
                    <a:p>
                      <a:pPr marL="0" algn="l" defTabSz="914400" rtl="0" eaLnBrk="1" latinLnBrk="0" hangingPunct="1">
                        <a:lnSpc>
                          <a:spcPts val="2000"/>
                        </a:lnSpc>
                      </a:pPr>
                      <a:r>
                        <a:rPr lang="zh-TW" altLang="zh-TW" sz="12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a:t>
                      </a:r>
                      <a:r>
                        <a:rPr lang="zh-TW" altLang="en-US" sz="12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原</a:t>
                      </a:r>
                      <a:r>
                        <a:rPr lang="zh-TW" altLang="zh-TW" sz="12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康寧醫護暨管理專科學校）</a:t>
                      </a:r>
                      <a:endParaRPr lang="zh-TW" altLang="en-US" sz="16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nchor="ctr"/>
                </a:tc>
                <a:extLst>
                  <a:ext uri="{0D108BD9-81ED-4DB2-BD59-A6C34878D82A}">
                    <a16:rowId xmlns:a16="http://schemas.microsoft.com/office/drawing/2014/main" val="10012"/>
                  </a:ext>
                </a:extLst>
              </a:tr>
            </a:tbl>
          </a:graphicData>
        </a:graphic>
      </p:graphicFrame>
      <p:sp>
        <p:nvSpPr>
          <p:cNvPr id="3" name="投影片編號版面配置區 2"/>
          <p:cNvSpPr>
            <a:spLocks noGrp="1"/>
          </p:cNvSpPr>
          <p:nvPr>
            <p:ph type="sldNum" sz="quarter" idx="12"/>
          </p:nvPr>
        </p:nvSpPr>
        <p:spPr>
          <a:xfrm>
            <a:off x="11672935" y="6492875"/>
            <a:ext cx="519065" cy="3651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spcBef>
                <a:spcPct val="0"/>
              </a:spcBef>
            </a:pPr>
            <a:fld id="{97006424-D9F2-4793-8C2C-FF1240B9B1D0}" type="slidenum">
              <a:rPr lang="zh-TW" altLang="en-US" sz="2000">
                <a:solidFill>
                  <a:schemeClr val="tx1"/>
                </a:solidFill>
                <a:latin typeface="Arial" panose="020B0604020202020204" pitchFamily="34" charset="0"/>
                <a:ea typeface="新細明體" panose="02020500000000000000" pitchFamily="18" charset="-120"/>
              </a:rPr>
              <a:pPr algn="ctr">
                <a:spcBef>
                  <a:spcPct val="0"/>
                </a:spcBef>
              </a:pPr>
              <a:t>2</a:t>
            </a:fld>
            <a:endParaRPr lang="zh-TW" altLang="en-US" sz="2000" dirty="0">
              <a:solidFill>
                <a:schemeClr val="tx1"/>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20481896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圖片 26"/>
          <p:cNvPicPr>
            <a:picLocks noChangeAspect="1"/>
          </p:cNvPicPr>
          <p:nvPr/>
        </p:nvPicPr>
        <p:blipFill>
          <a:blip r:embed="rId2"/>
          <a:stretch>
            <a:fillRect/>
          </a:stretch>
        </p:blipFill>
        <p:spPr>
          <a:xfrm>
            <a:off x="602384" y="5517611"/>
            <a:ext cx="3621951" cy="996797"/>
          </a:xfrm>
          <a:prstGeom prst="rect">
            <a:avLst/>
          </a:prstGeom>
        </p:spPr>
      </p:pic>
      <p:pic>
        <p:nvPicPr>
          <p:cNvPr id="25" name="圖片 24"/>
          <p:cNvPicPr>
            <a:picLocks noChangeAspect="1"/>
          </p:cNvPicPr>
          <p:nvPr/>
        </p:nvPicPr>
        <p:blipFill>
          <a:blip r:embed="rId3"/>
          <a:stretch>
            <a:fillRect/>
          </a:stretch>
        </p:blipFill>
        <p:spPr>
          <a:xfrm>
            <a:off x="150819" y="70041"/>
            <a:ext cx="6054200" cy="5258322"/>
          </a:xfrm>
          <a:prstGeom prst="rect">
            <a:avLst/>
          </a:prstGeom>
        </p:spPr>
      </p:pic>
      <p:sp>
        <p:nvSpPr>
          <p:cNvPr id="19" name="矩形 18"/>
          <p:cNvSpPr/>
          <p:nvPr/>
        </p:nvSpPr>
        <p:spPr>
          <a:xfrm>
            <a:off x="6418905" y="5601976"/>
            <a:ext cx="2980476" cy="461665"/>
          </a:xfrm>
          <a:prstGeom prst="rect">
            <a:avLst/>
          </a:prstGeom>
        </p:spPr>
        <p:txBody>
          <a:bodyPr wrap="square">
            <a:spAutoFit/>
          </a:bodyPr>
          <a:lstStyle/>
          <a:p>
            <a:r>
              <a:rPr lang="zh-TW" altLang="en-US" sz="2400" b="1" dirty="0" smtClean="0">
                <a:solidFill>
                  <a:srgbClr val="0033CC"/>
                </a:solidFill>
                <a:latin typeface="微軟正黑體" pitchFamily="34" charset="-120"/>
                <a:ea typeface="微軟正黑體" pitchFamily="34" charset="-120"/>
              </a:rPr>
              <a:t>     </a:t>
            </a:r>
            <a:r>
              <a:rPr lang="zh-TW" altLang="en-US" sz="2400" b="1" dirty="0" smtClean="0">
                <a:solidFill>
                  <a:srgbClr val="C00000"/>
                </a:solidFill>
                <a:latin typeface="微軟正黑體" pitchFamily="34" charset="-120"/>
                <a:ea typeface="微軟正黑體" pitchFamily="34" charset="-120"/>
              </a:rPr>
              <a:t>務必蓋學校戳章</a:t>
            </a:r>
            <a:endParaRPr lang="en-US" altLang="zh-TW" sz="2400" b="1" dirty="0" smtClean="0">
              <a:solidFill>
                <a:srgbClr val="C00000"/>
              </a:solidFill>
              <a:latin typeface="微軟正黑體" pitchFamily="34" charset="-120"/>
              <a:ea typeface="微軟正黑體" pitchFamily="34" charset="-120"/>
            </a:endParaRPr>
          </a:p>
        </p:txBody>
      </p:sp>
      <p:sp>
        <p:nvSpPr>
          <p:cNvPr id="21" name="矩形 20"/>
          <p:cNvSpPr/>
          <p:nvPr/>
        </p:nvSpPr>
        <p:spPr>
          <a:xfrm>
            <a:off x="6400799" y="1466653"/>
            <a:ext cx="5477347" cy="823865"/>
          </a:xfrm>
          <a:prstGeom prst="rect">
            <a:avLst/>
          </a:prstGeom>
          <a:noFill/>
          <a:ln w="38100">
            <a:solidFill>
              <a:srgbClr val="00A7E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p:cNvSpPr/>
          <p:nvPr/>
        </p:nvSpPr>
        <p:spPr>
          <a:xfrm>
            <a:off x="6454015" y="3303682"/>
            <a:ext cx="5287223" cy="1122630"/>
          </a:xfrm>
          <a:prstGeom prst="rect">
            <a:avLst/>
          </a:prstGeom>
          <a:noFill/>
          <a:ln w="38100">
            <a:solidFill>
              <a:srgbClr val="00A7E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6693788" y="5631135"/>
            <a:ext cx="2556096" cy="411932"/>
          </a:xfrm>
          <a:prstGeom prst="rect">
            <a:avLst/>
          </a:prstGeom>
          <a:noFill/>
          <a:ln w="38100">
            <a:solidFill>
              <a:srgbClr val="00A7E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2086280" y="5443709"/>
            <a:ext cx="2002309" cy="128260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17"/>
          <p:cNvSpPr txBox="1"/>
          <p:nvPr/>
        </p:nvSpPr>
        <p:spPr>
          <a:xfrm>
            <a:off x="6339884" y="241300"/>
            <a:ext cx="5547316" cy="1323439"/>
          </a:xfrm>
          <a:prstGeom prst="rect">
            <a:avLst/>
          </a:prstGeom>
          <a:noFill/>
        </p:spPr>
        <p:txBody>
          <a:bodyPr wrap="square" rtlCol="0">
            <a:spAutoFit/>
          </a:bodyPr>
          <a:lstStyle/>
          <a:p>
            <a:r>
              <a:rPr lang="zh-TW" altLang="en-US" sz="3000" b="1" dirty="0" smtClean="0">
                <a:solidFill>
                  <a:srgbClr val="00B050"/>
                </a:solidFill>
                <a:latin typeface="微軟正黑體" pitchFamily="34" charset="-120"/>
                <a:ea typeface="微軟正黑體" pitchFamily="34" charset="-120"/>
              </a:rPr>
              <a:t>超額比序項目積分證明單</a:t>
            </a:r>
            <a:endParaRPr lang="en-US" altLang="zh-TW" sz="3000" b="1" dirty="0" smtClean="0">
              <a:solidFill>
                <a:srgbClr val="00B050"/>
              </a:solidFill>
              <a:latin typeface="微軟正黑體" pitchFamily="34" charset="-120"/>
              <a:ea typeface="微軟正黑體" pitchFamily="34" charset="-120"/>
            </a:endParaRPr>
          </a:p>
          <a:p>
            <a:r>
              <a:rPr lang="zh-TW" altLang="en-US" sz="3200" b="1" dirty="0" smtClean="0">
                <a:solidFill>
                  <a:srgbClr val="C00000"/>
                </a:solidFill>
                <a:latin typeface="微軟正黑體" pitchFamily="34" charset="-120"/>
                <a:ea typeface="微軟正黑體" pitchFamily="34" charset="-120"/>
              </a:rPr>
              <a:t>注意事項</a:t>
            </a:r>
            <a:endParaRPr lang="en-US" altLang="zh-TW" sz="3200" b="1" dirty="0" smtClean="0">
              <a:solidFill>
                <a:srgbClr val="C00000"/>
              </a:solidFill>
              <a:latin typeface="微軟正黑體" pitchFamily="34" charset="-120"/>
              <a:ea typeface="微軟正黑體" pitchFamily="34" charset="-120"/>
            </a:endParaRPr>
          </a:p>
          <a:p>
            <a:endParaRPr lang="zh-TW" altLang="en-US" dirty="0"/>
          </a:p>
        </p:txBody>
      </p:sp>
      <p:sp>
        <p:nvSpPr>
          <p:cNvPr id="6" name="矩形 5"/>
          <p:cNvSpPr/>
          <p:nvPr/>
        </p:nvSpPr>
        <p:spPr>
          <a:xfrm>
            <a:off x="6210300" y="1473250"/>
            <a:ext cx="5801588" cy="830997"/>
          </a:xfrm>
          <a:prstGeom prst="rect">
            <a:avLst/>
          </a:prstGeom>
        </p:spPr>
        <p:txBody>
          <a:bodyPr wrap="none">
            <a:spAutoFit/>
          </a:bodyPr>
          <a:lstStyle/>
          <a:p>
            <a:r>
              <a:rPr lang="zh-TW" altLang="en-US" sz="2400" b="1" dirty="0" smtClean="0">
                <a:solidFill>
                  <a:srgbClr val="0033CC"/>
                </a:solidFill>
                <a:latin typeface="微軟正黑體" pitchFamily="34" charset="-120"/>
                <a:ea typeface="微軟正黑體" pitchFamily="34" charset="-120"/>
              </a:rPr>
              <a:t>    競賽項目請檢附得獎證明（獎狀）影本</a:t>
            </a:r>
            <a:endParaRPr lang="en-US" altLang="zh-TW" sz="2400" b="1" dirty="0" smtClean="0">
              <a:solidFill>
                <a:srgbClr val="0033CC"/>
              </a:solidFill>
              <a:latin typeface="微軟正黑體" pitchFamily="34" charset="-120"/>
              <a:ea typeface="微軟正黑體" pitchFamily="34" charset="-120"/>
            </a:endParaRPr>
          </a:p>
          <a:p>
            <a:r>
              <a:rPr lang="zh-TW" altLang="en-US" sz="2400" b="1" dirty="0" smtClean="0">
                <a:solidFill>
                  <a:srgbClr val="0033CC"/>
                </a:solidFill>
                <a:latin typeface="微軟正黑體" pitchFamily="34" charset="-120"/>
                <a:ea typeface="微軟正黑體" pitchFamily="34" charset="-120"/>
              </a:rPr>
              <a:t>    以利查核。</a:t>
            </a:r>
            <a:endParaRPr lang="en-US" altLang="zh-TW" sz="2400" b="1" dirty="0" smtClean="0">
              <a:solidFill>
                <a:srgbClr val="0033CC"/>
              </a:solidFill>
              <a:latin typeface="微軟正黑體" pitchFamily="34" charset="-120"/>
              <a:ea typeface="微軟正黑體" pitchFamily="34" charset="-120"/>
            </a:endParaRPr>
          </a:p>
        </p:txBody>
      </p:sp>
      <p:sp>
        <p:nvSpPr>
          <p:cNvPr id="7" name="矩形 6"/>
          <p:cNvSpPr/>
          <p:nvPr/>
        </p:nvSpPr>
        <p:spPr>
          <a:xfrm>
            <a:off x="6265934" y="3273795"/>
            <a:ext cx="5527894" cy="1200329"/>
          </a:xfrm>
          <a:prstGeom prst="rect">
            <a:avLst/>
          </a:prstGeom>
        </p:spPr>
        <p:txBody>
          <a:bodyPr wrap="square">
            <a:spAutoFit/>
          </a:bodyPr>
          <a:lstStyle/>
          <a:p>
            <a:r>
              <a:rPr lang="zh-TW" altLang="en-US" sz="2400" b="1" dirty="0" smtClean="0">
                <a:solidFill>
                  <a:srgbClr val="0033CC"/>
                </a:solidFill>
                <a:latin typeface="微軟正黑體" pitchFamily="34" charset="-120"/>
                <a:ea typeface="微軟正黑體" pitchFamily="34" charset="-120"/>
              </a:rPr>
              <a:t>     </a:t>
            </a:r>
            <a:r>
              <a:rPr lang="zh-TW" altLang="en-US" sz="2400" b="1" dirty="0">
                <a:solidFill>
                  <a:srgbClr val="0033CC"/>
                </a:solidFill>
                <a:latin typeface="微軟正黑體" pitchFamily="34" charset="-120"/>
                <a:ea typeface="微軟正黑體" pitchFamily="34" charset="-120"/>
              </a:rPr>
              <a:t>具</a:t>
            </a:r>
            <a:r>
              <a:rPr lang="zh-TW" altLang="en-US" sz="2400" b="1" dirty="0" smtClean="0">
                <a:solidFill>
                  <a:srgbClr val="0033CC"/>
                </a:solidFill>
                <a:latin typeface="微軟正黑體" pitchFamily="34" charset="-120"/>
                <a:ea typeface="微軟正黑體" pitchFamily="34" charset="-120"/>
              </a:rPr>
              <a:t>弱勢身分者，須檢附有限期間之</a:t>
            </a:r>
            <a:r>
              <a:rPr lang="en-US" altLang="zh-TW" sz="2400" b="1" dirty="0" smtClean="0">
                <a:solidFill>
                  <a:srgbClr val="0033CC"/>
                </a:solidFill>
                <a:latin typeface="微軟正黑體" pitchFamily="34" charset="-120"/>
                <a:ea typeface="微軟正黑體" pitchFamily="34" charset="-120"/>
              </a:rPr>
              <a:t/>
            </a:r>
            <a:br>
              <a:rPr lang="en-US" altLang="zh-TW" sz="2400" b="1" dirty="0" smtClean="0">
                <a:solidFill>
                  <a:srgbClr val="0033CC"/>
                </a:solidFill>
                <a:latin typeface="微軟正黑體" pitchFamily="34" charset="-120"/>
                <a:ea typeface="微軟正黑體" pitchFamily="34" charset="-120"/>
              </a:rPr>
            </a:br>
            <a:r>
              <a:rPr lang="en-US" altLang="zh-TW" sz="2400" b="1" dirty="0" smtClean="0">
                <a:solidFill>
                  <a:srgbClr val="0033CC"/>
                </a:solidFill>
                <a:latin typeface="微軟正黑體" pitchFamily="34" charset="-120"/>
                <a:ea typeface="微軟正黑體" pitchFamily="34" charset="-120"/>
              </a:rPr>
              <a:t>     </a:t>
            </a:r>
            <a:r>
              <a:rPr lang="zh-TW" altLang="en-US" sz="2400" b="1" dirty="0" smtClean="0">
                <a:solidFill>
                  <a:srgbClr val="0033CC"/>
                </a:solidFill>
                <a:latin typeface="微軟正黑體" pitchFamily="34" charset="-120"/>
                <a:ea typeface="微軟正黑體" pitchFamily="34" charset="-120"/>
              </a:rPr>
              <a:t>身分證明文件，浮貼於報名表，以利</a:t>
            </a:r>
            <a:r>
              <a:rPr lang="en-US" altLang="zh-TW" sz="2400" b="1" dirty="0" smtClean="0">
                <a:solidFill>
                  <a:srgbClr val="0033CC"/>
                </a:solidFill>
                <a:latin typeface="微軟正黑體" pitchFamily="34" charset="-120"/>
                <a:ea typeface="微軟正黑體" pitchFamily="34" charset="-120"/>
              </a:rPr>
              <a:t/>
            </a:r>
            <a:br>
              <a:rPr lang="en-US" altLang="zh-TW" sz="2400" b="1" dirty="0" smtClean="0">
                <a:solidFill>
                  <a:srgbClr val="0033CC"/>
                </a:solidFill>
                <a:latin typeface="微軟正黑體" pitchFamily="34" charset="-120"/>
                <a:ea typeface="微軟正黑體" pitchFamily="34" charset="-120"/>
              </a:rPr>
            </a:br>
            <a:r>
              <a:rPr lang="en-US" altLang="zh-TW" sz="2400" b="1" dirty="0" smtClean="0">
                <a:solidFill>
                  <a:srgbClr val="0033CC"/>
                </a:solidFill>
                <a:latin typeface="微軟正黑體" pitchFamily="34" charset="-120"/>
                <a:ea typeface="微軟正黑體" pitchFamily="34" charset="-120"/>
              </a:rPr>
              <a:t>     </a:t>
            </a:r>
            <a:r>
              <a:rPr lang="zh-TW" altLang="en-US" sz="2400" b="1" dirty="0" smtClean="0">
                <a:solidFill>
                  <a:srgbClr val="0033CC"/>
                </a:solidFill>
                <a:latin typeface="微軟正黑體" pitchFamily="34" charset="-120"/>
                <a:ea typeface="微軟正黑體" pitchFamily="34" charset="-120"/>
              </a:rPr>
              <a:t>審查及辦理報名費減免。</a:t>
            </a:r>
            <a:endParaRPr lang="en-US" altLang="zh-TW" sz="2400" b="1" dirty="0" smtClean="0">
              <a:solidFill>
                <a:srgbClr val="0033CC"/>
              </a:solidFill>
              <a:latin typeface="微軟正黑體" pitchFamily="34" charset="-120"/>
              <a:ea typeface="微軟正黑體" pitchFamily="34" charset="-120"/>
            </a:endParaRPr>
          </a:p>
        </p:txBody>
      </p:sp>
      <p:sp>
        <p:nvSpPr>
          <p:cNvPr id="11" name="矩形 10"/>
          <p:cNvSpPr/>
          <p:nvPr/>
        </p:nvSpPr>
        <p:spPr>
          <a:xfrm>
            <a:off x="1058606" y="1730461"/>
            <a:ext cx="4062723" cy="70218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1101352" y="3610724"/>
            <a:ext cx="4019977" cy="54720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圖片 13"/>
          <p:cNvPicPr>
            <a:picLocks noChangeAspect="1"/>
          </p:cNvPicPr>
          <p:nvPr/>
        </p:nvPicPr>
        <p:blipFill>
          <a:blip r:embed="rId4" cstate="print"/>
          <a:stretch>
            <a:fillRect/>
          </a:stretch>
        </p:blipFill>
        <p:spPr>
          <a:xfrm>
            <a:off x="6221239" y="1320292"/>
            <a:ext cx="465553" cy="648000"/>
          </a:xfrm>
          <a:prstGeom prst="rect">
            <a:avLst/>
          </a:prstGeom>
        </p:spPr>
      </p:pic>
      <p:pic>
        <p:nvPicPr>
          <p:cNvPr id="15" name="圖片 14"/>
          <p:cNvPicPr>
            <a:picLocks noChangeAspect="1"/>
          </p:cNvPicPr>
          <p:nvPr/>
        </p:nvPicPr>
        <p:blipFill>
          <a:blip r:embed="rId4" cstate="print"/>
          <a:stretch>
            <a:fillRect/>
          </a:stretch>
        </p:blipFill>
        <p:spPr>
          <a:xfrm>
            <a:off x="6309158" y="3128643"/>
            <a:ext cx="465553" cy="648000"/>
          </a:xfrm>
          <a:prstGeom prst="rect">
            <a:avLst/>
          </a:prstGeom>
        </p:spPr>
      </p:pic>
      <p:pic>
        <p:nvPicPr>
          <p:cNvPr id="20" name="圖片 19"/>
          <p:cNvPicPr>
            <a:picLocks noChangeAspect="1"/>
          </p:cNvPicPr>
          <p:nvPr/>
        </p:nvPicPr>
        <p:blipFill>
          <a:blip r:embed="rId4" cstate="print"/>
          <a:stretch>
            <a:fillRect/>
          </a:stretch>
        </p:blipFill>
        <p:spPr>
          <a:xfrm>
            <a:off x="6454015" y="5414627"/>
            <a:ext cx="465553" cy="648000"/>
          </a:xfrm>
          <a:prstGeom prst="rect">
            <a:avLst/>
          </a:prstGeom>
        </p:spPr>
      </p:pic>
      <p:cxnSp>
        <p:nvCxnSpPr>
          <p:cNvPr id="26" name="直線單箭頭接點 25"/>
          <p:cNvCxnSpPr>
            <a:endCxn id="11" idx="3"/>
          </p:cNvCxnSpPr>
          <p:nvPr/>
        </p:nvCxnSpPr>
        <p:spPr>
          <a:xfrm flipH="1">
            <a:off x="5121329" y="1885044"/>
            <a:ext cx="1144605" cy="196511"/>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直線單箭頭接點 28"/>
          <p:cNvCxnSpPr>
            <a:stCxn id="15" idx="1"/>
            <a:endCxn id="13" idx="3"/>
          </p:cNvCxnSpPr>
          <p:nvPr/>
        </p:nvCxnSpPr>
        <p:spPr>
          <a:xfrm flipH="1">
            <a:off x="5121329" y="3452643"/>
            <a:ext cx="1187829" cy="431685"/>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p:nvPr/>
        </p:nvCxnSpPr>
        <p:spPr>
          <a:xfrm flipH="1">
            <a:off x="4088589" y="5950701"/>
            <a:ext cx="2365427" cy="227272"/>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8465100" y="6458510"/>
            <a:ext cx="2759089" cy="369332"/>
          </a:xfrm>
          <a:prstGeom prst="rect">
            <a:avLst/>
          </a:prstGeom>
        </p:spPr>
        <p:txBody>
          <a:bodyPr wrap="none">
            <a:spAutoFit/>
          </a:bodyPr>
          <a:lstStyle/>
          <a:p>
            <a:r>
              <a:rPr lang="zh-TW" altLang="en-US" dirty="0">
                <a:latin typeface="微軟正黑體" pitchFamily="34" charset="-120"/>
                <a:ea typeface="微軟正黑體" pitchFamily="34" charset="-120"/>
              </a:rPr>
              <a:t>（招生簡章第</a:t>
            </a:r>
            <a:r>
              <a:rPr lang="en-US" altLang="zh-TW" dirty="0" smtClean="0">
                <a:latin typeface="微軟正黑體" pitchFamily="34" charset="-120"/>
                <a:ea typeface="微軟正黑體" pitchFamily="34" charset="-120"/>
              </a:rPr>
              <a:t>16</a:t>
            </a:r>
            <a:r>
              <a:rPr lang="zh-TW" altLang="en-US" dirty="0" smtClean="0">
                <a:latin typeface="微軟正黑體" pitchFamily="34" charset="-120"/>
                <a:ea typeface="微軟正黑體" pitchFamily="34" charset="-120"/>
              </a:rPr>
              <a:t>頁範例）</a:t>
            </a:r>
            <a:endParaRPr lang="zh-TW" altLang="en-US" dirty="0">
              <a:latin typeface="微軟正黑體" pitchFamily="34" charset="-120"/>
              <a:ea typeface="微軟正黑體" pitchFamily="34" charset="-120"/>
            </a:endParaRPr>
          </a:p>
        </p:txBody>
      </p:sp>
      <p:sp>
        <p:nvSpPr>
          <p:cNvPr id="3" name="投影片編號版面配置區 2"/>
          <p:cNvSpPr>
            <a:spLocks noGrp="1"/>
          </p:cNvSpPr>
          <p:nvPr>
            <p:ph type="sldNum" sz="quarter" idx="12"/>
          </p:nvPr>
        </p:nvSpPr>
        <p:spPr>
          <a:xfrm>
            <a:off x="9361283" y="6361193"/>
            <a:ext cx="2743200" cy="365125"/>
          </a:xfrm>
        </p:spPr>
        <p:txBody>
          <a:bodyPr vert="horz" lIns="91440" tIns="45720" rIns="91440" bIns="45720" rtlCol="0" anchor="ctr"/>
          <a:lstStyle/>
          <a:p>
            <a:fld id="{97006424-D9F2-4793-8C2C-FF1240B9B1D0}" type="slidenum">
              <a:rPr lang="zh-TW" altLang="en-US" sz="2000">
                <a:solidFill>
                  <a:schemeClr val="tx1"/>
                </a:solidFill>
              </a:rPr>
              <a:pPr/>
              <a:t>20</a:t>
            </a:fld>
            <a:endParaRPr lang="zh-TW" altLang="en-US" sz="2000" dirty="0">
              <a:solidFill>
                <a:schemeClr val="tx1"/>
              </a:solidFill>
            </a:endParaRPr>
          </a:p>
        </p:txBody>
      </p:sp>
    </p:spTree>
    <p:extLst>
      <p:ext uri="{BB962C8B-B14F-4D97-AF65-F5344CB8AC3E}">
        <p14:creationId xmlns:p14="http://schemas.microsoft.com/office/powerpoint/2010/main" val="4254933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a:blip r:embed="rId2"/>
          <a:stretch>
            <a:fillRect/>
          </a:stretch>
        </p:blipFill>
        <p:spPr>
          <a:xfrm>
            <a:off x="371725" y="4035470"/>
            <a:ext cx="3945864" cy="2009543"/>
          </a:xfrm>
          <a:prstGeom prst="rect">
            <a:avLst/>
          </a:prstGeom>
        </p:spPr>
      </p:pic>
      <p:pic>
        <p:nvPicPr>
          <p:cNvPr id="55" name="圖片 54"/>
          <p:cNvPicPr>
            <a:picLocks noChangeAspect="1"/>
          </p:cNvPicPr>
          <p:nvPr/>
        </p:nvPicPr>
        <p:blipFill>
          <a:blip r:embed="rId3"/>
          <a:stretch>
            <a:fillRect/>
          </a:stretch>
        </p:blipFill>
        <p:spPr>
          <a:xfrm>
            <a:off x="4857914" y="152220"/>
            <a:ext cx="5157000" cy="6696798"/>
          </a:xfrm>
          <a:prstGeom prst="rect">
            <a:avLst/>
          </a:prstGeom>
          <a:ln>
            <a:noFill/>
          </a:ln>
          <a:effectLst>
            <a:outerShdw blurRad="292100" dist="139700" dir="2700000" algn="tl" rotWithShape="0">
              <a:srgbClr val="333333">
                <a:alpha val="65000"/>
              </a:srgbClr>
            </a:outerShdw>
          </a:effectLst>
        </p:spPr>
      </p:pic>
      <p:grpSp>
        <p:nvGrpSpPr>
          <p:cNvPr id="38" name="群組 37"/>
          <p:cNvGrpSpPr/>
          <p:nvPr/>
        </p:nvGrpSpPr>
        <p:grpSpPr>
          <a:xfrm>
            <a:off x="4991350" y="3179566"/>
            <a:ext cx="5020287" cy="3584917"/>
            <a:chOff x="3334567" y="2738103"/>
            <a:chExt cx="5020287" cy="3584917"/>
          </a:xfrm>
        </p:grpSpPr>
        <p:sp>
          <p:nvSpPr>
            <p:cNvPr id="34" name="矩形 33"/>
            <p:cNvSpPr/>
            <p:nvPr/>
          </p:nvSpPr>
          <p:spPr>
            <a:xfrm>
              <a:off x="3337776" y="3350724"/>
              <a:ext cx="2915313" cy="115937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p:cNvSpPr/>
            <p:nvPr/>
          </p:nvSpPr>
          <p:spPr>
            <a:xfrm>
              <a:off x="3334567" y="2738103"/>
              <a:ext cx="2927699" cy="41765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p:cNvSpPr/>
            <p:nvPr/>
          </p:nvSpPr>
          <p:spPr>
            <a:xfrm>
              <a:off x="3334567" y="5958978"/>
              <a:ext cx="5020287" cy="36404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74" name="矩形 73"/>
          <p:cNvSpPr/>
          <p:nvPr/>
        </p:nvSpPr>
        <p:spPr>
          <a:xfrm>
            <a:off x="8548760" y="850834"/>
            <a:ext cx="1357665" cy="434566"/>
          </a:xfrm>
          <a:prstGeom prst="rect">
            <a:avLst/>
          </a:prstGeom>
          <a:noFill/>
          <a:ln w="381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3" name="矩形 82"/>
          <p:cNvSpPr/>
          <p:nvPr/>
        </p:nvSpPr>
        <p:spPr>
          <a:xfrm>
            <a:off x="7919049" y="3179566"/>
            <a:ext cx="1987376" cy="1860676"/>
          </a:xfrm>
          <a:prstGeom prst="rect">
            <a:avLst/>
          </a:prstGeom>
          <a:noFill/>
          <a:ln w="381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03" name="直線單箭頭接點 102"/>
          <p:cNvCxnSpPr>
            <a:stCxn id="34" idx="1"/>
            <a:endCxn id="10" idx="3"/>
          </p:cNvCxnSpPr>
          <p:nvPr/>
        </p:nvCxnSpPr>
        <p:spPr>
          <a:xfrm flipH="1">
            <a:off x="4317589" y="4371875"/>
            <a:ext cx="676970" cy="668367"/>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投影片編號版面配置區 1"/>
          <p:cNvSpPr txBox="1">
            <a:spLocks/>
          </p:cNvSpPr>
          <p:nvPr/>
        </p:nvSpPr>
        <p:spPr>
          <a:xfrm>
            <a:off x="8229600" y="6508752"/>
            <a:ext cx="1466800" cy="365125"/>
          </a:xfrm>
          <a:prstGeom prst="rect">
            <a:avLst/>
          </a:prstGeom>
        </p:spPr>
        <p:txBody>
          <a:bodyPr vert="horz" lIns="91440" tIns="45720" rIns="91440" bIns="45720" rtlCol="0" anchor="ctr"/>
          <a:lstStyle/>
          <a:p>
            <a:pPr algn="r">
              <a:defRPr/>
            </a:pPr>
            <a:endParaRPr lang="zh-TW" altLang="en-US" sz="1200" dirty="0">
              <a:solidFill>
                <a:schemeClr val="tx1">
                  <a:tint val="75000"/>
                </a:schemeClr>
              </a:solidFill>
            </a:endParaRPr>
          </a:p>
        </p:txBody>
      </p:sp>
      <p:cxnSp>
        <p:nvCxnSpPr>
          <p:cNvPr id="46" name="直線單箭頭接點 45"/>
          <p:cNvCxnSpPr/>
          <p:nvPr/>
        </p:nvCxnSpPr>
        <p:spPr>
          <a:xfrm flipH="1" flipV="1">
            <a:off x="3073538" y="2345472"/>
            <a:ext cx="1917812" cy="834094"/>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09" name="群組 108"/>
          <p:cNvGrpSpPr/>
          <p:nvPr/>
        </p:nvGrpSpPr>
        <p:grpSpPr>
          <a:xfrm>
            <a:off x="262550" y="3002040"/>
            <a:ext cx="4055039" cy="830997"/>
            <a:chOff x="262550" y="2630848"/>
            <a:chExt cx="4055039" cy="830997"/>
          </a:xfrm>
        </p:grpSpPr>
        <p:sp>
          <p:nvSpPr>
            <p:cNvPr id="30" name="矩形 29"/>
            <p:cNvSpPr/>
            <p:nvPr/>
          </p:nvSpPr>
          <p:spPr>
            <a:xfrm>
              <a:off x="519888" y="2630848"/>
              <a:ext cx="3797701" cy="830997"/>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a:spAutoFit/>
            </a:bodyPr>
            <a:lstStyle/>
            <a:p>
              <a:r>
                <a:rPr lang="zh-TW" altLang="en-US" sz="1600" dirty="0" smtClean="0">
                  <a:solidFill>
                    <a:srgbClr val="0070C0"/>
                  </a:solidFill>
                  <a:latin typeface="微軟正黑體" pitchFamily="34" charset="-120"/>
                  <a:ea typeface="微軟正黑體" pitchFamily="34" charset="-120"/>
                </a:rPr>
                <a:t>請將學生「</a:t>
              </a:r>
              <a:r>
                <a:rPr lang="en-US" altLang="zh-TW" sz="1600" dirty="0" smtClean="0">
                  <a:solidFill>
                    <a:srgbClr val="0070C0"/>
                  </a:solidFill>
                  <a:latin typeface="微軟正黑體" pitchFamily="34" charset="-120"/>
                  <a:ea typeface="微軟正黑體" pitchFamily="34" charset="-120"/>
                </a:rPr>
                <a:t>107</a:t>
              </a:r>
              <a:r>
                <a:rPr lang="zh-TW" altLang="zh-TW" sz="1600" dirty="0" smtClean="0">
                  <a:solidFill>
                    <a:srgbClr val="0070C0"/>
                  </a:solidFill>
                  <a:latin typeface="微軟正黑體" pitchFamily="34" charset="-120"/>
                  <a:ea typeface="微軟正黑體" pitchFamily="34" charset="-120"/>
                </a:rPr>
                <a:t>學年度五專入學專用</a:t>
              </a:r>
              <a:r>
                <a:rPr lang="zh-TW" altLang="en-US" sz="1600" dirty="0" smtClean="0">
                  <a:solidFill>
                    <a:srgbClr val="0070C0"/>
                  </a:solidFill>
                  <a:latin typeface="微軟正黑體" pitchFamily="34" charset="-120"/>
                  <a:ea typeface="微軟正黑體" pitchFamily="34" charset="-120"/>
                </a:rPr>
                <a:t>優先</a:t>
              </a:r>
              <a:r>
                <a:rPr lang="zh-TW" altLang="zh-TW" sz="1600" dirty="0" smtClean="0">
                  <a:solidFill>
                    <a:srgbClr val="0070C0"/>
                  </a:solidFill>
                  <a:latin typeface="微軟正黑體" pitchFamily="34" charset="-120"/>
                  <a:ea typeface="微軟正黑體" pitchFamily="34" charset="-120"/>
                </a:rPr>
                <a:t>免試入學超額比序項目積分證明單</a:t>
              </a:r>
              <a:r>
                <a:rPr lang="zh-TW" altLang="en-US" sz="1600" dirty="0" smtClean="0">
                  <a:solidFill>
                    <a:srgbClr val="0070C0"/>
                  </a:solidFill>
                  <a:latin typeface="微軟正黑體" pitchFamily="34" charset="-120"/>
                  <a:ea typeface="微軟正黑體" pitchFamily="34" charset="-120"/>
                </a:rPr>
                <a:t>」中，</a:t>
              </a:r>
              <a:r>
                <a:rPr lang="en-US" altLang="zh-TW" sz="1600" dirty="0" smtClean="0">
                  <a:solidFill>
                    <a:srgbClr val="0070C0"/>
                  </a:solidFill>
                  <a:latin typeface="微軟正黑體" pitchFamily="34" charset="-120"/>
                  <a:ea typeface="微軟正黑體" pitchFamily="34" charset="-120"/>
                </a:rPr>
                <a:t/>
              </a:r>
              <a:br>
                <a:rPr lang="en-US" altLang="zh-TW" sz="1600" dirty="0" smtClean="0">
                  <a:solidFill>
                    <a:srgbClr val="0070C0"/>
                  </a:solidFill>
                  <a:latin typeface="微軟正黑體" pitchFamily="34" charset="-120"/>
                  <a:ea typeface="微軟正黑體" pitchFamily="34" charset="-120"/>
                </a:rPr>
              </a:br>
              <a:r>
                <a:rPr lang="zh-TW" altLang="en-US" sz="1600" dirty="0" smtClean="0">
                  <a:solidFill>
                    <a:srgbClr val="0070C0"/>
                  </a:solidFill>
                  <a:latin typeface="微軟正黑體" pitchFamily="34" charset="-120"/>
                  <a:ea typeface="微軟正黑體" pitchFamily="34" charset="-120"/>
                </a:rPr>
                <a:t>已審核確認後之項目勾選。 </a:t>
              </a:r>
              <a:endParaRPr lang="zh-TW" altLang="en-US" sz="1600" dirty="0">
                <a:solidFill>
                  <a:srgbClr val="0070C0"/>
                </a:solidFill>
                <a:latin typeface="微軟正黑體" pitchFamily="34" charset="-120"/>
                <a:ea typeface="微軟正黑體" pitchFamily="34" charset="-120"/>
              </a:endParaRPr>
            </a:p>
          </p:txBody>
        </p:sp>
        <p:pic>
          <p:nvPicPr>
            <p:cNvPr id="52" name="Picture 6" descr="http://pic.qiantucdn.com/58pic/12/02/43/79x58PICspJ.jpg"/>
            <p:cNvPicPr>
              <a:picLocks noChangeAspect="1" noChangeArrowheads="1"/>
            </p:cNvPicPr>
            <p:nvPr/>
          </p:nvPicPr>
          <p:blipFill>
            <a:blip r:embed="rId4" cstate="print"/>
            <a:srcRect l="34630" t="43516" r="54988" b="35647"/>
            <a:stretch>
              <a:fillRect/>
            </a:stretch>
          </p:blipFill>
          <p:spPr bwMode="auto">
            <a:xfrm>
              <a:off x="262550" y="2786577"/>
              <a:ext cx="334978" cy="344414"/>
            </a:xfrm>
            <a:prstGeom prst="rect">
              <a:avLst/>
            </a:prstGeom>
            <a:noFill/>
          </p:spPr>
        </p:pic>
      </p:grpSp>
      <p:grpSp>
        <p:nvGrpSpPr>
          <p:cNvPr id="112" name="群組 111"/>
          <p:cNvGrpSpPr/>
          <p:nvPr/>
        </p:nvGrpSpPr>
        <p:grpSpPr>
          <a:xfrm>
            <a:off x="35814" y="1275296"/>
            <a:ext cx="3170221" cy="650764"/>
            <a:chOff x="306310" y="1310861"/>
            <a:chExt cx="3170221" cy="650764"/>
          </a:xfrm>
        </p:grpSpPr>
        <p:sp>
          <p:nvSpPr>
            <p:cNvPr id="69" name="矩形 68"/>
            <p:cNvSpPr/>
            <p:nvPr/>
          </p:nvSpPr>
          <p:spPr>
            <a:xfrm>
              <a:off x="581572" y="1376850"/>
              <a:ext cx="2894959" cy="584775"/>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a:spAutoFit/>
            </a:bodyPr>
            <a:lstStyle/>
            <a:p>
              <a:pPr>
                <a:spcBef>
                  <a:spcPct val="20000"/>
                </a:spcBef>
              </a:pPr>
              <a:r>
                <a:rPr lang="zh-TW" altLang="en-US" sz="1600" dirty="0" smtClean="0">
                  <a:solidFill>
                    <a:srgbClr val="0070C0"/>
                  </a:solidFill>
                  <a:latin typeface="微軟正黑體" pitchFamily="34" charset="-120"/>
                  <a:ea typeface="微軟正黑體" pitchFamily="34" charset="-120"/>
                </a:rPr>
                <a:t>勾選是否報考</a:t>
              </a:r>
              <a:r>
                <a:rPr lang="en-US" altLang="zh-TW" sz="1600" dirty="0" smtClean="0">
                  <a:solidFill>
                    <a:srgbClr val="0070C0"/>
                  </a:solidFill>
                  <a:latin typeface="微軟正黑體" pitchFamily="34" charset="-120"/>
                  <a:ea typeface="微軟正黑體" pitchFamily="34" charset="-120"/>
                </a:rPr>
                <a:t>107</a:t>
              </a:r>
              <a:r>
                <a:rPr lang="zh-TW" altLang="en-US" sz="1600" dirty="0" smtClean="0">
                  <a:solidFill>
                    <a:srgbClr val="0070C0"/>
                  </a:solidFill>
                  <a:latin typeface="微軟正黑體" pitchFamily="34" charset="-120"/>
                  <a:ea typeface="微軟正黑體" pitchFamily="34" charset="-120"/>
                </a:rPr>
                <a:t>國中教育會考並填寫國中會考准考證號碼</a:t>
              </a:r>
              <a:endParaRPr lang="zh-TW" altLang="en-US" sz="1600" dirty="0">
                <a:solidFill>
                  <a:srgbClr val="0070C0"/>
                </a:solidFill>
                <a:latin typeface="微軟正黑體" pitchFamily="34" charset="-120"/>
                <a:ea typeface="微軟正黑體" pitchFamily="34" charset="-120"/>
              </a:endParaRPr>
            </a:p>
          </p:txBody>
        </p:sp>
        <p:pic>
          <p:nvPicPr>
            <p:cNvPr id="70" name="Picture 6" descr="http://pic.qiantucdn.com/58pic/12/02/43/79x58PICspJ.jpg"/>
            <p:cNvPicPr>
              <a:picLocks noChangeAspect="1" noChangeArrowheads="1"/>
            </p:cNvPicPr>
            <p:nvPr/>
          </p:nvPicPr>
          <p:blipFill>
            <a:blip r:embed="rId4" cstate="print"/>
            <a:srcRect l="34630" t="43516" r="54988" b="35647"/>
            <a:stretch>
              <a:fillRect/>
            </a:stretch>
          </p:blipFill>
          <p:spPr bwMode="auto">
            <a:xfrm>
              <a:off x="306310" y="1310861"/>
              <a:ext cx="334978" cy="344414"/>
            </a:xfrm>
            <a:prstGeom prst="rect">
              <a:avLst/>
            </a:prstGeom>
            <a:noFill/>
            <a:ln>
              <a:noFill/>
            </a:ln>
          </p:spPr>
        </p:pic>
      </p:grpSp>
      <p:grpSp>
        <p:nvGrpSpPr>
          <p:cNvPr id="91" name="群組 90"/>
          <p:cNvGrpSpPr/>
          <p:nvPr/>
        </p:nvGrpSpPr>
        <p:grpSpPr>
          <a:xfrm>
            <a:off x="10510968" y="544838"/>
            <a:ext cx="1542106" cy="369332"/>
            <a:chOff x="9729457" y="665194"/>
            <a:chExt cx="1542106" cy="369332"/>
          </a:xfrm>
        </p:grpSpPr>
        <p:sp>
          <p:nvSpPr>
            <p:cNvPr id="27" name="矩形 26"/>
            <p:cNvSpPr/>
            <p:nvPr/>
          </p:nvSpPr>
          <p:spPr>
            <a:xfrm>
              <a:off x="9941162" y="665194"/>
              <a:ext cx="1330401" cy="369332"/>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a:spAutoFit/>
            </a:bodyPr>
            <a:lstStyle/>
            <a:p>
              <a:pPr algn="ctr"/>
              <a:r>
                <a:rPr lang="zh-TW" altLang="en-US" dirty="0" smtClean="0">
                  <a:solidFill>
                    <a:srgbClr val="0070C0"/>
                  </a:solidFill>
                  <a:latin typeface="微軟正黑體" pitchFamily="34" charset="-120"/>
                  <a:ea typeface="微軟正黑體" pitchFamily="34" charset="-120"/>
                </a:rPr>
                <a:t>本會填寫</a:t>
              </a:r>
            </a:p>
          </p:txBody>
        </p:sp>
        <p:pic>
          <p:nvPicPr>
            <p:cNvPr id="79" name="Picture 6" descr="http://pic.qiantucdn.com/58pic/12/02/43/79x58PICspJ.jpg"/>
            <p:cNvPicPr>
              <a:picLocks noChangeAspect="1" noChangeArrowheads="1"/>
            </p:cNvPicPr>
            <p:nvPr/>
          </p:nvPicPr>
          <p:blipFill>
            <a:blip r:embed="rId4" cstate="print"/>
            <a:srcRect l="34630" t="43516" r="54988" b="35647"/>
            <a:stretch>
              <a:fillRect/>
            </a:stretch>
          </p:blipFill>
          <p:spPr bwMode="auto">
            <a:xfrm>
              <a:off x="9729457" y="675610"/>
              <a:ext cx="334978" cy="344414"/>
            </a:xfrm>
            <a:prstGeom prst="rect">
              <a:avLst/>
            </a:prstGeom>
            <a:noFill/>
          </p:spPr>
        </p:pic>
      </p:grpSp>
      <p:grpSp>
        <p:nvGrpSpPr>
          <p:cNvPr id="95" name="群組 94"/>
          <p:cNvGrpSpPr/>
          <p:nvPr/>
        </p:nvGrpSpPr>
        <p:grpSpPr>
          <a:xfrm>
            <a:off x="10041207" y="5271839"/>
            <a:ext cx="2050770" cy="838745"/>
            <a:chOff x="9794982" y="5591188"/>
            <a:chExt cx="2050770" cy="838745"/>
          </a:xfrm>
        </p:grpSpPr>
        <p:sp>
          <p:nvSpPr>
            <p:cNvPr id="29" name="矩形 28"/>
            <p:cNvSpPr/>
            <p:nvPr/>
          </p:nvSpPr>
          <p:spPr>
            <a:xfrm>
              <a:off x="10045258" y="5783602"/>
              <a:ext cx="1800494" cy="646331"/>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none">
              <a:spAutoFit/>
            </a:bodyPr>
            <a:lstStyle/>
            <a:p>
              <a:pPr algn="ctr"/>
              <a:r>
                <a:rPr lang="zh-TW" altLang="en-US" dirty="0" smtClean="0">
                  <a:solidFill>
                    <a:srgbClr val="0070C0"/>
                  </a:solidFill>
                  <a:latin typeface="微軟正黑體" pitchFamily="34" charset="-120"/>
                  <a:ea typeface="微軟正黑體" pitchFamily="34" charset="-120"/>
                </a:rPr>
                <a:t>請報名免試生及</a:t>
              </a:r>
              <a:endParaRPr lang="en-US" altLang="zh-TW" dirty="0" smtClean="0">
                <a:solidFill>
                  <a:srgbClr val="0070C0"/>
                </a:solidFill>
                <a:latin typeface="微軟正黑體" pitchFamily="34" charset="-120"/>
                <a:ea typeface="微軟正黑體" pitchFamily="34" charset="-120"/>
              </a:endParaRPr>
            </a:p>
            <a:p>
              <a:pPr algn="ctr"/>
              <a:r>
                <a:rPr lang="zh-TW" altLang="en-US" dirty="0" smtClean="0">
                  <a:solidFill>
                    <a:srgbClr val="0070C0"/>
                  </a:solidFill>
                  <a:latin typeface="微軟正黑體" pitchFamily="34" charset="-120"/>
                  <a:ea typeface="微軟正黑體" pitchFamily="34" charset="-120"/>
                </a:rPr>
                <a:t>監護人簽章</a:t>
              </a:r>
            </a:p>
          </p:txBody>
        </p:sp>
        <p:pic>
          <p:nvPicPr>
            <p:cNvPr id="80" name="Picture 6" descr="http://pic.qiantucdn.com/58pic/12/02/43/79x58PICspJ.jpg"/>
            <p:cNvPicPr>
              <a:picLocks noChangeAspect="1" noChangeArrowheads="1"/>
            </p:cNvPicPr>
            <p:nvPr/>
          </p:nvPicPr>
          <p:blipFill>
            <a:blip r:embed="rId4" cstate="print"/>
            <a:srcRect l="34630" t="43516" r="54988" b="35647"/>
            <a:stretch>
              <a:fillRect/>
            </a:stretch>
          </p:blipFill>
          <p:spPr bwMode="auto">
            <a:xfrm>
              <a:off x="9794982" y="5591188"/>
              <a:ext cx="334978" cy="344414"/>
            </a:xfrm>
            <a:prstGeom prst="rect">
              <a:avLst/>
            </a:prstGeom>
            <a:noFill/>
          </p:spPr>
        </p:pic>
      </p:grpSp>
      <p:grpSp>
        <p:nvGrpSpPr>
          <p:cNvPr id="86" name="群組 85"/>
          <p:cNvGrpSpPr/>
          <p:nvPr/>
        </p:nvGrpSpPr>
        <p:grpSpPr>
          <a:xfrm>
            <a:off x="10425680" y="4172905"/>
            <a:ext cx="1553463" cy="510883"/>
            <a:chOff x="9698485" y="3871917"/>
            <a:chExt cx="1553463" cy="510883"/>
          </a:xfrm>
        </p:grpSpPr>
        <p:sp>
          <p:nvSpPr>
            <p:cNvPr id="81" name="矩形 80"/>
            <p:cNvSpPr/>
            <p:nvPr/>
          </p:nvSpPr>
          <p:spPr>
            <a:xfrm>
              <a:off x="9921547" y="4013468"/>
              <a:ext cx="1330401" cy="369332"/>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a:spAutoFit/>
            </a:bodyPr>
            <a:lstStyle/>
            <a:p>
              <a:pPr algn="ctr"/>
              <a:r>
                <a:rPr lang="zh-TW" altLang="en-US" dirty="0" smtClean="0">
                  <a:solidFill>
                    <a:srgbClr val="0070C0"/>
                  </a:solidFill>
                  <a:latin typeface="微軟正黑體" pitchFamily="34" charset="-120"/>
                  <a:ea typeface="微軟正黑體" pitchFamily="34" charset="-120"/>
                </a:rPr>
                <a:t>委員會填寫</a:t>
              </a:r>
            </a:p>
          </p:txBody>
        </p:sp>
        <p:pic>
          <p:nvPicPr>
            <p:cNvPr id="82" name="Picture 6" descr="http://pic.qiantucdn.com/58pic/12/02/43/79x58PICspJ.jpg"/>
            <p:cNvPicPr>
              <a:picLocks noChangeAspect="1" noChangeArrowheads="1"/>
            </p:cNvPicPr>
            <p:nvPr/>
          </p:nvPicPr>
          <p:blipFill>
            <a:blip r:embed="rId4" cstate="print"/>
            <a:srcRect l="34630" t="43516" r="54988" b="35647"/>
            <a:stretch>
              <a:fillRect/>
            </a:stretch>
          </p:blipFill>
          <p:spPr bwMode="auto">
            <a:xfrm>
              <a:off x="9698485" y="3871917"/>
              <a:ext cx="334978" cy="344414"/>
            </a:xfrm>
            <a:prstGeom prst="rect">
              <a:avLst/>
            </a:prstGeom>
            <a:noFill/>
            <a:ln>
              <a:noFill/>
            </a:ln>
          </p:spPr>
        </p:pic>
      </p:grpSp>
      <p:cxnSp>
        <p:nvCxnSpPr>
          <p:cNvPr id="84" name="直線單箭頭接點 83"/>
          <p:cNvCxnSpPr>
            <a:stCxn id="83" idx="3"/>
            <a:endCxn id="82" idx="1"/>
          </p:cNvCxnSpPr>
          <p:nvPr/>
        </p:nvCxnSpPr>
        <p:spPr>
          <a:xfrm>
            <a:off x="9906425" y="4109904"/>
            <a:ext cx="519255" cy="235208"/>
          </a:xfrm>
          <a:prstGeom prst="straightConnector1">
            <a:avLst/>
          </a:prstGeom>
          <a:ln w="38100">
            <a:solidFill>
              <a:srgbClr val="00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8" name="直線單箭頭接點 87"/>
          <p:cNvCxnSpPr>
            <a:stCxn id="74" idx="3"/>
            <a:endCxn id="79" idx="1"/>
          </p:cNvCxnSpPr>
          <p:nvPr/>
        </p:nvCxnSpPr>
        <p:spPr>
          <a:xfrm flipV="1">
            <a:off x="9906425" y="727461"/>
            <a:ext cx="604543" cy="340656"/>
          </a:xfrm>
          <a:prstGeom prst="straightConnector1">
            <a:avLst/>
          </a:prstGeom>
          <a:ln w="38100">
            <a:solidFill>
              <a:srgbClr val="00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2" name="直線單箭頭接點 91"/>
          <p:cNvCxnSpPr>
            <a:stCxn id="36" idx="0"/>
            <a:endCxn id="80" idx="1"/>
          </p:cNvCxnSpPr>
          <p:nvPr/>
        </p:nvCxnSpPr>
        <p:spPr>
          <a:xfrm flipV="1">
            <a:off x="7501494" y="5444046"/>
            <a:ext cx="2539713" cy="956395"/>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文字方塊 53"/>
          <p:cNvSpPr txBox="1"/>
          <p:nvPr/>
        </p:nvSpPr>
        <p:spPr>
          <a:xfrm>
            <a:off x="8349201" y="396425"/>
            <a:ext cx="344871" cy="215444"/>
          </a:xfrm>
          <a:prstGeom prst="rect">
            <a:avLst/>
          </a:prstGeom>
          <a:solidFill>
            <a:schemeClr val="bg1"/>
          </a:solidFill>
        </p:spPr>
        <p:txBody>
          <a:bodyPr wrap="square" rtlCol="0">
            <a:spAutoFit/>
          </a:bodyPr>
          <a:lstStyle/>
          <a:p>
            <a:r>
              <a:rPr lang="zh-TW" altLang="en-US" sz="400" dirty="0" smtClean="0"/>
              <a:t>○○○</a:t>
            </a:r>
            <a:endParaRPr lang="en-US" altLang="zh-TW" sz="400" dirty="0" smtClean="0"/>
          </a:p>
          <a:p>
            <a:endParaRPr lang="zh-TW" altLang="en-US" sz="400" dirty="0"/>
          </a:p>
        </p:txBody>
      </p:sp>
      <p:sp>
        <p:nvSpPr>
          <p:cNvPr id="110" name="文字方塊 109"/>
          <p:cNvSpPr txBox="1"/>
          <p:nvPr/>
        </p:nvSpPr>
        <p:spPr>
          <a:xfrm>
            <a:off x="244444" y="181071"/>
            <a:ext cx="4363770" cy="461665"/>
          </a:xfrm>
          <a:prstGeom prst="rect">
            <a:avLst/>
          </a:prstGeom>
          <a:noFill/>
        </p:spPr>
        <p:txBody>
          <a:bodyPr wrap="square" rtlCol="0">
            <a:spAutoFit/>
          </a:bodyPr>
          <a:lstStyle/>
          <a:p>
            <a:r>
              <a:rPr lang="zh-TW" altLang="en-US" sz="2400" b="1" dirty="0" smtClean="0">
                <a:latin typeface="微軟正黑體" pitchFamily="34" charset="-120"/>
                <a:ea typeface="微軟正黑體" pitchFamily="34" charset="-120"/>
              </a:rPr>
              <a:t>一般生報名表範例（白色）</a:t>
            </a:r>
            <a:endParaRPr lang="zh-TW" altLang="en-US" sz="2400" b="1" dirty="0">
              <a:latin typeface="微軟正黑體" pitchFamily="34" charset="-120"/>
              <a:ea typeface="微軟正黑體" pitchFamily="34" charset="-120"/>
            </a:endParaRPr>
          </a:p>
        </p:txBody>
      </p:sp>
      <p:grpSp>
        <p:nvGrpSpPr>
          <p:cNvPr id="118" name="群組 117"/>
          <p:cNvGrpSpPr/>
          <p:nvPr/>
        </p:nvGrpSpPr>
        <p:grpSpPr>
          <a:xfrm>
            <a:off x="330452" y="5464251"/>
            <a:ext cx="3104508" cy="1133282"/>
            <a:chOff x="324415" y="5130913"/>
            <a:chExt cx="3052337" cy="1058691"/>
          </a:xfrm>
        </p:grpSpPr>
        <p:cxnSp>
          <p:nvCxnSpPr>
            <p:cNvPr id="57" name="直線單箭頭接點 56"/>
            <p:cNvCxnSpPr/>
            <p:nvPr/>
          </p:nvCxnSpPr>
          <p:spPr>
            <a:xfrm flipH="1">
              <a:off x="2743200" y="5130913"/>
              <a:ext cx="633552" cy="597027"/>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15" name="群組 114"/>
            <p:cNvGrpSpPr/>
            <p:nvPr/>
          </p:nvGrpSpPr>
          <p:grpSpPr>
            <a:xfrm>
              <a:off x="324415" y="5238557"/>
              <a:ext cx="2418785" cy="951047"/>
              <a:chOff x="197667" y="4686296"/>
              <a:chExt cx="2418785" cy="951047"/>
            </a:xfrm>
          </p:grpSpPr>
          <p:sp>
            <p:nvSpPr>
              <p:cNvPr id="116" name="矩形 115"/>
              <p:cNvSpPr/>
              <p:nvPr/>
            </p:nvSpPr>
            <p:spPr>
              <a:xfrm>
                <a:off x="470747" y="4714013"/>
                <a:ext cx="2145705" cy="923330"/>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a:spAutoFit/>
              </a:bodyPr>
              <a:lstStyle/>
              <a:p>
                <a:pPr defTabSz="968375">
                  <a:spcBef>
                    <a:spcPct val="20000"/>
                  </a:spcBef>
                </a:pPr>
                <a:r>
                  <a:rPr lang="zh-TW" altLang="en-US" dirty="0" smtClean="0">
                    <a:solidFill>
                      <a:srgbClr val="0070C0"/>
                    </a:solidFill>
                    <a:latin typeface="微軟正黑體" pitchFamily="34" charset="-120"/>
                    <a:ea typeface="微軟正黑體" pitchFamily="34" charset="-120"/>
                  </a:rPr>
                  <a:t>勾選黏貼在</a:t>
                </a:r>
                <a:r>
                  <a:rPr lang="zh-TW" altLang="zh-TW" dirty="0" smtClean="0">
                    <a:solidFill>
                      <a:srgbClr val="0070C0"/>
                    </a:solidFill>
                    <a:latin typeface="微軟正黑體" pitchFamily="34" charset="-120"/>
                    <a:ea typeface="微軟正黑體" pitchFamily="34" charset="-120"/>
                  </a:rPr>
                  <a:t>相關證明文件黏貼表</a:t>
                </a:r>
                <a:r>
                  <a:rPr lang="zh-TW" altLang="en-US" dirty="0" smtClean="0">
                    <a:solidFill>
                      <a:srgbClr val="0070C0"/>
                    </a:solidFill>
                    <a:latin typeface="微軟正黑體" pitchFamily="34" charset="-120"/>
                    <a:ea typeface="微軟正黑體" pitchFamily="34" charset="-120"/>
                  </a:rPr>
                  <a:t>中之證明文件。</a:t>
                </a:r>
              </a:p>
            </p:txBody>
          </p:sp>
          <p:pic>
            <p:nvPicPr>
              <p:cNvPr id="117" name="Picture 6" descr="http://pic.qiantucdn.com/58pic/12/02/43/79x58PICspJ.jpg"/>
              <p:cNvPicPr>
                <a:picLocks noChangeAspect="1" noChangeArrowheads="1"/>
              </p:cNvPicPr>
              <p:nvPr/>
            </p:nvPicPr>
            <p:blipFill>
              <a:blip r:embed="rId4" cstate="print"/>
              <a:srcRect l="34630" t="43516" r="54988" b="35647"/>
              <a:stretch>
                <a:fillRect/>
              </a:stretch>
            </p:blipFill>
            <p:spPr bwMode="auto">
              <a:xfrm>
                <a:off x="197667" y="4686296"/>
                <a:ext cx="334978" cy="344414"/>
              </a:xfrm>
              <a:prstGeom prst="rect">
                <a:avLst/>
              </a:prstGeom>
              <a:noFill/>
            </p:spPr>
          </p:pic>
        </p:grpSp>
      </p:grpSp>
      <p:sp>
        <p:nvSpPr>
          <p:cNvPr id="289" name="矩形 288"/>
          <p:cNvSpPr/>
          <p:nvPr/>
        </p:nvSpPr>
        <p:spPr>
          <a:xfrm>
            <a:off x="3406773" y="4025078"/>
            <a:ext cx="892595" cy="203032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投影片編號版面配置區 2"/>
          <p:cNvSpPr>
            <a:spLocks noGrp="1"/>
          </p:cNvSpPr>
          <p:nvPr>
            <p:ph type="sldNum" sz="quarter" idx="12"/>
          </p:nvPr>
        </p:nvSpPr>
        <p:spPr>
          <a:xfrm>
            <a:off x="9435756" y="6379151"/>
            <a:ext cx="2743200" cy="365125"/>
          </a:xfrm>
        </p:spPr>
        <p:txBody>
          <a:bodyPr vert="horz" lIns="91440" tIns="45720" rIns="91440" bIns="45720" rtlCol="0" anchor="ctr"/>
          <a:lstStyle/>
          <a:p>
            <a:fld id="{97006424-D9F2-4793-8C2C-FF1240B9B1D0}" type="slidenum">
              <a:rPr lang="zh-TW" altLang="en-US" sz="2000">
                <a:solidFill>
                  <a:schemeClr val="tx1"/>
                </a:solidFill>
              </a:rPr>
              <a:pPr/>
              <a:t>21</a:t>
            </a:fld>
            <a:endParaRPr lang="zh-TW" altLang="en-US" sz="2000" dirty="0">
              <a:solidFill>
                <a:schemeClr val="tx1"/>
              </a:solidFill>
            </a:endParaRPr>
          </a:p>
        </p:txBody>
      </p:sp>
      <p:pic>
        <p:nvPicPr>
          <p:cNvPr id="15" name="圖片 14"/>
          <p:cNvPicPr>
            <a:picLocks noChangeAspect="1"/>
          </p:cNvPicPr>
          <p:nvPr/>
        </p:nvPicPr>
        <p:blipFill>
          <a:blip r:embed="rId5"/>
          <a:stretch>
            <a:fillRect/>
          </a:stretch>
        </p:blipFill>
        <p:spPr>
          <a:xfrm>
            <a:off x="405549" y="2061664"/>
            <a:ext cx="2638425" cy="476250"/>
          </a:xfrm>
          <a:prstGeom prst="rect">
            <a:avLst/>
          </a:prstGeom>
        </p:spPr>
      </p:pic>
    </p:spTree>
    <p:extLst>
      <p:ext uri="{BB962C8B-B14F-4D97-AF65-F5344CB8AC3E}">
        <p14:creationId xmlns:p14="http://schemas.microsoft.com/office/powerpoint/2010/main" val="2281681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4158855" y="75286"/>
            <a:ext cx="5045700" cy="6858000"/>
          </a:xfrm>
          <a:prstGeom prst="rect">
            <a:avLst/>
          </a:prstGeom>
        </p:spPr>
      </p:pic>
      <p:sp>
        <p:nvSpPr>
          <p:cNvPr id="13" name="文字方塊 12"/>
          <p:cNvSpPr txBox="1"/>
          <p:nvPr/>
        </p:nvSpPr>
        <p:spPr>
          <a:xfrm>
            <a:off x="411610" y="3061462"/>
            <a:ext cx="3334695" cy="861774"/>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zh-TW" altLang="en-US" dirty="0" smtClean="0">
                <a:solidFill>
                  <a:srgbClr val="0070C0"/>
                </a:solidFill>
                <a:latin typeface="微軟正黑體" pitchFamily="34" charset="-120"/>
                <a:ea typeface="微軟正黑體" pitchFamily="34" charset="-120"/>
              </a:rPr>
              <a:t>（</a:t>
            </a:r>
            <a:r>
              <a:rPr lang="en-US" altLang="zh-TW" dirty="0">
                <a:solidFill>
                  <a:srgbClr val="0070C0"/>
                </a:solidFill>
                <a:latin typeface="微軟正黑體" pitchFamily="34" charset="-120"/>
                <a:ea typeface="微軟正黑體" pitchFamily="34" charset="-120"/>
              </a:rPr>
              <a:t>2</a:t>
            </a:r>
            <a:r>
              <a:rPr lang="zh-TW" altLang="en-US" dirty="0" smtClean="0">
                <a:solidFill>
                  <a:srgbClr val="0070C0"/>
                </a:solidFill>
                <a:latin typeface="微軟正黑體" pitchFamily="34" charset="-120"/>
                <a:ea typeface="微軟正黑體" pitchFamily="34" charset="-120"/>
              </a:rPr>
              <a:t>）</a:t>
            </a:r>
            <a:r>
              <a:rPr lang="zh-TW" altLang="zh-TW" sz="1600" dirty="0" smtClean="0">
                <a:solidFill>
                  <a:srgbClr val="C00000"/>
                </a:solidFill>
                <a:latin typeface="微軟正黑體" pitchFamily="34" charset="-120"/>
                <a:ea typeface="微軟正黑體" pitchFamily="34" charset="-120"/>
              </a:rPr>
              <a:t>超額</a:t>
            </a:r>
            <a:r>
              <a:rPr lang="zh-TW" altLang="zh-TW" sz="1600" dirty="0">
                <a:solidFill>
                  <a:srgbClr val="C00000"/>
                </a:solidFill>
                <a:latin typeface="微軟正黑體" pitchFamily="34" charset="-120"/>
                <a:ea typeface="微軟正黑體" pitchFamily="34" charset="-120"/>
              </a:rPr>
              <a:t>比序項目積分證明</a:t>
            </a:r>
            <a:r>
              <a:rPr lang="zh-TW" altLang="zh-TW" sz="1600" dirty="0" smtClean="0">
                <a:solidFill>
                  <a:srgbClr val="C00000"/>
                </a:solidFill>
                <a:latin typeface="微軟正黑體" pitchFamily="34" charset="-120"/>
                <a:ea typeface="微軟正黑體" pitchFamily="34" charset="-120"/>
              </a:rPr>
              <a:t>單</a:t>
            </a:r>
            <a:r>
              <a:rPr lang="zh-TW" altLang="en-US" sz="1600" dirty="0" smtClean="0">
                <a:solidFill>
                  <a:srgbClr val="C00000"/>
                </a:solidFill>
                <a:latin typeface="微軟正黑體" pitchFamily="34" charset="-120"/>
                <a:ea typeface="微軟正黑體" pitchFamily="34" charset="-120"/>
              </a:rPr>
              <a:t>正</a:t>
            </a:r>
            <a:endParaRPr lang="en-US" altLang="zh-TW" sz="1600" dirty="0" smtClean="0">
              <a:solidFill>
                <a:srgbClr val="C00000"/>
              </a:solidFill>
              <a:latin typeface="微軟正黑體" pitchFamily="34" charset="-120"/>
              <a:ea typeface="微軟正黑體" pitchFamily="34" charset="-120"/>
            </a:endParaRPr>
          </a:p>
          <a:p>
            <a:r>
              <a:rPr lang="zh-TW" altLang="en-US" sz="1600" dirty="0">
                <a:solidFill>
                  <a:srgbClr val="C00000"/>
                </a:solidFill>
                <a:latin typeface="微軟正黑體" pitchFamily="34" charset="-120"/>
                <a:ea typeface="微軟正黑體" pitchFamily="34" charset="-120"/>
              </a:rPr>
              <a:t> </a:t>
            </a:r>
            <a:r>
              <a:rPr lang="zh-TW" altLang="en-US" sz="1600" dirty="0" smtClean="0">
                <a:solidFill>
                  <a:srgbClr val="C00000"/>
                </a:solidFill>
                <a:latin typeface="微軟正黑體" pitchFamily="34" charset="-120"/>
                <a:ea typeface="微軟正黑體" pitchFamily="34" charset="-120"/>
              </a:rPr>
              <a:t>          本審核</a:t>
            </a:r>
            <a:r>
              <a:rPr lang="zh-TW" altLang="en-US" sz="1600" dirty="0">
                <a:solidFill>
                  <a:srgbClr val="C00000"/>
                </a:solidFill>
                <a:latin typeface="微軟正黑體" pitchFamily="34" charset="-120"/>
                <a:ea typeface="微軟正黑體" pitchFamily="34" charset="-120"/>
              </a:rPr>
              <a:t>確認後，加蓋學校</a:t>
            </a:r>
            <a:r>
              <a:rPr lang="zh-TW" altLang="en-US" sz="1600" dirty="0" smtClean="0">
                <a:solidFill>
                  <a:srgbClr val="C00000"/>
                </a:solidFill>
                <a:latin typeface="微軟正黑體" pitchFamily="34" charset="-120"/>
                <a:ea typeface="微軟正黑體" pitchFamily="34" charset="-120"/>
              </a:rPr>
              <a:t>章</a:t>
            </a:r>
            <a:endParaRPr lang="en-US" altLang="zh-TW" sz="1600" dirty="0" smtClean="0">
              <a:solidFill>
                <a:srgbClr val="C00000"/>
              </a:solidFill>
              <a:latin typeface="微軟正黑體" pitchFamily="34" charset="-120"/>
              <a:ea typeface="微軟正黑體" pitchFamily="34" charset="-120"/>
            </a:endParaRPr>
          </a:p>
          <a:p>
            <a:r>
              <a:rPr lang="zh-TW" altLang="en-US" sz="1600" dirty="0">
                <a:solidFill>
                  <a:srgbClr val="C00000"/>
                </a:solidFill>
                <a:latin typeface="微軟正黑體" pitchFamily="34" charset="-120"/>
                <a:ea typeface="微軟正黑體" pitchFamily="34" charset="-120"/>
              </a:rPr>
              <a:t> </a:t>
            </a:r>
            <a:r>
              <a:rPr lang="zh-TW" altLang="en-US" sz="1600" dirty="0" smtClean="0">
                <a:solidFill>
                  <a:srgbClr val="C00000"/>
                </a:solidFill>
                <a:latin typeface="微軟正黑體" pitchFamily="34" charset="-120"/>
                <a:ea typeface="微軟正黑體" pitchFamily="34" charset="-120"/>
              </a:rPr>
              <a:t>          戳浮貼於此。</a:t>
            </a:r>
            <a:endParaRPr lang="zh-TW" altLang="en-US" sz="1600" dirty="0">
              <a:solidFill>
                <a:srgbClr val="C00000"/>
              </a:solidFill>
              <a:latin typeface="微軟正黑體" pitchFamily="34" charset="-120"/>
              <a:ea typeface="微軟正黑體" pitchFamily="34" charset="-120"/>
            </a:endParaRPr>
          </a:p>
        </p:txBody>
      </p:sp>
      <p:sp>
        <p:nvSpPr>
          <p:cNvPr id="21" name="矩形 20"/>
          <p:cNvSpPr/>
          <p:nvPr/>
        </p:nvSpPr>
        <p:spPr>
          <a:xfrm>
            <a:off x="4272321" y="615404"/>
            <a:ext cx="4753070" cy="21142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962416" y="908539"/>
            <a:ext cx="2492990" cy="310341"/>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a:spAutoFit/>
          </a:bodyPr>
          <a:lstStyle/>
          <a:p>
            <a:pPr>
              <a:lnSpc>
                <a:spcPts val="1700"/>
              </a:lnSpc>
              <a:defRPr/>
            </a:pPr>
            <a:r>
              <a:rPr lang="zh-TW" altLang="en-US" dirty="0" smtClean="0">
                <a:solidFill>
                  <a:srgbClr val="0070C0"/>
                </a:solidFill>
                <a:latin typeface="微軟正黑體" pitchFamily="34" charset="-120"/>
                <a:ea typeface="微軟正黑體" pitchFamily="34" charset="-120"/>
              </a:rPr>
              <a:t>弱勢身分別限擇一勾選</a:t>
            </a:r>
          </a:p>
        </p:txBody>
      </p:sp>
      <p:sp>
        <p:nvSpPr>
          <p:cNvPr id="26" name="文字方塊 25"/>
          <p:cNvSpPr txBox="1"/>
          <p:nvPr/>
        </p:nvSpPr>
        <p:spPr>
          <a:xfrm>
            <a:off x="226337" y="262551"/>
            <a:ext cx="3567065" cy="461665"/>
          </a:xfrm>
          <a:prstGeom prst="rect">
            <a:avLst/>
          </a:prstGeom>
          <a:noFill/>
        </p:spPr>
        <p:txBody>
          <a:bodyPr wrap="square" rtlCol="0">
            <a:spAutoFit/>
          </a:bodyPr>
          <a:lstStyle/>
          <a:p>
            <a:r>
              <a:rPr lang="zh-TW" altLang="en-US" sz="2300" b="1" dirty="0" smtClean="0">
                <a:latin typeface="微軟正黑體" pitchFamily="34" charset="-120"/>
                <a:ea typeface="微軟正黑體" pitchFamily="34" charset="-120"/>
              </a:rPr>
              <a:t>一般生報名表範例（白色）</a:t>
            </a:r>
            <a:endParaRPr lang="zh-TW" altLang="en-US" sz="2300" b="1" dirty="0">
              <a:latin typeface="微軟正黑體" pitchFamily="34" charset="-120"/>
              <a:ea typeface="微軟正黑體" pitchFamily="34" charset="-120"/>
            </a:endParaRPr>
          </a:p>
        </p:txBody>
      </p:sp>
      <p:sp>
        <p:nvSpPr>
          <p:cNvPr id="29" name="矩形 28"/>
          <p:cNvSpPr/>
          <p:nvPr/>
        </p:nvSpPr>
        <p:spPr>
          <a:xfrm>
            <a:off x="4257781" y="1612913"/>
            <a:ext cx="4754579" cy="66514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6" name="直線單箭頭接點 45"/>
          <p:cNvCxnSpPr/>
          <p:nvPr/>
        </p:nvCxnSpPr>
        <p:spPr>
          <a:xfrm flipV="1">
            <a:off x="3746305" y="2530796"/>
            <a:ext cx="1188004" cy="1079242"/>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直線單箭頭接點 55"/>
          <p:cNvCxnSpPr>
            <a:stCxn id="21" idx="1"/>
            <a:endCxn id="22" idx="3"/>
          </p:cNvCxnSpPr>
          <p:nvPr/>
        </p:nvCxnSpPr>
        <p:spPr>
          <a:xfrm flipH="1">
            <a:off x="3455406" y="721115"/>
            <a:ext cx="816915" cy="342595"/>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5" name="Picture 2" descr="http://pic.qiantucdn.com/58pic/12/02/43/79x58PICspJ.jpg"/>
          <p:cNvPicPr>
            <a:picLocks noChangeAspect="1" noChangeArrowheads="1"/>
          </p:cNvPicPr>
          <p:nvPr/>
        </p:nvPicPr>
        <p:blipFill>
          <a:blip r:embed="rId3" cstate="print"/>
          <a:srcRect l="85810" t="46085" r="3515" b="38216"/>
          <a:stretch>
            <a:fillRect/>
          </a:stretch>
        </p:blipFill>
        <p:spPr bwMode="auto">
          <a:xfrm>
            <a:off x="597527" y="823867"/>
            <a:ext cx="468659" cy="353100"/>
          </a:xfrm>
          <a:prstGeom prst="rect">
            <a:avLst/>
          </a:prstGeom>
          <a:noFill/>
        </p:spPr>
      </p:pic>
      <p:pic>
        <p:nvPicPr>
          <p:cNvPr id="66" name="Picture 2" descr="http://pic.qiantucdn.com/58pic/12/02/43/79x58PICspJ.jpg"/>
          <p:cNvPicPr>
            <a:picLocks noChangeAspect="1" noChangeArrowheads="1"/>
          </p:cNvPicPr>
          <p:nvPr/>
        </p:nvPicPr>
        <p:blipFill>
          <a:blip r:embed="rId3" cstate="print"/>
          <a:srcRect l="85810" t="46085" r="3515" b="38216"/>
          <a:stretch>
            <a:fillRect/>
          </a:stretch>
        </p:blipFill>
        <p:spPr bwMode="auto">
          <a:xfrm>
            <a:off x="343283" y="1658377"/>
            <a:ext cx="468659" cy="353100"/>
          </a:xfrm>
          <a:prstGeom prst="rect">
            <a:avLst/>
          </a:prstGeom>
          <a:noFill/>
        </p:spPr>
      </p:pic>
      <p:pic>
        <p:nvPicPr>
          <p:cNvPr id="67" name="Picture 2" descr="http://pic.qiantucdn.com/58pic/12/02/43/79x58PICspJ.jpg"/>
          <p:cNvPicPr>
            <a:picLocks noChangeAspect="1" noChangeArrowheads="1"/>
          </p:cNvPicPr>
          <p:nvPr/>
        </p:nvPicPr>
        <p:blipFill>
          <a:blip r:embed="rId3" cstate="print"/>
          <a:srcRect l="85810" t="46085" r="3515" b="38216"/>
          <a:stretch>
            <a:fillRect/>
          </a:stretch>
        </p:blipFill>
        <p:spPr bwMode="auto">
          <a:xfrm>
            <a:off x="108952" y="3114409"/>
            <a:ext cx="468659" cy="353100"/>
          </a:xfrm>
          <a:prstGeom prst="rect">
            <a:avLst/>
          </a:prstGeom>
          <a:noFill/>
        </p:spPr>
      </p:pic>
      <p:grpSp>
        <p:nvGrpSpPr>
          <p:cNvPr id="41" name="群組 40"/>
          <p:cNvGrpSpPr/>
          <p:nvPr/>
        </p:nvGrpSpPr>
        <p:grpSpPr>
          <a:xfrm>
            <a:off x="801072" y="1750035"/>
            <a:ext cx="8606654" cy="1557648"/>
            <a:chOff x="724827" y="2222158"/>
            <a:chExt cx="8606654" cy="1557648"/>
          </a:xfrm>
        </p:grpSpPr>
        <p:sp>
          <p:nvSpPr>
            <p:cNvPr id="17" name="文字方塊 16"/>
            <p:cNvSpPr txBox="1"/>
            <p:nvPr/>
          </p:nvSpPr>
          <p:spPr>
            <a:xfrm>
              <a:off x="724827" y="2222158"/>
              <a:ext cx="2261305" cy="584775"/>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rtlCol="0">
              <a:spAutoFit/>
            </a:bodyPr>
            <a:lstStyle/>
            <a:p>
              <a:r>
                <a:rPr lang="zh-TW" altLang="en-US" sz="1600" dirty="0" smtClean="0">
                  <a:solidFill>
                    <a:srgbClr val="0070C0"/>
                  </a:solidFill>
                  <a:latin typeface="微軟正黑體" pitchFamily="34" charset="-120"/>
                  <a:ea typeface="微軟正黑體" pitchFamily="34" charset="-120"/>
                </a:rPr>
                <a:t>（</a:t>
              </a:r>
              <a:r>
                <a:rPr lang="en-US" altLang="zh-TW" sz="1600" dirty="0">
                  <a:solidFill>
                    <a:srgbClr val="0070C0"/>
                  </a:solidFill>
                  <a:latin typeface="微軟正黑體" pitchFamily="34" charset="-120"/>
                  <a:ea typeface="微軟正黑體" pitchFamily="34" charset="-120"/>
                </a:rPr>
                <a:t>1</a:t>
              </a:r>
              <a:r>
                <a:rPr lang="zh-TW" altLang="en-US" sz="1600" dirty="0" smtClean="0">
                  <a:solidFill>
                    <a:srgbClr val="0070C0"/>
                  </a:solidFill>
                  <a:latin typeface="微軟正黑體" pitchFamily="34" charset="-120"/>
                  <a:ea typeface="微軟正黑體" pitchFamily="34" charset="-120"/>
                </a:rPr>
                <a:t>）</a:t>
              </a:r>
              <a:r>
                <a:rPr lang="zh-TW" altLang="zh-TW" sz="1600" dirty="0" smtClean="0">
                  <a:solidFill>
                    <a:srgbClr val="0070C0"/>
                  </a:solidFill>
                  <a:latin typeface="微軟正黑體" pitchFamily="34" charset="-120"/>
                  <a:ea typeface="微軟正黑體" pitchFamily="34" charset="-120"/>
                </a:rPr>
                <a:t>浮貼</a:t>
              </a:r>
              <a:r>
                <a:rPr lang="zh-TW" altLang="en-US" sz="1600" dirty="0" smtClean="0">
                  <a:solidFill>
                    <a:srgbClr val="0070C0"/>
                  </a:solidFill>
                  <a:latin typeface="微軟正黑體" pitchFamily="34" charset="-120"/>
                  <a:ea typeface="微軟正黑體" pitchFamily="34" charset="-120"/>
                </a:rPr>
                <a:t>「弱勢身分」</a:t>
              </a:r>
              <a:endParaRPr lang="en-US" altLang="zh-TW" sz="1600" dirty="0" smtClean="0">
                <a:solidFill>
                  <a:srgbClr val="0070C0"/>
                </a:solidFill>
                <a:latin typeface="微軟正黑體" pitchFamily="34" charset="-120"/>
                <a:ea typeface="微軟正黑體" pitchFamily="34" charset="-120"/>
              </a:endParaRPr>
            </a:p>
            <a:p>
              <a:r>
                <a:rPr lang="zh-TW" altLang="en-US" sz="1600" dirty="0">
                  <a:solidFill>
                    <a:srgbClr val="0070C0"/>
                  </a:solidFill>
                  <a:latin typeface="微軟正黑體" pitchFamily="34" charset="-120"/>
                  <a:ea typeface="微軟正黑體" pitchFamily="34" charset="-120"/>
                </a:rPr>
                <a:t> </a:t>
              </a:r>
              <a:r>
                <a:rPr lang="zh-TW" altLang="en-US" sz="1600" dirty="0" smtClean="0">
                  <a:solidFill>
                    <a:srgbClr val="0070C0"/>
                  </a:solidFill>
                  <a:latin typeface="微軟正黑體" pitchFamily="34" charset="-120"/>
                  <a:ea typeface="微軟正黑體" pitchFamily="34" charset="-120"/>
                </a:rPr>
                <a:t>         </a:t>
              </a:r>
              <a:r>
                <a:rPr lang="zh-TW" altLang="zh-TW" sz="1600" dirty="0" smtClean="0">
                  <a:solidFill>
                    <a:srgbClr val="0070C0"/>
                  </a:solidFill>
                  <a:latin typeface="微軟正黑體" pitchFamily="34" charset="-120"/>
                  <a:ea typeface="微軟正黑體" pitchFamily="34" charset="-120"/>
                </a:rPr>
                <a:t>證明</a:t>
              </a:r>
              <a:r>
                <a:rPr lang="zh-TW" altLang="en-US" sz="1600" dirty="0" smtClean="0">
                  <a:solidFill>
                    <a:srgbClr val="0070C0"/>
                  </a:solidFill>
                  <a:latin typeface="微軟正黑體" pitchFamily="34" charset="-120"/>
                  <a:ea typeface="微軟正黑體" pitchFamily="34" charset="-120"/>
                </a:rPr>
                <a:t>影本</a:t>
              </a:r>
              <a:endParaRPr lang="zh-TW" altLang="zh-TW" sz="1600" dirty="0">
                <a:solidFill>
                  <a:srgbClr val="0070C0"/>
                </a:solidFill>
                <a:latin typeface="微軟正黑體" pitchFamily="34" charset="-120"/>
                <a:ea typeface="微軟正黑體" pitchFamily="34" charset="-120"/>
              </a:endParaRPr>
            </a:p>
          </p:txBody>
        </p:sp>
        <p:cxnSp>
          <p:nvCxnSpPr>
            <p:cNvPr id="32" name="直線單箭頭接點 31"/>
            <p:cNvCxnSpPr>
              <a:endCxn id="17" idx="3"/>
            </p:cNvCxnSpPr>
            <p:nvPr/>
          </p:nvCxnSpPr>
          <p:spPr>
            <a:xfrm flipH="1">
              <a:off x="2986132" y="2307050"/>
              <a:ext cx="1195404" cy="207496"/>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p:nvPr/>
          </p:nvCxnSpPr>
          <p:spPr>
            <a:xfrm flipH="1" flipV="1">
              <a:off x="7783513" y="3561465"/>
              <a:ext cx="1547968" cy="218341"/>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2" name="文字方塊 51"/>
          <p:cNvSpPr txBox="1"/>
          <p:nvPr/>
        </p:nvSpPr>
        <p:spPr>
          <a:xfrm>
            <a:off x="9407726" y="2892185"/>
            <a:ext cx="2253078" cy="830997"/>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rtlCol="0">
            <a:spAutoFit/>
          </a:bodyPr>
          <a:lstStyle/>
          <a:p>
            <a:r>
              <a:rPr lang="zh-TW" altLang="en-US" sz="1600" dirty="0" smtClean="0">
                <a:solidFill>
                  <a:srgbClr val="0070C0"/>
                </a:solidFill>
                <a:latin typeface="微軟正黑體" pitchFamily="34" charset="-120"/>
                <a:ea typeface="微軟正黑體" pitchFamily="34" charset="-120"/>
              </a:rPr>
              <a:t>（</a:t>
            </a:r>
            <a:r>
              <a:rPr lang="en-US" altLang="zh-TW" sz="1600" dirty="0">
                <a:solidFill>
                  <a:srgbClr val="0070C0"/>
                </a:solidFill>
                <a:latin typeface="微軟正黑體" pitchFamily="34" charset="-120"/>
                <a:ea typeface="微軟正黑體" pitchFamily="34" charset="-120"/>
              </a:rPr>
              <a:t>3</a:t>
            </a:r>
            <a:r>
              <a:rPr lang="zh-TW" altLang="en-US" sz="1600" dirty="0" smtClean="0">
                <a:solidFill>
                  <a:srgbClr val="0070C0"/>
                </a:solidFill>
                <a:latin typeface="微軟正黑體" pitchFamily="34" charset="-120"/>
                <a:ea typeface="微軟正黑體" pitchFamily="34" charset="-120"/>
              </a:rPr>
              <a:t>）大陸長期探親子</a:t>
            </a:r>
            <a:endParaRPr lang="en-US" altLang="zh-TW" sz="1600" dirty="0" smtClean="0">
              <a:solidFill>
                <a:srgbClr val="0070C0"/>
              </a:solidFill>
              <a:latin typeface="微軟正黑體" pitchFamily="34" charset="-120"/>
              <a:ea typeface="微軟正黑體" pitchFamily="34" charset="-120"/>
            </a:endParaRPr>
          </a:p>
          <a:p>
            <a:r>
              <a:rPr lang="zh-TW" altLang="en-US" sz="1600" dirty="0">
                <a:solidFill>
                  <a:srgbClr val="0070C0"/>
                </a:solidFill>
                <a:latin typeface="微軟正黑體" pitchFamily="34" charset="-120"/>
                <a:ea typeface="微軟正黑體" pitchFamily="34" charset="-120"/>
              </a:rPr>
              <a:t> </a:t>
            </a:r>
            <a:r>
              <a:rPr lang="zh-TW" altLang="en-US" sz="1600" dirty="0" smtClean="0">
                <a:solidFill>
                  <a:srgbClr val="0070C0"/>
                </a:solidFill>
                <a:latin typeface="微軟正黑體" pitchFamily="34" charset="-120"/>
                <a:ea typeface="微軟正黑體" pitchFamily="34" charset="-120"/>
              </a:rPr>
              <a:t>         女之相關證明文</a:t>
            </a:r>
            <a:endParaRPr lang="en-US" altLang="zh-TW" sz="1600" dirty="0" smtClean="0">
              <a:solidFill>
                <a:srgbClr val="0070C0"/>
              </a:solidFill>
              <a:latin typeface="微軟正黑體" pitchFamily="34" charset="-120"/>
              <a:ea typeface="微軟正黑體" pitchFamily="34" charset="-120"/>
            </a:endParaRPr>
          </a:p>
          <a:p>
            <a:r>
              <a:rPr lang="zh-TW" altLang="en-US" sz="1600" dirty="0">
                <a:solidFill>
                  <a:srgbClr val="0070C0"/>
                </a:solidFill>
                <a:latin typeface="微軟正黑體" pitchFamily="34" charset="-120"/>
                <a:ea typeface="微軟正黑體" pitchFamily="34" charset="-120"/>
              </a:rPr>
              <a:t> </a:t>
            </a:r>
            <a:r>
              <a:rPr lang="zh-TW" altLang="en-US" sz="1600" dirty="0" smtClean="0">
                <a:solidFill>
                  <a:srgbClr val="0070C0"/>
                </a:solidFill>
                <a:latin typeface="微軟正黑體" pitchFamily="34" charset="-120"/>
                <a:ea typeface="微軟正黑體" pitchFamily="34" charset="-120"/>
              </a:rPr>
              <a:t>         件及影本</a:t>
            </a:r>
            <a:endParaRPr lang="zh-TW" altLang="zh-TW" sz="1600" dirty="0">
              <a:solidFill>
                <a:srgbClr val="0070C0"/>
              </a:solidFill>
              <a:latin typeface="微軟正黑體" pitchFamily="34" charset="-120"/>
              <a:ea typeface="微軟正黑體" pitchFamily="34" charset="-120"/>
            </a:endParaRPr>
          </a:p>
        </p:txBody>
      </p:sp>
      <p:pic>
        <p:nvPicPr>
          <p:cNvPr id="54" name="Picture 2" descr="http://pic.qiantucdn.com/58pic/12/02/43/79x58PICspJ.jpg"/>
          <p:cNvPicPr>
            <a:picLocks noChangeAspect="1" noChangeArrowheads="1"/>
          </p:cNvPicPr>
          <p:nvPr/>
        </p:nvPicPr>
        <p:blipFill>
          <a:blip r:embed="rId3" cstate="print"/>
          <a:srcRect l="85810" t="46085" r="3515" b="38216"/>
          <a:stretch>
            <a:fillRect/>
          </a:stretch>
        </p:blipFill>
        <p:spPr bwMode="auto">
          <a:xfrm flipH="1">
            <a:off x="11557076" y="2779791"/>
            <a:ext cx="388732" cy="292881"/>
          </a:xfrm>
          <a:prstGeom prst="rect">
            <a:avLst/>
          </a:prstGeom>
          <a:noFill/>
        </p:spPr>
      </p:pic>
      <p:sp>
        <p:nvSpPr>
          <p:cNvPr id="3" name="投影片編號版面配置區 2"/>
          <p:cNvSpPr>
            <a:spLocks noGrp="1"/>
          </p:cNvSpPr>
          <p:nvPr>
            <p:ph type="sldNum" sz="quarter" idx="12"/>
          </p:nvPr>
        </p:nvSpPr>
        <p:spPr>
          <a:xfrm>
            <a:off x="9407726" y="6372098"/>
            <a:ext cx="2743200" cy="365125"/>
          </a:xfrm>
        </p:spPr>
        <p:txBody>
          <a:bodyPr vert="horz" lIns="91440" tIns="45720" rIns="91440" bIns="45720" rtlCol="0" anchor="ctr"/>
          <a:lstStyle/>
          <a:p>
            <a:fld id="{97006424-D9F2-4793-8C2C-FF1240B9B1D0}" type="slidenum">
              <a:rPr lang="zh-TW" altLang="en-US" sz="2000">
                <a:solidFill>
                  <a:schemeClr val="tx1"/>
                </a:solidFill>
              </a:rPr>
              <a:pPr/>
              <a:t>22</a:t>
            </a:fld>
            <a:endParaRPr lang="zh-TW" altLang="en-US" sz="2000" dirty="0">
              <a:solidFill>
                <a:schemeClr val="tx1"/>
              </a:solidFill>
            </a:endParaRPr>
          </a:p>
        </p:txBody>
      </p:sp>
      <p:sp>
        <p:nvSpPr>
          <p:cNvPr id="37" name="文字方塊 36"/>
          <p:cNvSpPr txBox="1"/>
          <p:nvPr/>
        </p:nvSpPr>
        <p:spPr>
          <a:xfrm>
            <a:off x="871536" y="5152672"/>
            <a:ext cx="2788543" cy="584775"/>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rtlCol="0">
            <a:spAutoFit/>
          </a:bodyPr>
          <a:lstStyle/>
          <a:p>
            <a:r>
              <a:rPr lang="zh-TW" altLang="en-US" sz="1600" dirty="0" smtClean="0">
                <a:solidFill>
                  <a:srgbClr val="0070C0"/>
                </a:solidFill>
                <a:latin typeface="微軟正黑體" pitchFamily="34" charset="-120"/>
                <a:ea typeface="微軟正黑體" pitchFamily="34" charset="-120"/>
              </a:rPr>
              <a:t>（</a:t>
            </a:r>
            <a:r>
              <a:rPr lang="en-US" altLang="zh-TW" sz="1600" dirty="0">
                <a:solidFill>
                  <a:srgbClr val="0070C0"/>
                </a:solidFill>
                <a:latin typeface="微軟正黑體" pitchFamily="34" charset="-120"/>
                <a:ea typeface="微軟正黑體" pitchFamily="34" charset="-120"/>
              </a:rPr>
              <a:t>4</a:t>
            </a:r>
            <a:r>
              <a:rPr lang="zh-TW" altLang="en-US" sz="1600" dirty="0" smtClean="0">
                <a:solidFill>
                  <a:srgbClr val="0070C0"/>
                </a:solidFill>
                <a:latin typeface="微軟正黑體" pitchFamily="34" charset="-120"/>
                <a:ea typeface="微軟正黑體" pitchFamily="34" charset="-120"/>
              </a:rPr>
              <a:t>）（</a:t>
            </a:r>
            <a:r>
              <a:rPr lang="en-US" altLang="zh-TW" sz="1600" dirty="0" smtClean="0">
                <a:solidFill>
                  <a:srgbClr val="0070C0"/>
                </a:solidFill>
                <a:latin typeface="微軟正黑體" pitchFamily="34" charset="-120"/>
                <a:ea typeface="微軟正黑體" pitchFamily="34" charset="-120"/>
              </a:rPr>
              <a:t>5</a:t>
            </a:r>
            <a:r>
              <a:rPr lang="zh-TW" altLang="en-US" sz="1600" dirty="0" smtClean="0">
                <a:solidFill>
                  <a:srgbClr val="0070C0"/>
                </a:solidFill>
                <a:latin typeface="微軟正黑體" pitchFamily="34" charset="-120"/>
                <a:ea typeface="微軟正黑體" pitchFamily="34" charset="-120"/>
              </a:rPr>
              <a:t>）</a:t>
            </a:r>
            <a:r>
              <a:rPr lang="zh-TW" altLang="en-US" sz="1600" dirty="0">
                <a:solidFill>
                  <a:srgbClr val="0070C0"/>
                </a:solidFill>
                <a:latin typeface="微軟正黑體" pitchFamily="34" charset="-120"/>
                <a:ea typeface="微軟正黑體" pitchFamily="34" charset="-120"/>
              </a:rPr>
              <a:t>浮</a:t>
            </a:r>
            <a:r>
              <a:rPr lang="zh-TW" altLang="en-US" sz="1600" dirty="0" smtClean="0">
                <a:solidFill>
                  <a:srgbClr val="0070C0"/>
                </a:solidFill>
                <a:latin typeface="微軟正黑體" pitchFamily="34" charset="-120"/>
                <a:ea typeface="微軟正黑體" pitchFamily="34" charset="-120"/>
              </a:rPr>
              <a:t>貼競賽證明文件影本</a:t>
            </a:r>
            <a:endParaRPr lang="zh-TW" altLang="zh-TW" sz="1600" dirty="0">
              <a:solidFill>
                <a:srgbClr val="0070C0"/>
              </a:solidFill>
              <a:latin typeface="微軟正黑體" pitchFamily="34" charset="-120"/>
              <a:ea typeface="微軟正黑體" pitchFamily="34" charset="-120"/>
            </a:endParaRPr>
          </a:p>
        </p:txBody>
      </p:sp>
      <p:pic>
        <p:nvPicPr>
          <p:cNvPr id="38" name="Picture 2" descr="http://pic.qiantucdn.com/58pic/12/02/43/79x58PICspJ.jpg"/>
          <p:cNvPicPr>
            <a:picLocks noChangeAspect="1" noChangeArrowheads="1"/>
          </p:cNvPicPr>
          <p:nvPr/>
        </p:nvPicPr>
        <p:blipFill>
          <a:blip r:embed="rId3" cstate="print"/>
          <a:srcRect l="85810" t="46085" r="3515" b="38216"/>
          <a:stretch>
            <a:fillRect/>
          </a:stretch>
        </p:blipFill>
        <p:spPr bwMode="auto">
          <a:xfrm>
            <a:off x="537011" y="4973221"/>
            <a:ext cx="468659" cy="353100"/>
          </a:xfrm>
          <a:prstGeom prst="rect">
            <a:avLst/>
          </a:prstGeom>
          <a:noFill/>
        </p:spPr>
      </p:pic>
      <p:cxnSp>
        <p:nvCxnSpPr>
          <p:cNvPr id="40" name="直線單箭頭接點 39"/>
          <p:cNvCxnSpPr/>
          <p:nvPr/>
        </p:nvCxnSpPr>
        <p:spPr>
          <a:xfrm flipV="1">
            <a:off x="3661906" y="3647330"/>
            <a:ext cx="1539822" cy="1667234"/>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直線單箭頭接點 41"/>
          <p:cNvCxnSpPr/>
          <p:nvPr/>
        </p:nvCxnSpPr>
        <p:spPr>
          <a:xfrm flipV="1">
            <a:off x="3661906" y="4256858"/>
            <a:ext cx="1589702" cy="1142344"/>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85058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圖片 54"/>
          <p:cNvPicPr>
            <a:picLocks noChangeAspect="1"/>
          </p:cNvPicPr>
          <p:nvPr/>
        </p:nvPicPr>
        <p:blipFill>
          <a:blip r:embed="rId2"/>
          <a:stretch>
            <a:fillRect/>
          </a:stretch>
        </p:blipFill>
        <p:spPr>
          <a:xfrm>
            <a:off x="463585" y="4092466"/>
            <a:ext cx="3945864" cy="2009543"/>
          </a:xfrm>
          <a:prstGeom prst="rect">
            <a:avLst/>
          </a:prstGeom>
        </p:spPr>
      </p:pic>
      <p:pic>
        <p:nvPicPr>
          <p:cNvPr id="5" name="圖片 4"/>
          <p:cNvPicPr>
            <a:picLocks noChangeAspect="1"/>
          </p:cNvPicPr>
          <p:nvPr/>
        </p:nvPicPr>
        <p:blipFill>
          <a:blip r:embed="rId3"/>
          <a:stretch>
            <a:fillRect/>
          </a:stretch>
        </p:blipFill>
        <p:spPr>
          <a:xfrm>
            <a:off x="5128788" y="0"/>
            <a:ext cx="5172559" cy="6858000"/>
          </a:xfrm>
          <a:prstGeom prst="rect">
            <a:avLst/>
          </a:prstGeom>
        </p:spPr>
      </p:pic>
      <p:sp>
        <p:nvSpPr>
          <p:cNvPr id="3" name="矩形 2"/>
          <p:cNvSpPr/>
          <p:nvPr/>
        </p:nvSpPr>
        <p:spPr>
          <a:xfrm>
            <a:off x="5097101" y="0"/>
            <a:ext cx="5156318" cy="6873877"/>
          </a:xfrm>
          <a:prstGeom prst="rect">
            <a:avLst/>
          </a:prstGeom>
          <a:solidFill>
            <a:srgbClr val="FFFFCA">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p:cNvSpPr/>
          <p:nvPr/>
        </p:nvSpPr>
        <p:spPr>
          <a:xfrm>
            <a:off x="5252559" y="3365427"/>
            <a:ext cx="2977041" cy="153437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p:cNvSpPr/>
          <p:nvPr/>
        </p:nvSpPr>
        <p:spPr>
          <a:xfrm>
            <a:off x="5232280" y="3056760"/>
            <a:ext cx="2997320" cy="26895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p:cNvSpPr/>
          <p:nvPr/>
        </p:nvSpPr>
        <p:spPr>
          <a:xfrm>
            <a:off x="5243506" y="6334561"/>
            <a:ext cx="5009913" cy="42705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投影片編號版面配置區 1"/>
          <p:cNvSpPr txBox="1">
            <a:spLocks/>
          </p:cNvSpPr>
          <p:nvPr/>
        </p:nvSpPr>
        <p:spPr>
          <a:xfrm>
            <a:off x="8229600" y="6508752"/>
            <a:ext cx="1466800" cy="365125"/>
          </a:xfrm>
          <a:prstGeom prst="rect">
            <a:avLst/>
          </a:prstGeom>
        </p:spPr>
        <p:txBody>
          <a:bodyPr vert="horz" lIns="91440" tIns="45720" rIns="91440" bIns="45720" rtlCol="0" anchor="ctr"/>
          <a:lstStyle/>
          <a:p>
            <a:pPr algn="r">
              <a:defRPr/>
            </a:pPr>
            <a:endParaRPr lang="zh-TW" altLang="en-US" sz="1200" dirty="0">
              <a:solidFill>
                <a:schemeClr val="tx1">
                  <a:tint val="75000"/>
                </a:schemeClr>
              </a:solidFill>
            </a:endParaRPr>
          </a:p>
        </p:txBody>
      </p:sp>
      <p:cxnSp>
        <p:nvCxnSpPr>
          <p:cNvPr id="46" name="直線單箭頭接點 45"/>
          <p:cNvCxnSpPr>
            <a:stCxn id="35" idx="1"/>
            <a:endCxn id="14" idx="3"/>
          </p:cNvCxnSpPr>
          <p:nvPr/>
        </p:nvCxnSpPr>
        <p:spPr>
          <a:xfrm flipH="1" flipV="1">
            <a:off x="3690109" y="2301659"/>
            <a:ext cx="1542171" cy="889577"/>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6" name="群組 108"/>
          <p:cNvGrpSpPr/>
          <p:nvPr/>
        </p:nvGrpSpPr>
        <p:grpSpPr>
          <a:xfrm>
            <a:off x="262550" y="2938650"/>
            <a:ext cx="4055039" cy="830997"/>
            <a:chOff x="262550" y="2630848"/>
            <a:chExt cx="4055039" cy="830997"/>
          </a:xfrm>
        </p:grpSpPr>
        <p:sp>
          <p:nvSpPr>
            <p:cNvPr id="30" name="矩形 29"/>
            <p:cNvSpPr/>
            <p:nvPr/>
          </p:nvSpPr>
          <p:spPr>
            <a:xfrm>
              <a:off x="519888" y="2630848"/>
              <a:ext cx="3797701" cy="830997"/>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a:spAutoFit/>
            </a:bodyPr>
            <a:lstStyle/>
            <a:p>
              <a:r>
                <a:rPr lang="zh-TW" altLang="en-US" sz="1600" dirty="0" smtClean="0">
                  <a:solidFill>
                    <a:srgbClr val="0070C0"/>
                  </a:solidFill>
                  <a:latin typeface="微軟正黑體" pitchFamily="34" charset="-120"/>
                  <a:ea typeface="微軟正黑體" pitchFamily="34" charset="-120"/>
                </a:rPr>
                <a:t>請將學生「</a:t>
              </a:r>
              <a:r>
                <a:rPr lang="en-US" altLang="zh-TW" sz="1600" dirty="0" smtClean="0">
                  <a:solidFill>
                    <a:srgbClr val="0070C0"/>
                  </a:solidFill>
                  <a:latin typeface="微軟正黑體" pitchFamily="34" charset="-120"/>
                  <a:ea typeface="微軟正黑體" pitchFamily="34" charset="-120"/>
                </a:rPr>
                <a:t>107</a:t>
              </a:r>
              <a:r>
                <a:rPr lang="zh-TW" altLang="zh-TW" sz="1600" dirty="0" smtClean="0">
                  <a:solidFill>
                    <a:srgbClr val="0070C0"/>
                  </a:solidFill>
                  <a:latin typeface="微軟正黑體" pitchFamily="34" charset="-120"/>
                  <a:ea typeface="微軟正黑體" pitchFamily="34" charset="-120"/>
                </a:rPr>
                <a:t>學年度五專入學專用</a:t>
              </a:r>
              <a:r>
                <a:rPr lang="zh-TW" altLang="en-US" sz="1600" dirty="0" smtClean="0">
                  <a:solidFill>
                    <a:srgbClr val="0070C0"/>
                  </a:solidFill>
                  <a:latin typeface="微軟正黑體" pitchFamily="34" charset="-120"/>
                  <a:ea typeface="微軟正黑體" pitchFamily="34" charset="-120"/>
                </a:rPr>
                <a:t>優先</a:t>
              </a:r>
              <a:r>
                <a:rPr lang="zh-TW" altLang="zh-TW" sz="1600" dirty="0" smtClean="0">
                  <a:solidFill>
                    <a:srgbClr val="0070C0"/>
                  </a:solidFill>
                  <a:latin typeface="微軟正黑體" pitchFamily="34" charset="-120"/>
                  <a:ea typeface="微軟正黑體" pitchFamily="34" charset="-120"/>
                </a:rPr>
                <a:t>免試入學超額比序項目積分證明單</a:t>
              </a:r>
              <a:r>
                <a:rPr lang="zh-TW" altLang="en-US" sz="1600" dirty="0" smtClean="0">
                  <a:solidFill>
                    <a:srgbClr val="0070C0"/>
                  </a:solidFill>
                  <a:latin typeface="微軟正黑體" pitchFamily="34" charset="-120"/>
                  <a:ea typeface="微軟正黑體" pitchFamily="34" charset="-120"/>
                </a:rPr>
                <a:t>」中，</a:t>
              </a:r>
              <a:r>
                <a:rPr lang="en-US" altLang="zh-TW" sz="1600" dirty="0" smtClean="0">
                  <a:solidFill>
                    <a:srgbClr val="0070C0"/>
                  </a:solidFill>
                  <a:latin typeface="微軟正黑體" pitchFamily="34" charset="-120"/>
                  <a:ea typeface="微軟正黑體" pitchFamily="34" charset="-120"/>
                </a:rPr>
                <a:t/>
              </a:r>
              <a:br>
                <a:rPr lang="en-US" altLang="zh-TW" sz="1600" dirty="0" smtClean="0">
                  <a:solidFill>
                    <a:srgbClr val="0070C0"/>
                  </a:solidFill>
                  <a:latin typeface="微軟正黑體" pitchFamily="34" charset="-120"/>
                  <a:ea typeface="微軟正黑體" pitchFamily="34" charset="-120"/>
                </a:rPr>
              </a:br>
              <a:r>
                <a:rPr lang="zh-TW" altLang="en-US" sz="1600" dirty="0" smtClean="0">
                  <a:solidFill>
                    <a:srgbClr val="0070C0"/>
                  </a:solidFill>
                  <a:latin typeface="微軟正黑體" pitchFamily="34" charset="-120"/>
                  <a:ea typeface="微軟正黑體" pitchFamily="34" charset="-120"/>
                </a:rPr>
                <a:t>已審核確認後之項目勾選。 </a:t>
              </a:r>
              <a:endParaRPr lang="zh-TW" altLang="en-US" sz="1600" dirty="0">
                <a:solidFill>
                  <a:srgbClr val="0070C0"/>
                </a:solidFill>
                <a:latin typeface="微軟正黑體" pitchFamily="34" charset="-120"/>
                <a:ea typeface="微軟正黑體" pitchFamily="34" charset="-120"/>
              </a:endParaRPr>
            </a:p>
          </p:txBody>
        </p:sp>
        <p:pic>
          <p:nvPicPr>
            <p:cNvPr id="52" name="Picture 6" descr="http://pic.qiantucdn.com/58pic/12/02/43/79x58PICspJ.jpg"/>
            <p:cNvPicPr>
              <a:picLocks noChangeAspect="1" noChangeArrowheads="1"/>
            </p:cNvPicPr>
            <p:nvPr/>
          </p:nvPicPr>
          <p:blipFill>
            <a:blip r:embed="rId4" cstate="print"/>
            <a:srcRect l="34630" t="43516" r="54988" b="35647"/>
            <a:stretch>
              <a:fillRect/>
            </a:stretch>
          </p:blipFill>
          <p:spPr bwMode="auto">
            <a:xfrm>
              <a:off x="262550" y="2786577"/>
              <a:ext cx="334978" cy="344414"/>
            </a:xfrm>
            <a:prstGeom prst="rect">
              <a:avLst/>
            </a:prstGeom>
            <a:noFill/>
          </p:spPr>
        </p:pic>
      </p:grpSp>
      <p:sp>
        <p:nvSpPr>
          <p:cNvPr id="56" name="矩形 55"/>
          <p:cNvSpPr/>
          <p:nvPr/>
        </p:nvSpPr>
        <p:spPr>
          <a:xfrm>
            <a:off x="742351" y="5773253"/>
            <a:ext cx="2145705" cy="923330"/>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a:spAutoFit/>
          </a:bodyPr>
          <a:lstStyle/>
          <a:p>
            <a:pPr defTabSz="968375">
              <a:spcBef>
                <a:spcPct val="20000"/>
              </a:spcBef>
            </a:pPr>
            <a:r>
              <a:rPr lang="zh-TW" altLang="en-US" dirty="0" smtClean="0">
                <a:solidFill>
                  <a:srgbClr val="0070C0"/>
                </a:solidFill>
                <a:latin typeface="微軟正黑體" pitchFamily="34" charset="-120"/>
                <a:ea typeface="微軟正黑體" pitchFamily="34" charset="-120"/>
              </a:rPr>
              <a:t>勾選黏貼在</a:t>
            </a:r>
            <a:r>
              <a:rPr lang="zh-TW" altLang="zh-TW" dirty="0" smtClean="0">
                <a:solidFill>
                  <a:srgbClr val="0070C0"/>
                </a:solidFill>
                <a:latin typeface="微軟正黑體" pitchFamily="34" charset="-120"/>
                <a:ea typeface="微軟正黑體" pitchFamily="34" charset="-120"/>
              </a:rPr>
              <a:t>相關證明文件黏貼表</a:t>
            </a:r>
            <a:r>
              <a:rPr lang="zh-TW" altLang="en-US" dirty="0" smtClean="0">
                <a:solidFill>
                  <a:srgbClr val="0070C0"/>
                </a:solidFill>
                <a:latin typeface="微軟正黑體" pitchFamily="34" charset="-120"/>
                <a:ea typeface="微軟正黑體" pitchFamily="34" charset="-120"/>
              </a:rPr>
              <a:t>中之證明文件。</a:t>
            </a:r>
          </a:p>
        </p:txBody>
      </p:sp>
      <p:cxnSp>
        <p:nvCxnSpPr>
          <p:cNvPr id="57" name="直線單箭頭接點 56"/>
          <p:cNvCxnSpPr>
            <a:endCxn id="56" idx="3"/>
          </p:cNvCxnSpPr>
          <p:nvPr/>
        </p:nvCxnSpPr>
        <p:spPr>
          <a:xfrm flipH="1">
            <a:off x="2888056" y="5925110"/>
            <a:ext cx="581776" cy="309808"/>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矩形 58"/>
          <p:cNvSpPr/>
          <p:nvPr/>
        </p:nvSpPr>
        <p:spPr>
          <a:xfrm>
            <a:off x="3490111" y="4092466"/>
            <a:ext cx="882711" cy="200485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7" name="Picture 6" descr="http://pic.qiantucdn.com/58pic/12/02/43/79x58PICspJ.jpg"/>
          <p:cNvPicPr>
            <a:picLocks noChangeAspect="1" noChangeArrowheads="1"/>
          </p:cNvPicPr>
          <p:nvPr/>
        </p:nvPicPr>
        <p:blipFill>
          <a:blip r:embed="rId4" cstate="print"/>
          <a:srcRect l="34630" t="43516" r="54988" b="35647"/>
          <a:stretch>
            <a:fillRect/>
          </a:stretch>
        </p:blipFill>
        <p:spPr bwMode="auto">
          <a:xfrm>
            <a:off x="460218" y="5790803"/>
            <a:ext cx="334978" cy="344414"/>
          </a:xfrm>
          <a:prstGeom prst="rect">
            <a:avLst/>
          </a:prstGeom>
          <a:noFill/>
        </p:spPr>
      </p:pic>
      <p:grpSp>
        <p:nvGrpSpPr>
          <p:cNvPr id="87" name="群組 86"/>
          <p:cNvGrpSpPr/>
          <p:nvPr/>
        </p:nvGrpSpPr>
        <p:grpSpPr>
          <a:xfrm>
            <a:off x="519888" y="1254165"/>
            <a:ext cx="3170221" cy="650764"/>
            <a:chOff x="306310" y="1310861"/>
            <a:chExt cx="3170221" cy="650764"/>
          </a:xfrm>
        </p:grpSpPr>
        <p:sp>
          <p:nvSpPr>
            <p:cNvPr id="69" name="矩形 68"/>
            <p:cNvSpPr/>
            <p:nvPr/>
          </p:nvSpPr>
          <p:spPr>
            <a:xfrm>
              <a:off x="581572" y="1376850"/>
              <a:ext cx="2894959" cy="584775"/>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a:spAutoFit/>
            </a:bodyPr>
            <a:lstStyle/>
            <a:p>
              <a:pPr>
                <a:spcBef>
                  <a:spcPct val="20000"/>
                </a:spcBef>
              </a:pPr>
              <a:r>
                <a:rPr lang="zh-TW" altLang="en-US" sz="1600" dirty="0" smtClean="0">
                  <a:solidFill>
                    <a:srgbClr val="0070C0"/>
                  </a:solidFill>
                  <a:latin typeface="微軟正黑體" pitchFamily="34" charset="-120"/>
                  <a:ea typeface="微軟正黑體" pitchFamily="34" charset="-120"/>
                </a:rPr>
                <a:t>勾選是否報考</a:t>
              </a:r>
              <a:r>
                <a:rPr lang="en-US" altLang="zh-TW" sz="1600" dirty="0" smtClean="0">
                  <a:solidFill>
                    <a:srgbClr val="0070C0"/>
                  </a:solidFill>
                  <a:latin typeface="微軟正黑體" pitchFamily="34" charset="-120"/>
                  <a:ea typeface="微軟正黑體" pitchFamily="34" charset="-120"/>
                </a:rPr>
                <a:t>107</a:t>
              </a:r>
              <a:r>
                <a:rPr lang="zh-TW" altLang="en-US" sz="1600" dirty="0" smtClean="0">
                  <a:solidFill>
                    <a:srgbClr val="0070C0"/>
                  </a:solidFill>
                  <a:latin typeface="微軟正黑體" pitchFamily="34" charset="-120"/>
                  <a:ea typeface="微軟正黑體" pitchFamily="34" charset="-120"/>
                </a:rPr>
                <a:t>國中教育會考並填寫國中會考准考證號碼</a:t>
              </a:r>
              <a:endParaRPr lang="zh-TW" altLang="en-US" sz="1600" dirty="0">
                <a:solidFill>
                  <a:srgbClr val="0070C0"/>
                </a:solidFill>
                <a:latin typeface="微軟正黑體" pitchFamily="34" charset="-120"/>
                <a:ea typeface="微軟正黑體" pitchFamily="34" charset="-120"/>
              </a:endParaRPr>
            </a:p>
          </p:txBody>
        </p:sp>
        <p:pic>
          <p:nvPicPr>
            <p:cNvPr id="70" name="Picture 6" descr="http://pic.qiantucdn.com/58pic/12/02/43/79x58PICspJ.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5600" b="62269" l="35668" r="43974"/>
                      </a14:imgEffect>
                    </a14:imgLayer>
                  </a14:imgProps>
                </a:ext>
              </a:extLst>
            </a:blip>
            <a:srcRect l="34630" t="43516" r="54988" b="35647"/>
            <a:stretch>
              <a:fillRect/>
            </a:stretch>
          </p:blipFill>
          <p:spPr bwMode="auto">
            <a:xfrm>
              <a:off x="306310" y="1310861"/>
              <a:ext cx="334978" cy="344414"/>
            </a:xfrm>
            <a:prstGeom prst="rect">
              <a:avLst/>
            </a:prstGeom>
            <a:noFill/>
          </p:spPr>
        </p:pic>
      </p:grpSp>
      <p:grpSp>
        <p:nvGrpSpPr>
          <p:cNvPr id="7" name="群組 90"/>
          <p:cNvGrpSpPr/>
          <p:nvPr/>
        </p:nvGrpSpPr>
        <p:grpSpPr>
          <a:xfrm>
            <a:off x="10464869" y="501518"/>
            <a:ext cx="1542106" cy="369332"/>
            <a:chOff x="9729457" y="665194"/>
            <a:chExt cx="1542106" cy="369332"/>
          </a:xfrm>
        </p:grpSpPr>
        <p:sp>
          <p:nvSpPr>
            <p:cNvPr id="27" name="矩形 26"/>
            <p:cNvSpPr/>
            <p:nvPr/>
          </p:nvSpPr>
          <p:spPr>
            <a:xfrm>
              <a:off x="9941162" y="665194"/>
              <a:ext cx="1330401" cy="369332"/>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a:spAutoFit/>
            </a:bodyPr>
            <a:lstStyle/>
            <a:p>
              <a:pPr algn="ctr"/>
              <a:r>
                <a:rPr lang="zh-TW" altLang="en-US" dirty="0" smtClean="0">
                  <a:solidFill>
                    <a:srgbClr val="0070C0"/>
                  </a:solidFill>
                  <a:latin typeface="微軟正黑體" pitchFamily="34" charset="-120"/>
                  <a:ea typeface="微軟正黑體" pitchFamily="34" charset="-120"/>
                </a:rPr>
                <a:t>本會填寫</a:t>
              </a:r>
            </a:p>
          </p:txBody>
        </p:sp>
        <p:pic>
          <p:nvPicPr>
            <p:cNvPr id="79" name="Picture 6" descr="http://pic.qiantucdn.com/58pic/12/02/43/79x58PICspJ.jpg"/>
            <p:cNvPicPr>
              <a:picLocks noChangeAspect="1" noChangeArrowheads="1"/>
            </p:cNvPicPr>
            <p:nvPr/>
          </p:nvPicPr>
          <p:blipFill>
            <a:blip r:embed="rId4" cstate="print"/>
            <a:srcRect l="34630" t="43516" r="54988" b="35647"/>
            <a:stretch>
              <a:fillRect/>
            </a:stretch>
          </p:blipFill>
          <p:spPr bwMode="auto">
            <a:xfrm>
              <a:off x="9729457" y="675610"/>
              <a:ext cx="334978" cy="344414"/>
            </a:xfrm>
            <a:prstGeom prst="rect">
              <a:avLst/>
            </a:prstGeom>
            <a:noFill/>
          </p:spPr>
        </p:pic>
      </p:grpSp>
      <p:grpSp>
        <p:nvGrpSpPr>
          <p:cNvPr id="8" name="群組 94"/>
          <p:cNvGrpSpPr/>
          <p:nvPr/>
        </p:nvGrpSpPr>
        <p:grpSpPr>
          <a:xfrm>
            <a:off x="10011987" y="5580696"/>
            <a:ext cx="2051048" cy="822076"/>
            <a:chOff x="9794704" y="5607857"/>
            <a:chExt cx="2051048" cy="822076"/>
          </a:xfrm>
        </p:grpSpPr>
        <p:sp>
          <p:nvSpPr>
            <p:cNvPr id="29" name="矩形 28"/>
            <p:cNvSpPr/>
            <p:nvPr/>
          </p:nvSpPr>
          <p:spPr>
            <a:xfrm>
              <a:off x="10045258" y="5783602"/>
              <a:ext cx="1800494" cy="646331"/>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none">
              <a:spAutoFit/>
            </a:bodyPr>
            <a:lstStyle/>
            <a:p>
              <a:pPr algn="ctr"/>
              <a:r>
                <a:rPr lang="zh-TW" altLang="en-US" dirty="0" smtClean="0">
                  <a:solidFill>
                    <a:srgbClr val="0070C0"/>
                  </a:solidFill>
                  <a:latin typeface="微軟正黑體" pitchFamily="34" charset="-120"/>
                  <a:ea typeface="微軟正黑體" pitchFamily="34" charset="-120"/>
                </a:rPr>
                <a:t>請報名免試生及</a:t>
              </a:r>
              <a:endParaRPr lang="en-US" altLang="zh-TW" dirty="0" smtClean="0">
                <a:solidFill>
                  <a:srgbClr val="0070C0"/>
                </a:solidFill>
                <a:latin typeface="微軟正黑體" pitchFamily="34" charset="-120"/>
                <a:ea typeface="微軟正黑體" pitchFamily="34" charset="-120"/>
              </a:endParaRPr>
            </a:p>
            <a:p>
              <a:pPr algn="ctr"/>
              <a:r>
                <a:rPr lang="zh-TW" altLang="en-US" dirty="0" smtClean="0">
                  <a:solidFill>
                    <a:srgbClr val="0070C0"/>
                  </a:solidFill>
                  <a:latin typeface="微軟正黑體" pitchFamily="34" charset="-120"/>
                  <a:ea typeface="微軟正黑體" pitchFamily="34" charset="-120"/>
                </a:rPr>
                <a:t>監護人簽章</a:t>
              </a:r>
            </a:p>
          </p:txBody>
        </p:sp>
        <p:pic>
          <p:nvPicPr>
            <p:cNvPr id="80" name="Picture 6" descr="http://pic.qiantucdn.com/58pic/12/02/43/79x58PICspJ.jpg"/>
            <p:cNvPicPr>
              <a:picLocks noChangeAspect="1" noChangeArrowheads="1"/>
            </p:cNvPicPr>
            <p:nvPr/>
          </p:nvPicPr>
          <p:blipFill>
            <a:blip r:embed="rId4" cstate="print"/>
            <a:srcRect l="34630" t="43516" r="54988" b="35647"/>
            <a:stretch>
              <a:fillRect/>
            </a:stretch>
          </p:blipFill>
          <p:spPr bwMode="auto">
            <a:xfrm>
              <a:off x="9794704" y="5607857"/>
              <a:ext cx="334978" cy="344414"/>
            </a:xfrm>
            <a:prstGeom prst="rect">
              <a:avLst/>
            </a:prstGeom>
            <a:noFill/>
          </p:spPr>
        </p:pic>
      </p:grpSp>
      <p:grpSp>
        <p:nvGrpSpPr>
          <p:cNvPr id="9" name="群組 85"/>
          <p:cNvGrpSpPr/>
          <p:nvPr/>
        </p:nvGrpSpPr>
        <p:grpSpPr>
          <a:xfrm>
            <a:off x="10488439" y="3365427"/>
            <a:ext cx="1542106" cy="369332"/>
            <a:chOff x="9709842" y="4013468"/>
            <a:chExt cx="1542106" cy="369332"/>
          </a:xfrm>
        </p:grpSpPr>
        <p:sp>
          <p:nvSpPr>
            <p:cNvPr id="81" name="矩形 80"/>
            <p:cNvSpPr/>
            <p:nvPr/>
          </p:nvSpPr>
          <p:spPr>
            <a:xfrm>
              <a:off x="9921547" y="4013468"/>
              <a:ext cx="1330401" cy="369332"/>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a:spAutoFit/>
            </a:bodyPr>
            <a:lstStyle/>
            <a:p>
              <a:pPr algn="ctr"/>
              <a:r>
                <a:rPr lang="zh-TW" altLang="en-US" dirty="0" smtClean="0">
                  <a:solidFill>
                    <a:srgbClr val="0070C0"/>
                  </a:solidFill>
                  <a:latin typeface="微軟正黑體" pitchFamily="34" charset="-120"/>
                  <a:ea typeface="微軟正黑體" pitchFamily="34" charset="-120"/>
                </a:rPr>
                <a:t>委員會填寫</a:t>
              </a:r>
            </a:p>
          </p:txBody>
        </p:sp>
        <p:pic>
          <p:nvPicPr>
            <p:cNvPr id="82" name="Picture 6" descr="http://pic.qiantucdn.com/58pic/12/02/43/79x58PICspJ.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5600" b="62269" l="35668" r="43974"/>
                      </a14:imgEffect>
                    </a14:imgLayer>
                  </a14:imgProps>
                </a:ext>
              </a:extLst>
            </a:blip>
            <a:srcRect l="34630" t="43516" r="54988" b="35647"/>
            <a:stretch>
              <a:fillRect/>
            </a:stretch>
          </p:blipFill>
          <p:spPr bwMode="auto">
            <a:xfrm>
              <a:off x="9709842" y="4023884"/>
              <a:ext cx="334978" cy="344414"/>
            </a:xfrm>
            <a:prstGeom prst="rect">
              <a:avLst/>
            </a:prstGeom>
            <a:noFill/>
          </p:spPr>
        </p:pic>
      </p:grpSp>
      <p:cxnSp>
        <p:nvCxnSpPr>
          <p:cNvPr id="84" name="直線單箭頭接點 83"/>
          <p:cNvCxnSpPr/>
          <p:nvPr/>
        </p:nvCxnSpPr>
        <p:spPr>
          <a:xfrm flipV="1">
            <a:off x="10253419" y="3769647"/>
            <a:ext cx="735176" cy="592877"/>
          </a:xfrm>
          <a:prstGeom prst="straightConnector1">
            <a:avLst/>
          </a:prstGeom>
          <a:ln w="38100">
            <a:solidFill>
              <a:srgbClr val="00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8" name="直線單箭頭接點 87"/>
          <p:cNvCxnSpPr/>
          <p:nvPr/>
        </p:nvCxnSpPr>
        <p:spPr>
          <a:xfrm flipV="1">
            <a:off x="10229464" y="711948"/>
            <a:ext cx="402894" cy="82388"/>
          </a:xfrm>
          <a:prstGeom prst="straightConnector1">
            <a:avLst/>
          </a:prstGeom>
          <a:ln w="38100">
            <a:solidFill>
              <a:srgbClr val="00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2" name="直線單箭頭接點 91"/>
          <p:cNvCxnSpPr>
            <a:stCxn id="36" idx="0"/>
            <a:endCxn id="80" idx="1"/>
          </p:cNvCxnSpPr>
          <p:nvPr/>
        </p:nvCxnSpPr>
        <p:spPr>
          <a:xfrm flipV="1">
            <a:off x="7748463" y="5752903"/>
            <a:ext cx="2263524" cy="581658"/>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3" name="直線單箭頭接點 102"/>
          <p:cNvCxnSpPr/>
          <p:nvPr/>
        </p:nvCxnSpPr>
        <p:spPr>
          <a:xfrm flipH="1">
            <a:off x="4344253" y="4391853"/>
            <a:ext cx="888027" cy="963533"/>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3" name="矩形 82"/>
          <p:cNvSpPr/>
          <p:nvPr/>
        </p:nvSpPr>
        <p:spPr>
          <a:xfrm>
            <a:off x="8255231" y="3049462"/>
            <a:ext cx="1998188" cy="1850342"/>
          </a:xfrm>
          <a:prstGeom prst="rect">
            <a:avLst/>
          </a:prstGeom>
          <a:noFill/>
          <a:ln w="381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 name="文字方塊 84"/>
          <p:cNvSpPr txBox="1"/>
          <p:nvPr/>
        </p:nvSpPr>
        <p:spPr>
          <a:xfrm>
            <a:off x="162963" y="262551"/>
            <a:ext cx="4363770" cy="461665"/>
          </a:xfrm>
          <a:prstGeom prst="rect">
            <a:avLst/>
          </a:prstGeom>
          <a:noFill/>
        </p:spPr>
        <p:txBody>
          <a:bodyPr wrap="square" rtlCol="0">
            <a:spAutoFit/>
          </a:bodyPr>
          <a:lstStyle/>
          <a:p>
            <a:r>
              <a:rPr lang="zh-TW" altLang="en-US" sz="2400" b="1" dirty="0" smtClean="0">
                <a:latin typeface="微軟正黑體" pitchFamily="34" charset="-120"/>
                <a:ea typeface="微軟正黑體" pitchFamily="34" charset="-120"/>
              </a:rPr>
              <a:t>特種身分生報名表範例</a:t>
            </a:r>
            <a:r>
              <a:rPr lang="zh-TW" altLang="en-US" sz="2400" b="1" dirty="0" smtClean="0">
                <a:solidFill>
                  <a:srgbClr val="C00000"/>
                </a:solidFill>
                <a:latin typeface="微軟正黑體" pitchFamily="34" charset="-120"/>
                <a:ea typeface="微軟正黑體" pitchFamily="34" charset="-120"/>
              </a:rPr>
              <a:t>（黃色）</a:t>
            </a:r>
            <a:endParaRPr lang="zh-TW" altLang="en-US" sz="2400" b="1" dirty="0">
              <a:solidFill>
                <a:srgbClr val="C00000"/>
              </a:solidFill>
              <a:latin typeface="微軟正黑體" pitchFamily="34" charset="-120"/>
              <a:ea typeface="微軟正黑體" pitchFamily="34" charset="-120"/>
            </a:endParaRPr>
          </a:p>
        </p:txBody>
      </p:sp>
      <p:sp>
        <p:nvSpPr>
          <p:cNvPr id="74" name="矩形 73"/>
          <p:cNvSpPr/>
          <p:nvPr/>
        </p:nvSpPr>
        <p:spPr>
          <a:xfrm>
            <a:off x="8941818" y="517585"/>
            <a:ext cx="1280484" cy="342494"/>
          </a:xfrm>
          <a:prstGeom prst="rect">
            <a:avLst/>
          </a:prstGeom>
          <a:noFill/>
          <a:ln w="381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投影片編號版面配置區 9"/>
          <p:cNvSpPr>
            <a:spLocks noGrp="1"/>
          </p:cNvSpPr>
          <p:nvPr>
            <p:ph type="sldNum" sz="quarter" idx="12"/>
          </p:nvPr>
        </p:nvSpPr>
        <p:spPr>
          <a:xfrm>
            <a:off x="9428247" y="6388004"/>
            <a:ext cx="2743200" cy="365125"/>
          </a:xfrm>
        </p:spPr>
        <p:txBody>
          <a:bodyPr vert="horz" lIns="91440" tIns="45720" rIns="91440" bIns="45720" rtlCol="0" anchor="ctr"/>
          <a:lstStyle/>
          <a:p>
            <a:fld id="{97006424-D9F2-4793-8C2C-FF1240B9B1D0}" type="slidenum">
              <a:rPr lang="zh-TW" altLang="en-US" sz="2000">
                <a:solidFill>
                  <a:schemeClr val="tx1"/>
                </a:solidFill>
              </a:rPr>
              <a:pPr/>
              <a:t>23</a:t>
            </a:fld>
            <a:endParaRPr lang="zh-TW" altLang="en-US" sz="2000" dirty="0">
              <a:solidFill>
                <a:schemeClr val="tx1"/>
              </a:solidFill>
            </a:endParaRPr>
          </a:p>
        </p:txBody>
      </p:sp>
      <p:pic>
        <p:nvPicPr>
          <p:cNvPr id="14" name="圖片 13"/>
          <p:cNvPicPr>
            <a:picLocks noChangeAspect="1"/>
          </p:cNvPicPr>
          <p:nvPr/>
        </p:nvPicPr>
        <p:blipFill>
          <a:blip r:embed="rId7"/>
          <a:stretch>
            <a:fillRect/>
          </a:stretch>
        </p:blipFill>
        <p:spPr>
          <a:xfrm>
            <a:off x="1297048" y="2039006"/>
            <a:ext cx="2393061" cy="525306"/>
          </a:xfrm>
          <a:prstGeom prst="rect">
            <a:avLst/>
          </a:prstGeom>
        </p:spPr>
      </p:pic>
      <p:pic>
        <p:nvPicPr>
          <p:cNvPr id="2" name="圖片 1"/>
          <p:cNvPicPr>
            <a:picLocks noChangeAspect="1"/>
          </p:cNvPicPr>
          <p:nvPr/>
        </p:nvPicPr>
        <p:blipFill>
          <a:blip r:embed="rId8"/>
          <a:stretch>
            <a:fillRect/>
          </a:stretch>
        </p:blipFill>
        <p:spPr>
          <a:xfrm>
            <a:off x="7998282" y="1298695"/>
            <a:ext cx="2128875" cy="1338328"/>
          </a:xfrm>
          <a:prstGeom prst="rect">
            <a:avLst/>
          </a:prstGeom>
        </p:spPr>
      </p:pic>
    </p:spTree>
    <p:extLst>
      <p:ext uri="{BB962C8B-B14F-4D97-AF65-F5344CB8AC3E}">
        <p14:creationId xmlns:p14="http://schemas.microsoft.com/office/powerpoint/2010/main" val="2281681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4005705" y="60032"/>
            <a:ext cx="4897419" cy="6797968"/>
          </a:xfrm>
          <a:prstGeom prst="rect">
            <a:avLst/>
          </a:prstGeom>
        </p:spPr>
      </p:pic>
      <p:sp>
        <p:nvSpPr>
          <p:cNvPr id="23" name="矩形 22"/>
          <p:cNvSpPr/>
          <p:nvPr/>
        </p:nvSpPr>
        <p:spPr>
          <a:xfrm>
            <a:off x="4097060" y="40047"/>
            <a:ext cx="4719145" cy="6684631"/>
          </a:xfrm>
          <a:prstGeom prst="rect">
            <a:avLst/>
          </a:prstGeom>
          <a:solidFill>
            <a:srgbClr val="FFFFCA">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p:cNvSpPr txBox="1"/>
          <p:nvPr/>
        </p:nvSpPr>
        <p:spPr>
          <a:xfrm>
            <a:off x="257824" y="3469630"/>
            <a:ext cx="3668762" cy="923330"/>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zh-TW" altLang="en-US" dirty="0" smtClean="0">
                <a:solidFill>
                  <a:srgbClr val="0070C0"/>
                </a:solidFill>
                <a:latin typeface="微軟正黑體" pitchFamily="34" charset="-120"/>
                <a:ea typeface="微軟正黑體" pitchFamily="34" charset="-120"/>
              </a:rPr>
              <a:t>（</a:t>
            </a:r>
            <a:r>
              <a:rPr lang="en-US" altLang="zh-TW" dirty="0">
                <a:solidFill>
                  <a:srgbClr val="0070C0"/>
                </a:solidFill>
                <a:latin typeface="微軟正黑體" pitchFamily="34" charset="-120"/>
                <a:ea typeface="微軟正黑體" pitchFamily="34" charset="-120"/>
              </a:rPr>
              <a:t>3</a:t>
            </a:r>
            <a:r>
              <a:rPr lang="zh-TW" altLang="en-US" dirty="0" smtClean="0">
                <a:solidFill>
                  <a:srgbClr val="0070C0"/>
                </a:solidFill>
                <a:latin typeface="微軟正黑體" pitchFamily="34" charset="-120"/>
                <a:ea typeface="微軟正黑體" pitchFamily="34" charset="-120"/>
              </a:rPr>
              <a:t>）</a:t>
            </a:r>
            <a:r>
              <a:rPr lang="zh-TW" altLang="zh-TW" dirty="0" smtClean="0">
                <a:solidFill>
                  <a:srgbClr val="0070C0"/>
                </a:solidFill>
                <a:latin typeface="微軟正黑體" pitchFamily="34" charset="-120"/>
                <a:ea typeface="微軟正黑體" pitchFamily="34" charset="-120"/>
              </a:rPr>
              <a:t>超額</a:t>
            </a:r>
            <a:r>
              <a:rPr lang="zh-TW" altLang="zh-TW" dirty="0">
                <a:solidFill>
                  <a:srgbClr val="0070C0"/>
                </a:solidFill>
                <a:latin typeface="微軟正黑體" pitchFamily="34" charset="-120"/>
                <a:ea typeface="微軟正黑體" pitchFamily="34" charset="-120"/>
              </a:rPr>
              <a:t>比序項目積分證明</a:t>
            </a:r>
            <a:r>
              <a:rPr lang="zh-TW" altLang="zh-TW" dirty="0" smtClean="0">
                <a:solidFill>
                  <a:srgbClr val="0070C0"/>
                </a:solidFill>
                <a:latin typeface="微軟正黑體" pitchFamily="34" charset="-120"/>
                <a:ea typeface="微軟正黑體" pitchFamily="34" charset="-120"/>
              </a:rPr>
              <a:t>單</a:t>
            </a:r>
            <a:r>
              <a:rPr lang="zh-TW" altLang="en-US" dirty="0" smtClean="0">
                <a:solidFill>
                  <a:srgbClr val="0070C0"/>
                </a:solidFill>
                <a:latin typeface="微軟正黑體" pitchFamily="34" charset="-120"/>
                <a:ea typeface="微軟正黑體" pitchFamily="34" charset="-120"/>
              </a:rPr>
              <a:t>正本審核</a:t>
            </a:r>
            <a:r>
              <a:rPr lang="zh-TW" altLang="en-US" dirty="0">
                <a:solidFill>
                  <a:srgbClr val="0070C0"/>
                </a:solidFill>
                <a:latin typeface="微軟正黑體" pitchFamily="34" charset="-120"/>
                <a:ea typeface="微軟正黑體" pitchFamily="34" charset="-120"/>
              </a:rPr>
              <a:t>確認後，加蓋學校</a:t>
            </a:r>
            <a:r>
              <a:rPr lang="zh-TW" altLang="en-US" dirty="0" smtClean="0">
                <a:solidFill>
                  <a:srgbClr val="0070C0"/>
                </a:solidFill>
                <a:latin typeface="微軟正黑體" pitchFamily="34" charset="-120"/>
                <a:ea typeface="微軟正黑體" pitchFamily="34" charset="-120"/>
              </a:rPr>
              <a:t>章戳浮貼於此。</a:t>
            </a:r>
            <a:endParaRPr lang="zh-TW" altLang="en-US" dirty="0">
              <a:solidFill>
                <a:srgbClr val="0070C0"/>
              </a:solidFill>
              <a:latin typeface="微軟正黑體" pitchFamily="34" charset="-120"/>
              <a:ea typeface="微軟正黑體" pitchFamily="34" charset="-120"/>
            </a:endParaRPr>
          </a:p>
        </p:txBody>
      </p:sp>
      <p:sp>
        <p:nvSpPr>
          <p:cNvPr id="16" name="文字方塊 15"/>
          <p:cNvSpPr txBox="1"/>
          <p:nvPr/>
        </p:nvSpPr>
        <p:spPr>
          <a:xfrm>
            <a:off x="595642" y="2147433"/>
            <a:ext cx="3197131" cy="584775"/>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rtlCol="0">
            <a:spAutoFit/>
          </a:bodyPr>
          <a:lstStyle/>
          <a:p>
            <a:r>
              <a:rPr lang="zh-TW" altLang="en-US" sz="1600" dirty="0" smtClean="0">
                <a:solidFill>
                  <a:srgbClr val="0070C0"/>
                </a:solidFill>
                <a:latin typeface="微軟正黑體" pitchFamily="34" charset="-120"/>
                <a:ea typeface="微軟正黑體" pitchFamily="34" charset="-120"/>
              </a:rPr>
              <a:t>（</a:t>
            </a:r>
            <a:r>
              <a:rPr lang="en-US" altLang="zh-TW" sz="1600" dirty="0">
                <a:solidFill>
                  <a:srgbClr val="0070C0"/>
                </a:solidFill>
                <a:latin typeface="微軟正黑體" pitchFamily="34" charset="-120"/>
                <a:ea typeface="微軟正黑體" pitchFamily="34" charset="-120"/>
              </a:rPr>
              <a:t>1</a:t>
            </a:r>
            <a:r>
              <a:rPr lang="zh-TW" altLang="en-US" sz="1600" dirty="0" smtClean="0">
                <a:solidFill>
                  <a:srgbClr val="0070C0"/>
                </a:solidFill>
                <a:latin typeface="微軟正黑體" pitchFamily="34" charset="-120"/>
                <a:ea typeface="微軟正黑體" pitchFamily="34" charset="-120"/>
              </a:rPr>
              <a:t>）</a:t>
            </a:r>
            <a:r>
              <a:rPr lang="zh-TW" altLang="zh-TW" sz="1600" dirty="0" smtClean="0">
                <a:solidFill>
                  <a:srgbClr val="0070C0"/>
                </a:solidFill>
                <a:latin typeface="微軟正黑體" pitchFamily="34" charset="-120"/>
                <a:ea typeface="微軟正黑體" pitchFamily="34" charset="-120"/>
              </a:rPr>
              <a:t>浮</a:t>
            </a:r>
            <a:r>
              <a:rPr lang="zh-TW" altLang="zh-TW" sz="1600" dirty="0">
                <a:solidFill>
                  <a:srgbClr val="0070C0"/>
                </a:solidFill>
                <a:latin typeface="微軟正黑體" pitchFamily="34" charset="-120"/>
                <a:ea typeface="微軟正黑體" pitchFamily="34" charset="-120"/>
              </a:rPr>
              <a:t>貼特種身分</a:t>
            </a:r>
            <a:r>
              <a:rPr lang="zh-TW" altLang="zh-TW" sz="1600" dirty="0" smtClean="0">
                <a:solidFill>
                  <a:srgbClr val="0070C0"/>
                </a:solidFill>
                <a:latin typeface="微軟正黑體" pitchFamily="34" charset="-120"/>
                <a:ea typeface="微軟正黑體" pitchFamily="34" charset="-120"/>
              </a:rPr>
              <a:t>證明</a:t>
            </a:r>
            <a:r>
              <a:rPr lang="zh-TW" altLang="en-US" sz="1600" dirty="0" smtClean="0">
                <a:solidFill>
                  <a:srgbClr val="0070C0"/>
                </a:solidFill>
                <a:latin typeface="微軟正黑體" pitchFamily="34" charset="-120"/>
                <a:ea typeface="微軟正黑體" pitchFamily="34" charset="-120"/>
              </a:rPr>
              <a:t>影本</a:t>
            </a:r>
            <a:endParaRPr lang="en-US" altLang="zh-TW" sz="1600" dirty="0" smtClean="0">
              <a:solidFill>
                <a:srgbClr val="0070C0"/>
              </a:solidFill>
              <a:latin typeface="微軟正黑體" pitchFamily="34" charset="-120"/>
              <a:ea typeface="微軟正黑體" pitchFamily="34" charset="-120"/>
            </a:endParaRPr>
          </a:p>
          <a:p>
            <a:r>
              <a:rPr lang="zh-TW" altLang="en-US" sz="1600" dirty="0" smtClean="0">
                <a:solidFill>
                  <a:srgbClr val="0070C0"/>
                </a:solidFill>
                <a:latin typeface="微軟正黑體" pitchFamily="34" charset="-120"/>
                <a:ea typeface="微軟正黑體" pitchFamily="34" charset="-120"/>
              </a:rPr>
              <a:t>          </a:t>
            </a:r>
            <a:r>
              <a:rPr lang="zh-TW" altLang="en-US" sz="1600" dirty="0" smtClean="0">
                <a:solidFill>
                  <a:srgbClr val="C00000"/>
                </a:solidFill>
                <a:latin typeface="微軟正黑體" pitchFamily="34" charset="-120"/>
                <a:ea typeface="微軟正黑體" pitchFamily="34" charset="-120"/>
              </a:rPr>
              <a:t>原住民免附證明文件</a:t>
            </a:r>
            <a:endParaRPr lang="zh-TW" altLang="zh-TW" sz="1600" dirty="0">
              <a:solidFill>
                <a:srgbClr val="C00000"/>
              </a:solidFill>
              <a:latin typeface="微軟正黑體" pitchFamily="34" charset="-120"/>
              <a:ea typeface="微軟正黑體" pitchFamily="34" charset="-120"/>
            </a:endParaRPr>
          </a:p>
        </p:txBody>
      </p:sp>
      <p:sp>
        <p:nvSpPr>
          <p:cNvPr id="21" name="矩形 20"/>
          <p:cNvSpPr/>
          <p:nvPr/>
        </p:nvSpPr>
        <p:spPr>
          <a:xfrm>
            <a:off x="4182714" y="634427"/>
            <a:ext cx="4626321" cy="37124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962416" y="908539"/>
            <a:ext cx="2492990" cy="310341"/>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a:spAutoFit/>
          </a:bodyPr>
          <a:lstStyle/>
          <a:p>
            <a:pPr>
              <a:lnSpc>
                <a:spcPts val="1700"/>
              </a:lnSpc>
              <a:defRPr/>
            </a:pPr>
            <a:r>
              <a:rPr lang="zh-TW" altLang="en-US" dirty="0" smtClean="0">
                <a:solidFill>
                  <a:srgbClr val="0070C0"/>
                </a:solidFill>
                <a:latin typeface="微軟正黑體" pitchFamily="34" charset="-120"/>
                <a:ea typeface="微軟正黑體" pitchFamily="34" charset="-120"/>
              </a:rPr>
              <a:t>特種身分生限擇一勾選</a:t>
            </a:r>
          </a:p>
        </p:txBody>
      </p:sp>
      <p:sp>
        <p:nvSpPr>
          <p:cNvPr id="26" name="文字方塊 25"/>
          <p:cNvSpPr txBox="1"/>
          <p:nvPr/>
        </p:nvSpPr>
        <p:spPr>
          <a:xfrm>
            <a:off x="0" y="262551"/>
            <a:ext cx="4363770" cy="461665"/>
          </a:xfrm>
          <a:prstGeom prst="rect">
            <a:avLst/>
          </a:prstGeom>
          <a:noFill/>
        </p:spPr>
        <p:txBody>
          <a:bodyPr wrap="square" rtlCol="0">
            <a:spAutoFit/>
          </a:bodyPr>
          <a:lstStyle/>
          <a:p>
            <a:r>
              <a:rPr lang="zh-TW" altLang="en-US" sz="2300" b="1" dirty="0" smtClean="0">
                <a:latin typeface="微軟正黑體" pitchFamily="34" charset="-120"/>
                <a:ea typeface="微軟正黑體" pitchFamily="34" charset="-120"/>
              </a:rPr>
              <a:t>特種身分生報名表範例</a:t>
            </a:r>
            <a:r>
              <a:rPr lang="zh-TW" altLang="en-US" sz="2300" b="1" dirty="0" smtClean="0">
                <a:solidFill>
                  <a:srgbClr val="C00000"/>
                </a:solidFill>
                <a:latin typeface="微軟正黑體" pitchFamily="34" charset="-120"/>
                <a:ea typeface="微軟正黑體" pitchFamily="34" charset="-120"/>
              </a:rPr>
              <a:t>（黃色）</a:t>
            </a:r>
            <a:endParaRPr lang="zh-TW" altLang="en-US" sz="2300" b="1" dirty="0">
              <a:solidFill>
                <a:srgbClr val="C00000"/>
              </a:solidFill>
              <a:latin typeface="微軟正黑體" pitchFamily="34" charset="-120"/>
              <a:ea typeface="微軟正黑體" pitchFamily="34" charset="-120"/>
            </a:endParaRPr>
          </a:p>
        </p:txBody>
      </p:sp>
      <p:cxnSp>
        <p:nvCxnSpPr>
          <p:cNvPr id="27" name="直線單箭頭接點 26"/>
          <p:cNvCxnSpPr>
            <a:stCxn id="29" idx="1"/>
          </p:cNvCxnSpPr>
          <p:nvPr/>
        </p:nvCxnSpPr>
        <p:spPr>
          <a:xfrm flipH="1">
            <a:off x="3824784" y="2290011"/>
            <a:ext cx="403184" cy="71325"/>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4227968" y="2034074"/>
            <a:ext cx="4626321" cy="51187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9" name="直線單箭頭接點 38"/>
          <p:cNvCxnSpPr/>
          <p:nvPr/>
        </p:nvCxnSpPr>
        <p:spPr>
          <a:xfrm flipH="1" flipV="1">
            <a:off x="8246853" y="2732208"/>
            <a:ext cx="1140988" cy="636214"/>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直線單箭頭接點 45"/>
          <p:cNvCxnSpPr>
            <a:stCxn id="13" idx="3"/>
          </p:cNvCxnSpPr>
          <p:nvPr/>
        </p:nvCxnSpPr>
        <p:spPr>
          <a:xfrm flipV="1">
            <a:off x="3926586" y="3315413"/>
            <a:ext cx="1128493" cy="615882"/>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直線單箭頭接點 55"/>
          <p:cNvCxnSpPr>
            <a:endCxn id="22" idx="3"/>
          </p:cNvCxnSpPr>
          <p:nvPr/>
        </p:nvCxnSpPr>
        <p:spPr>
          <a:xfrm flipH="1">
            <a:off x="3455406" y="833226"/>
            <a:ext cx="727308" cy="230484"/>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5" name="Picture 2" descr="http://pic.qiantucdn.com/58pic/12/02/43/79x58PICspJ.jpg"/>
          <p:cNvPicPr>
            <a:picLocks noChangeAspect="1" noChangeArrowheads="1"/>
          </p:cNvPicPr>
          <p:nvPr/>
        </p:nvPicPr>
        <p:blipFill>
          <a:blip r:embed="rId3" cstate="print"/>
          <a:srcRect l="85810" t="46085" r="3515" b="38216"/>
          <a:stretch>
            <a:fillRect/>
          </a:stretch>
        </p:blipFill>
        <p:spPr bwMode="auto">
          <a:xfrm>
            <a:off x="597527" y="823867"/>
            <a:ext cx="468659" cy="353100"/>
          </a:xfrm>
          <a:prstGeom prst="rect">
            <a:avLst/>
          </a:prstGeom>
          <a:noFill/>
        </p:spPr>
      </p:pic>
      <p:pic>
        <p:nvPicPr>
          <p:cNvPr id="67" name="Picture 2" descr="http://pic.qiantucdn.com/58pic/12/02/43/79x58PICspJ.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7655" b="60214" l="86878" r="95418"/>
                    </a14:imgEffect>
                  </a14:imgLayer>
                </a14:imgProps>
              </a:ext>
            </a:extLst>
          </a:blip>
          <a:srcRect l="85810" t="46085" r="3515" b="38216"/>
          <a:stretch>
            <a:fillRect/>
          </a:stretch>
        </p:blipFill>
        <p:spPr bwMode="auto">
          <a:xfrm rot="1617141">
            <a:off x="-4086" y="3293080"/>
            <a:ext cx="468659" cy="353100"/>
          </a:xfrm>
          <a:prstGeom prst="rect">
            <a:avLst/>
          </a:prstGeom>
          <a:noFill/>
        </p:spPr>
      </p:pic>
      <p:pic>
        <p:nvPicPr>
          <p:cNvPr id="71" name="Picture 2" descr="http://pic.qiantucdn.com/58pic/12/02/43/79x58PICspJ.jpg"/>
          <p:cNvPicPr>
            <a:picLocks noChangeAspect="1" noChangeArrowheads="1"/>
          </p:cNvPicPr>
          <p:nvPr/>
        </p:nvPicPr>
        <p:blipFill>
          <a:blip r:embed="rId3" cstate="print"/>
          <a:srcRect l="85810" t="46085" r="3515" b="38216"/>
          <a:stretch>
            <a:fillRect/>
          </a:stretch>
        </p:blipFill>
        <p:spPr bwMode="auto">
          <a:xfrm rot="1057748">
            <a:off x="107299" y="1824224"/>
            <a:ext cx="580793" cy="459964"/>
          </a:xfrm>
          <a:prstGeom prst="rect">
            <a:avLst/>
          </a:prstGeom>
          <a:noFill/>
        </p:spPr>
      </p:pic>
      <p:pic>
        <p:nvPicPr>
          <p:cNvPr id="72" name="Picture 2" descr="http://pic.qiantucdn.com/58pic/12/02/43/79x58PICspJ.jpg"/>
          <p:cNvPicPr>
            <a:picLocks noChangeAspect="1" noChangeArrowheads="1"/>
          </p:cNvPicPr>
          <p:nvPr/>
        </p:nvPicPr>
        <p:blipFill>
          <a:blip r:embed="rId3" cstate="print"/>
          <a:srcRect l="85810" t="46085" r="3515" b="38216"/>
          <a:stretch>
            <a:fillRect/>
          </a:stretch>
        </p:blipFill>
        <p:spPr bwMode="auto">
          <a:xfrm rot="20534815" flipH="1">
            <a:off x="11612183" y="3173669"/>
            <a:ext cx="393307" cy="311483"/>
          </a:xfrm>
          <a:prstGeom prst="rect">
            <a:avLst/>
          </a:prstGeom>
          <a:noFill/>
        </p:spPr>
      </p:pic>
      <p:sp>
        <p:nvSpPr>
          <p:cNvPr id="34" name="文字方塊 33"/>
          <p:cNvSpPr txBox="1"/>
          <p:nvPr/>
        </p:nvSpPr>
        <p:spPr>
          <a:xfrm>
            <a:off x="724286" y="5408416"/>
            <a:ext cx="2796702" cy="584775"/>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rtlCol="0">
            <a:spAutoFit/>
          </a:bodyPr>
          <a:lstStyle/>
          <a:p>
            <a:r>
              <a:rPr lang="zh-TW" altLang="en-US" sz="1600" dirty="0" smtClean="0">
                <a:solidFill>
                  <a:srgbClr val="0070C0"/>
                </a:solidFill>
                <a:latin typeface="微軟正黑體" pitchFamily="34" charset="-120"/>
                <a:ea typeface="微軟正黑體" pitchFamily="34" charset="-120"/>
              </a:rPr>
              <a:t>（</a:t>
            </a:r>
            <a:r>
              <a:rPr lang="en-US" altLang="zh-TW" sz="1600" dirty="0">
                <a:solidFill>
                  <a:srgbClr val="0070C0"/>
                </a:solidFill>
                <a:latin typeface="微軟正黑體" pitchFamily="34" charset="-120"/>
                <a:ea typeface="微軟正黑體" pitchFamily="34" charset="-120"/>
              </a:rPr>
              <a:t>4</a:t>
            </a:r>
            <a:r>
              <a:rPr lang="zh-TW" altLang="en-US" sz="1600" dirty="0">
                <a:solidFill>
                  <a:srgbClr val="0070C0"/>
                </a:solidFill>
                <a:latin typeface="微軟正黑體" pitchFamily="34" charset="-120"/>
                <a:ea typeface="微軟正黑體" pitchFamily="34" charset="-120"/>
              </a:rPr>
              <a:t>）（</a:t>
            </a:r>
            <a:r>
              <a:rPr lang="en-US" altLang="zh-TW" sz="1600" dirty="0">
                <a:solidFill>
                  <a:srgbClr val="0070C0"/>
                </a:solidFill>
                <a:latin typeface="微軟正黑體" pitchFamily="34" charset="-120"/>
                <a:ea typeface="微軟正黑體" pitchFamily="34" charset="-120"/>
              </a:rPr>
              <a:t>5</a:t>
            </a:r>
            <a:r>
              <a:rPr lang="zh-TW" altLang="en-US" sz="1600" dirty="0">
                <a:solidFill>
                  <a:srgbClr val="0070C0"/>
                </a:solidFill>
                <a:latin typeface="微軟正黑體" pitchFamily="34" charset="-120"/>
                <a:ea typeface="微軟正黑體" pitchFamily="34" charset="-120"/>
              </a:rPr>
              <a:t>）浮</a:t>
            </a:r>
            <a:r>
              <a:rPr lang="zh-TW" altLang="en-US" sz="1600" dirty="0" smtClean="0">
                <a:solidFill>
                  <a:srgbClr val="0070C0"/>
                </a:solidFill>
                <a:latin typeface="微軟正黑體" pitchFamily="34" charset="-120"/>
                <a:ea typeface="微軟正黑體" pitchFamily="34" charset="-120"/>
              </a:rPr>
              <a:t>貼競賽證明文件影本</a:t>
            </a:r>
            <a:endParaRPr lang="zh-TW" altLang="zh-TW" sz="1600" dirty="0">
              <a:solidFill>
                <a:srgbClr val="0070C0"/>
              </a:solidFill>
              <a:latin typeface="微軟正黑體" pitchFamily="34" charset="-120"/>
              <a:ea typeface="微軟正黑體" pitchFamily="34" charset="-120"/>
            </a:endParaRPr>
          </a:p>
        </p:txBody>
      </p:sp>
      <p:pic>
        <p:nvPicPr>
          <p:cNvPr id="35" name="Picture 2" descr="http://pic.qiantucdn.com/58pic/12/02/43/79x58PICspJ.jpg"/>
          <p:cNvPicPr>
            <a:picLocks noChangeAspect="1" noChangeArrowheads="1"/>
          </p:cNvPicPr>
          <p:nvPr/>
        </p:nvPicPr>
        <p:blipFill>
          <a:blip r:embed="rId3" cstate="print"/>
          <a:srcRect l="85810" t="46085" r="3515" b="38216"/>
          <a:stretch>
            <a:fillRect/>
          </a:stretch>
        </p:blipFill>
        <p:spPr bwMode="auto">
          <a:xfrm>
            <a:off x="383491" y="5205681"/>
            <a:ext cx="468659" cy="353100"/>
          </a:xfrm>
          <a:prstGeom prst="rect">
            <a:avLst/>
          </a:prstGeom>
          <a:noFill/>
        </p:spPr>
      </p:pic>
      <p:cxnSp>
        <p:nvCxnSpPr>
          <p:cNvPr id="36" name="直線單箭頭接點 35"/>
          <p:cNvCxnSpPr/>
          <p:nvPr/>
        </p:nvCxnSpPr>
        <p:spPr>
          <a:xfrm flipV="1">
            <a:off x="3520988" y="3830292"/>
            <a:ext cx="1818763" cy="1728489"/>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投影片編號版面配置區 2"/>
          <p:cNvSpPr>
            <a:spLocks noGrp="1"/>
          </p:cNvSpPr>
          <p:nvPr>
            <p:ph type="sldNum" sz="quarter" idx="12"/>
          </p:nvPr>
        </p:nvSpPr>
        <p:spPr>
          <a:xfrm>
            <a:off x="9387840" y="6359553"/>
            <a:ext cx="2743200" cy="365125"/>
          </a:xfrm>
        </p:spPr>
        <p:txBody>
          <a:bodyPr vert="horz" lIns="91440" tIns="45720" rIns="91440" bIns="45720" rtlCol="0" anchor="ctr"/>
          <a:lstStyle/>
          <a:p>
            <a:fld id="{97006424-D9F2-4793-8C2C-FF1240B9B1D0}" type="slidenum">
              <a:rPr lang="zh-TW" altLang="en-US" sz="2000">
                <a:solidFill>
                  <a:schemeClr val="tx1"/>
                </a:solidFill>
              </a:rPr>
              <a:pPr/>
              <a:t>24</a:t>
            </a:fld>
            <a:endParaRPr lang="zh-TW" altLang="en-US" sz="2000" dirty="0">
              <a:solidFill>
                <a:schemeClr val="tx1"/>
              </a:solidFill>
            </a:endParaRPr>
          </a:p>
        </p:txBody>
      </p:sp>
      <p:cxnSp>
        <p:nvCxnSpPr>
          <p:cNvPr id="41" name="直線單箭頭接點 40"/>
          <p:cNvCxnSpPr>
            <a:stCxn id="34" idx="3"/>
          </p:cNvCxnSpPr>
          <p:nvPr/>
        </p:nvCxnSpPr>
        <p:spPr>
          <a:xfrm flipV="1">
            <a:off x="3520988" y="4519989"/>
            <a:ext cx="1887774" cy="1180815"/>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文字方塊 16"/>
          <p:cNvSpPr txBox="1"/>
          <p:nvPr/>
        </p:nvSpPr>
        <p:spPr>
          <a:xfrm>
            <a:off x="8045883" y="3368421"/>
            <a:ext cx="3796760" cy="338554"/>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rtlCol="0">
            <a:spAutoFit/>
          </a:bodyPr>
          <a:lstStyle/>
          <a:p>
            <a:r>
              <a:rPr lang="zh-TW" altLang="en-US" sz="1600" dirty="0" smtClean="0">
                <a:solidFill>
                  <a:srgbClr val="0070C0"/>
                </a:solidFill>
                <a:latin typeface="微軟正黑體" pitchFamily="34" charset="-120"/>
                <a:ea typeface="微軟正黑體" pitchFamily="34" charset="-120"/>
              </a:rPr>
              <a:t>（</a:t>
            </a:r>
            <a:r>
              <a:rPr lang="en-US" altLang="zh-TW" sz="1600" dirty="0">
                <a:solidFill>
                  <a:srgbClr val="0070C0"/>
                </a:solidFill>
                <a:latin typeface="微軟正黑體" pitchFamily="34" charset="-120"/>
                <a:ea typeface="微軟正黑體" pitchFamily="34" charset="-120"/>
              </a:rPr>
              <a:t>2</a:t>
            </a:r>
            <a:r>
              <a:rPr lang="zh-TW" altLang="en-US" sz="1600" dirty="0" smtClean="0">
                <a:solidFill>
                  <a:srgbClr val="0070C0"/>
                </a:solidFill>
                <a:latin typeface="微軟正黑體" pitchFamily="34" charset="-120"/>
                <a:ea typeface="微軟正黑體" pitchFamily="34" charset="-120"/>
              </a:rPr>
              <a:t>）</a:t>
            </a:r>
            <a:r>
              <a:rPr lang="zh-TW" altLang="zh-TW" sz="1600" dirty="0" smtClean="0">
                <a:solidFill>
                  <a:srgbClr val="0070C0"/>
                </a:solidFill>
                <a:latin typeface="微軟正黑體" pitchFamily="34" charset="-120"/>
                <a:ea typeface="微軟正黑體" pitchFamily="34" charset="-120"/>
              </a:rPr>
              <a:t>浮貼</a:t>
            </a:r>
            <a:r>
              <a:rPr lang="zh-TW" altLang="en-US" sz="1600" dirty="0" smtClean="0">
                <a:solidFill>
                  <a:srgbClr val="0070C0"/>
                </a:solidFill>
                <a:latin typeface="微軟正黑體" pitchFamily="34" charset="-120"/>
                <a:ea typeface="微軟正黑體" pitchFamily="34" charset="-120"/>
              </a:rPr>
              <a:t>「弱勢身分」</a:t>
            </a:r>
            <a:r>
              <a:rPr lang="zh-TW" altLang="zh-TW" sz="1600" dirty="0" smtClean="0">
                <a:solidFill>
                  <a:srgbClr val="0070C0"/>
                </a:solidFill>
                <a:latin typeface="微軟正黑體" pitchFamily="34" charset="-120"/>
                <a:ea typeface="微軟正黑體" pitchFamily="34" charset="-120"/>
              </a:rPr>
              <a:t>證明</a:t>
            </a:r>
            <a:r>
              <a:rPr lang="zh-TW" altLang="en-US" sz="1600" dirty="0" smtClean="0">
                <a:solidFill>
                  <a:srgbClr val="0070C0"/>
                </a:solidFill>
                <a:latin typeface="微軟正黑體" pitchFamily="34" charset="-120"/>
                <a:ea typeface="微軟正黑體" pitchFamily="34" charset="-120"/>
              </a:rPr>
              <a:t>文件影本</a:t>
            </a:r>
            <a:endParaRPr lang="zh-TW" altLang="zh-TW" sz="1600" dirty="0">
              <a:solidFill>
                <a:srgbClr val="0070C0"/>
              </a:solidFill>
              <a:latin typeface="微軟正黑體" pitchFamily="34" charset="-120"/>
              <a:ea typeface="微軟正黑體" pitchFamily="34" charset="-120"/>
            </a:endParaRPr>
          </a:p>
        </p:txBody>
      </p:sp>
    </p:spTree>
    <p:extLst>
      <p:ext uri="{BB962C8B-B14F-4D97-AF65-F5344CB8AC3E}">
        <p14:creationId xmlns:p14="http://schemas.microsoft.com/office/powerpoint/2010/main" val="948505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a:xfrm>
            <a:off x="919624" y="1900767"/>
            <a:ext cx="10141360" cy="1470025"/>
          </a:xfrm>
          <a:prstGeom prst="rect">
            <a:avLst/>
          </a:prstGeom>
        </p:spPr>
        <p:txBody>
          <a:bodyPr vert="horz" lIns="91440" tIns="45720" rIns="91440" bIns="45720" rtlCol="0" anchor="ctr">
            <a:noAutofit/>
          </a:bodyPr>
          <a:lstStyle/>
          <a:p>
            <a:pPr algn="ctr">
              <a:spcBef>
                <a:spcPct val="0"/>
              </a:spcBef>
              <a:defRPr/>
            </a:pPr>
            <a:r>
              <a:rPr lang="zh-TW" altLang="en-US" sz="5000" b="1" dirty="0" smtClean="0">
                <a:solidFill>
                  <a:srgbClr val="000099"/>
                </a:solidFill>
                <a:latin typeface="微軟正黑體" pitchFamily="34" charset="-120"/>
                <a:ea typeface="微軟正黑體" pitchFamily="34" charset="-120"/>
                <a:cs typeface="+mj-cs"/>
              </a:rPr>
              <a:t>系統</a:t>
            </a:r>
            <a:r>
              <a:rPr lang="zh-TW" altLang="en-US" sz="5000" b="1" dirty="0" smtClean="0">
                <a:solidFill>
                  <a:srgbClr val="000099"/>
                </a:solidFill>
                <a:latin typeface="微軟正黑體" pitchFamily="34" charset="-120"/>
                <a:ea typeface="微軟正黑體" pitchFamily="34" charset="-120"/>
                <a:cs typeface="+mj-cs"/>
              </a:rPr>
              <a:t>操作說明</a:t>
            </a:r>
            <a:endParaRPr lang="zh-TW" altLang="en-US" sz="5000" dirty="0">
              <a:latin typeface="微軟正黑體" pitchFamily="34" charset="-120"/>
              <a:ea typeface="微軟正黑體" pitchFamily="34" charset="-120"/>
              <a:cs typeface="+mj-cs"/>
            </a:endParaRPr>
          </a:p>
        </p:txBody>
      </p:sp>
      <p:sp>
        <p:nvSpPr>
          <p:cNvPr id="10" name="副標題 2"/>
          <p:cNvSpPr txBox="1">
            <a:spLocks/>
          </p:cNvSpPr>
          <p:nvPr/>
        </p:nvSpPr>
        <p:spPr>
          <a:xfrm>
            <a:off x="0" y="5910655"/>
            <a:ext cx="11487842" cy="368300"/>
          </a:xfrm>
          <a:prstGeom prst="rect">
            <a:avLst/>
          </a:prstGeom>
          <a:solidFill>
            <a:srgbClr val="B7F0FB"/>
          </a:solidFill>
        </p:spPr>
        <p:txBody>
          <a:bodyPr vert="horz" lIns="91440" tIns="45720" rIns="91440" bIns="45720" rtlCol="0">
            <a:normAutofit fontScale="85000" lnSpcReduction="20000"/>
          </a:bodyPr>
          <a:lstStyle/>
          <a:p>
            <a:pPr marL="228600" marR="0" lvl="0" indent="-228600" algn="l" defTabSz="914400" rtl="0" eaLnBrk="1" fontAlgn="auto" latinLnBrk="0" hangingPunct="1">
              <a:lnSpc>
                <a:spcPct val="90000"/>
              </a:lnSpc>
              <a:spcBef>
                <a:spcPts val="1000"/>
              </a:spcBef>
              <a:spcAft>
                <a:spcPts val="0"/>
              </a:spcAft>
              <a:buClrTx/>
              <a:buSzTx/>
              <a:tabLst/>
              <a:defRPr/>
            </a:pPr>
            <a:endParaRPr kumimoji="0" lang="en-US" altLang="zh-TW" sz="2800" b="0" i="0" u="none" strike="noStrike" kern="1200" cap="none" spc="0" normalizeH="0" baseline="0" noProof="0" dirty="0" smtClean="0">
              <a:ln>
                <a:noFill/>
              </a:ln>
              <a:solidFill>
                <a:schemeClr val="tx1"/>
              </a:solidFill>
              <a:effectLst/>
              <a:uLnTx/>
              <a:uFillTx/>
              <a:latin typeface="微軟正黑體" pitchFamily="34" charset="-120"/>
              <a:ea typeface="微軟正黑體" pitchFamily="34" charset="-120"/>
              <a:cs typeface="+mn-cs"/>
            </a:endParaRPr>
          </a:p>
        </p:txBody>
      </p:sp>
      <p:pic>
        <p:nvPicPr>
          <p:cNvPr id="11" name="Picture 1" descr="F:\檢測\聯合會logo.jpg"/>
          <p:cNvPicPr>
            <a:picLocks noChangeAspect="1" noChangeArrowheads="1"/>
          </p:cNvPicPr>
          <p:nvPr/>
        </p:nvPicPr>
        <p:blipFill>
          <a:blip r:embed="rId2" cstate="print"/>
          <a:srcRect/>
          <a:stretch>
            <a:fillRect/>
          </a:stretch>
        </p:blipFill>
        <p:spPr bwMode="auto">
          <a:xfrm>
            <a:off x="170759" y="154412"/>
            <a:ext cx="4305300" cy="783699"/>
          </a:xfrm>
          <a:prstGeom prst="rect">
            <a:avLst/>
          </a:prstGeom>
          <a:noFill/>
        </p:spPr>
      </p:pic>
      <p:grpSp>
        <p:nvGrpSpPr>
          <p:cNvPr id="8" name="群組 5"/>
          <p:cNvGrpSpPr>
            <a:grpSpLocks/>
          </p:cNvGrpSpPr>
          <p:nvPr/>
        </p:nvGrpSpPr>
        <p:grpSpPr bwMode="auto">
          <a:xfrm>
            <a:off x="-12700" y="3505200"/>
            <a:ext cx="5305425" cy="3373438"/>
            <a:chOff x="129389" y="1189848"/>
            <a:chExt cx="9778054" cy="5628804"/>
          </a:xfrm>
        </p:grpSpPr>
        <p:pic>
          <p:nvPicPr>
            <p:cNvPr id="9" name="圖片 1"/>
            <p:cNvPicPr>
              <a:picLocks noChangeAspect="1"/>
            </p:cNvPicPr>
            <p:nvPr/>
          </p:nvPicPr>
          <p:blipFill>
            <a:blip r:embed="rId3">
              <a:extLst>
                <a:ext uri="{28A0092B-C50C-407E-A947-70E740481C1C}">
                  <a14:useLocalDpi xmlns:a14="http://schemas.microsoft.com/office/drawing/2010/main" val="0"/>
                </a:ext>
              </a:extLst>
            </a:blip>
            <a:srcRect l="211" t="3008" r="2423" b="-89"/>
            <a:stretch>
              <a:fillRect/>
            </a:stretch>
          </p:blipFill>
          <p:spPr bwMode="auto">
            <a:xfrm>
              <a:off x="129389" y="3020089"/>
              <a:ext cx="9778054" cy="37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3"/>
            <p:cNvPicPr>
              <a:picLocks noChangeAspect="1"/>
            </p:cNvPicPr>
            <p:nvPr/>
          </p:nvPicPr>
          <p:blipFill>
            <a:blip r:embed="rId4">
              <a:extLst>
                <a:ext uri="{28A0092B-C50C-407E-A947-70E740481C1C}">
                  <a14:useLocalDpi xmlns:a14="http://schemas.microsoft.com/office/drawing/2010/main" val="0"/>
                </a:ext>
              </a:extLst>
            </a:blip>
            <a:srcRect t="8234" b="23056"/>
            <a:stretch>
              <a:fillRect/>
            </a:stretch>
          </p:blipFill>
          <p:spPr bwMode="auto">
            <a:xfrm>
              <a:off x="1847690" y="1189848"/>
              <a:ext cx="2500018" cy="226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圖片 8"/>
          <p:cNvPicPr>
            <a:picLocks noChangeAspect="1"/>
          </p:cNvPicPr>
          <p:nvPr/>
        </p:nvPicPr>
        <p:blipFill>
          <a:blip r:embed="rId5">
            <a:extLst>
              <a:ext uri="{28A0092B-C50C-407E-A947-70E740481C1C}">
                <a14:useLocalDpi xmlns:a14="http://schemas.microsoft.com/office/drawing/2010/main" val="0"/>
              </a:ext>
            </a:extLst>
          </a:blip>
          <a:srcRect l="2979" r="41139"/>
          <a:stretch>
            <a:fillRect/>
          </a:stretch>
        </p:blipFill>
        <p:spPr bwMode="auto">
          <a:xfrm>
            <a:off x="5148263" y="3506788"/>
            <a:ext cx="7043737"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圖片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65130" y="3840480"/>
            <a:ext cx="2341142" cy="24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58516" y="4466099"/>
            <a:ext cx="1268893" cy="195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p:cNvSpPr>
            <a:spLocks noGrp="1"/>
          </p:cNvSpPr>
          <p:nvPr>
            <p:ph type="sldNum" sz="quarter" idx="12"/>
          </p:nvPr>
        </p:nvSpPr>
        <p:spPr>
          <a:xfrm>
            <a:off x="9366942" y="6354536"/>
            <a:ext cx="2743200" cy="365125"/>
          </a:xfrm>
        </p:spPr>
        <p:txBody>
          <a:bodyPr vert="horz" lIns="91440" tIns="45720" rIns="91440" bIns="45720" rtlCol="0" anchor="ctr"/>
          <a:lstStyle/>
          <a:p>
            <a:fld id="{97006424-D9F2-4793-8C2C-FF1240B9B1D0}" type="slidenum">
              <a:rPr lang="zh-TW" altLang="en-US" sz="2000">
                <a:solidFill>
                  <a:schemeClr val="tx1"/>
                </a:solidFill>
              </a:rPr>
              <a:pPr/>
              <a:t>25</a:t>
            </a:fld>
            <a:endParaRPr lang="zh-TW" altLang="en-US" sz="2000" dirty="0">
              <a:solidFill>
                <a:schemeClr val="tx1"/>
              </a:solidFill>
            </a:endParaRPr>
          </a:p>
        </p:txBody>
      </p:sp>
    </p:spTree>
    <p:extLst>
      <p:ext uri="{BB962C8B-B14F-4D97-AF65-F5344CB8AC3E}">
        <p14:creationId xmlns:p14="http://schemas.microsoft.com/office/powerpoint/2010/main" val="42039438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vert="horz" lIns="91440" tIns="45720" rIns="91440" bIns="45720" rtlCol="0" anchor="ctr"/>
          <a:lstStyle/>
          <a:p>
            <a:fld id="{37291CB4-5998-4314-A655-A47EF9B9249D}" type="slidenum">
              <a:rPr lang="zh-TW" altLang="en-US" sz="2000">
                <a:solidFill>
                  <a:schemeClr val="tx1"/>
                </a:solidFill>
              </a:rPr>
              <a:pPr/>
              <a:t>26</a:t>
            </a:fld>
            <a:endParaRPr lang="zh-TW" altLang="en-US" sz="2000">
              <a:solidFill>
                <a:schemeClr val="tx1"/>
              </a:solidFill>
            </a:endParaRPr>
          </a:p>
        </p:txBody>
      </p:sp>
      <p:pic>
        <p:nvPicPr>
          <p:cNvPr id="5" name="圖片 4"/>
          <p:cNvPicPr>
            <a:picLocks noChangeAspect="1"/>
          </p:cNvPicPr>
          <p:nvPr/>
        </p:nvPicPr>
        <p:blipFill>
          <a:blip r:embed="rId2"/>
          <a:stretch>
            <a:fillRect/>
          </a:stretch>
        </p:blipFill>
        <p:spPr>
          <a:xfrm>
            <a:off x="574506" y="1250767"/>
            <a:ext cx="5288145" cy="5288145"/>
          </a:xfrm>
          <a:prstGeom prst="rect">
            <a:avLst/>
          </a:prstGeom>
          <a:ln>
            <a:noFill/>
          </a:ln>
          <a:effectLst>
            <a:outerShdw blurRad="292100" dist="139700" dir="2700000" algn="tl" rotWithShape="0">
              <a:srgbClr val="333333">
                <a:alpha val="65000"/>
              </a:srgbClr>
            </a:outerShdw>
          </a:effectLst>
        </p:spPr>
      </p:pic>
      <p:sp>
        <p:nvSpPr>
          <p:cNvPr id="6" name="Rectangle 2"/>
          <p:cNvSpPr>
            <a:spLocks noGrp="1" noChangeArrowheads="1"/>
          </p:cNvSpPr>
          <p:nvPr>
            <p:ph type="title"/>
          </p:nvPr>
        </p:nvSpPr>
        <p:spPr>
          <a:xfrm>
            <a:off x="574506" y="237485"/>
            <a:ext cx="8229600" cy="792162"/>
          </a:xfrm>
        </p:spPr>
        <p:txBody>
          <a:bodyPr>
            <a:normAutofit/>
          </a:bodyPr>
          <a:lstStyle/>
          <a:p>
            <a:pPr eaLnBrk="1" hangingPunct="1"/>
            <a:r>
              <a:rPr lang="zh-TW" altLang="en-US" sz="3200" b="1" dirty="0" smtClean="0">
                <a:solidFill>
                  <a:srgbClr val="002060"/>
                </a:solidFill>
                <a:latin typeface="微軟正黑體" panose="020B0604030504040204" pitchFamily="34" charset="-120"/>
                <a:ea typeface="微軟正黑體" panose="020B0604030504040204" pitchFamily="34" charset="-120"/>
              </a:rPr>
              <a:t>免試</a:t>
            </a:r>
            <a:r>
              <a:rPr lang="zh-TW" altLang="en-US" sz="3200" b="1" dirty="0" smtClean="0">
                <a:solidFill>
                  <a:srgbClr val="002060"/>
                </a:solidFill>
                <a:latin typeface="微軟正黑體" panose="020B0604030504040204" pitchFamily="34" charset="-120"/>
                <a:ea typeface="微軟正黑體" panose="020B0604030504040204" pitchFamily="34" charset="-120"/>
              </a:rPr>
              <a:t>生查詢系統</a:t>
            </a:r>
            <a:r>
              <a:rPr lang="en-US" altLang="zh-TW" sz="3200" b="1" dirty="0" smtClean="0">
                <a:solidFill>
                  <a:srgbClr val="002060"/>
                </a:solidFill>
                <a:latin typeface="微軟正黑體" panose="020B0604030504040204" pitchFamily="34" charset="-120"/>
                <a:ea typeface="微軟正黑體" panose="020B0604030504040204" pitchFamily="34" charset="-120"/>
              </a:rPr>
              <a:t>-</a:t>
            </a:r>
            <a:r>
              <a:rPr lang="zh-TW" altLang="en-US" sz="3200" b="1" dirty="0" smtClean="0">
                <a:solidFill>
                  <a:srgbClr val="002060"/>
                </a:solidFill>
                <a:latin typeface="微軟正黑體" panose="020B0604030504040204" pitchFamily="34" charset="-120"/>
                <a:ea typeface="微軟正黑體" panose="020B0604030504040204" pitchFamily="34" charset="-120"/>
              </a:rPr>
              <a:t>系統登入</a:t>
            </a:r>
          </a:p>
        </p:txBody>
      </p:sp>
      <p:sp>
        <p:nvSpPr>
          <p:cNvPr id="7" name="矩形 6"/>
          <p:cNvSpPr/>
          <p:nvPr/>
        </p:nvSpPr>
        <p:spPr>
          <a:xfrm>
            <a:off x="2087745" y="2749325"/>
            <a:ext cx="857756" cy="3499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5360271" y="1731696"/>
            <a:ext cx="502380" cy="17885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4284900" y="1947009"/>
            <a:ext cx="1557550" cy="369332"/>
          </a:xfrm>
          <a:prstGeom prst="rect">
            <a:avLst/>
          </a:prstGeom>
          <a:noFill/>
          <a:ln w="28575">
            <a:solidFill>
              <a:srgbClr val="FF0000"/>
            </a:solidFill>
            <a:prstDash val="dash"/>
          </a:ln>
        </p:spPr>
        <p:txBody>
          <a:bodyPr wrap="square" rtlCol="0">
            <a:spAutoFit/>
          </a:bodyPr>
          <a:lstStyle/>
          <a:p>
            <a:r>
              <a:rPr lang="zh-TW" altLang="en-US" b="1" dirty="0" smtClean="0">
                <a:latin typeface="微軟正黑體" panose="020B0604030504040204" pitchFamily="34" charset="-120"/>
                <a:ea typeface="微軟正黑體" panose="020B0604030504040204" pitchFamily="34" charset="-120"/>
              </a:rPr>
              <a:t>考生作業系統</a:t>
            </a:r>
            <a:endParaRPr lang="zh-TW" altLang="en-US" b="1" dirty="0">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2087744" y="3139000"/>
            <a:ext cx="2735109" cy="369332"/>
          </a:xfrm>
          <a:prstGeom prst="rect">
            <a:avLst/>
          </a:prstGeom>
          <a:noFill/>
          <a:ln w="28575">
            <a:solidFill>
              <a:srgbClr val="FF0000"/>
            </a:solidFill>
            <a:prstDash val="dash"/>
          </a:ln>
        </p:spPr>
        <p:txBody>
          <a:bodyPr wrap="square" rtlCol="0">
            <a:spAutoFit/>
          </a:bodyPr>
          <a:lstStyle/>
          <a:p>
            <a:r>
              <a:rPr lang="zh-TW" altLang="en-US" b="1" dirty="0" smtClean="0">
                <a:latin typeface="微軟正黑體" panose="020B0604030504040204" pitchFamily="34" charset="-120"/>
                <a:ea typeface="微軟正黑體" panose="020B0604030504040204" pitchFamily="34" charset="-120"/>
              </a:rPr>
              <a:t>五專優免免試生查詢系統</a:t>
            </a:r>
            <a:endParaRPr lang="zh-TW" altLang="en-US" b="1" dirty="0">
              <a:latin typeface="微軟正黑體" panose="020B0604030504040204" pitchFamily="34" charset="-120"/>
              <a:ea typeface="微軟正黑體" panose="020B0604030504040204" pitchFamily="34" charset="-120"/>
            </a:endParaRPr>
          </a:p>
        </p:txBody>
      </p:sp>
      <p:pic>
        <p:nvPicPr>
          <p:cNvPr id="11" name="圖片 10"/>
          <p:cNvPicPr>
            <a:picLocks noChangeAspect="1"/>
          </p:cNvPicPr>
          <p:nvPr/>
        </p:nvPicPr>
        <p:blipFill>
          <a:blip r:embed="rId3"/>
          <a:stretch>
            <a:fillRect/>
          </a:stretch>
        </p:blipFill>
        <p:spPr>
          <a:xfrm>
            <a:off x="6433195" y="1250767"/>
            <a:ext cx="5553580" cy="3030668"/>
          </a:xfrm>
          <a:prstGeom prst="rect">
            <a:avLst/>
          </a:prstGeom>
          <a:ln>
            <a:noFill/>
          </a:ln>
          <a:effectLst>
            <a:outerShdw blurRad="292100" dist="139700" dir="2700000" algn="tl" rotWithShape="0">
              <a:srgbClr val="333333">
                <a:alpha val="65000"/>
              </a:srgbClr>
            </a:outerShdw>
          </a:effectLst>
        </p:spPr>
      </p:pic>
      <p:sp>
        <p:nvSpPr>
          <p:cNvPr id="12" name="向右箭號 11"/>
          <p:cNvSpPr/>
          <p:nvPr/>
        </p:nvSpPr>
        <p:spPr>
          <a:xfrm>
            <a:off x="5931899" y="2550077"/>
            <a:ext cx="432048" cy="4320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rgbClr val="FF0000"/>
                </a:solidFill>
              </a:ln>
              <a:solidFill>
                <a:srgbClr val="FF0000"/>
              </a:solidFill>
            </a:endParaRPr>
          </a:p>
        </p:txBody>
      </p:sp>
      <p:sp>
        <p:nvSpPr>
          <p:cNvPr id="13" name="矩形 12"/>
          <p:cNvSpPr/>
          <p:nvPr/>
        </p:nvSpPr>
        <p:spPr>
          <a:xfrm>
            <a:off x="6986258" y="4747118"/>
            <a:ext cx="4925084" cy="1438855"/>
          </a:xfrm>
          <a:prstGeom prst="rect">
            <a:avLst/>
          </a:prstGeom>
        </p:spPr>
        <p:txBody>
          <a:bodyPr wrap="square">
            <a:spAutoFit/>
          </a:bodyPr>
          <a:lstStyle/>
          <a:p>
            <a:pPr marL="285750" indent="-285750">
              <a:lnSpc>
                <a:spcPts val="3500"/>
              </a:lnSpc>
              <a:buFont typeface="Wingdings" panose="05000000000000000000" pitchFamily="2" charset="2"/>
              <a:buChar char="u"/>
              <a:defRPr/>
            </a:pPr>
            <a:r>
              <a:rPr lang="zh-TW" altLang="en-US" sz="2800" b="1" dirty="0" smtClean="0">
                <a:solidFill>
                  <a:srgbClr val="002060"/>
                </a:solidFill>
                <a:latin typeface="微軟正黑體" panose="020B0604030504040204" pitchFamily="34" charset="-120"/>
                <a:ea typeface="微軟正黑體" panose="020B0604030504040204" pitchFamily="34" charset="-120"/>
              </a:rPr>
              <a:t>進入免試生查詢</a:t>
            </a:r>
            <a:r>
              <a:rPr lang="zh-TW" altLang="en-US" sz="2800" b="1" dirty="0">
                <a:solidFill>
                  <a:srgbClr val="002060"/>
                </a:solidFill>
                <a:latin typeface="微軟正黑體" panose="020B0604030504040204" pitchFamily="34" charset="-120"/>
                <a:ea typeface="微軟正黑體" panose="020B0604030504040204" pitchFamily="34" charset="-120"/>
              </a:rPr>
              <a:t>系統</a:t>
            </a:r>
            <a:endParaRPr lang="en-US" altLang="zh-TW" sz="2800" b="1" dirty="0">
              <a:solidFill>
                <a:srgbClr val="002060"/>
              </a:solidFill>
              <a:latin typeface="微軟正黑體" panose="020B0604030504040204" pitchFamily="34" charset="-120"/>
              <a:ea typeface="微軟正黑體" panose="020B0604030504040204" pitchFamily="34" charset="-120"/>
            </a:endParaRPr>
          </a:p>
          <a:p>
            <a:pPr>
              <a:lnSpc>
                <a:spcPts val="3500"/>
              </a:lnSpc>
              <a:defRPr/>
            </a:pPr>
            <a:r>
              <a:rPr lang="zh-TW" altLang="en-US" sz="2000" b="1" dirty="0" smtClean="0">
                <a:solidFill>
                  <a:srgbClr val="002060"/>
                </a:solidFill>
                <a:latin typeface="微軟正黑體" panose="020B0604030504040204" pitchFamily="34" charset="-120"/>
                <a:ea typeface="微軟正黑體" panose="020B0604030504040204" pitchFamily="34" charset="-120"/>
              </a:rPr>
              <a:t>登入使用</a:t>
            </a:r>
            <a:r>
              <a:rPr lang="zh-TW" altLang="en-US" sz="2000" b="1" u="sng" dirty="0" smtClean="0">
                <a:solidFill>
                  <a:srgbClr val="FF0000"/>
                </a:solidFill>
                <a:latin typeface="微軟正黑體" panose="020B0604030504040204" pitchFamily="34" charset="-120"/>
                <a:ea typeface="微軟正黑體" panose="020B0604030504040204" pitchFamily="34" charset="-120"/>
              </a:rPr>
              <a:t>身份證字號</a:t>
            </a:r>
            <a:r>
              <a:rPr lang="zh-TW" altLang="en-US" sz="2000" b="1" dirty="0" smtClean="0">
                <a:solidFill>
                  <a:srgbClr val="002060"/>
                </a:solidFill>
                <a:latin typeface="微軟正黑體" panose="020B0604030504040204" pitchFamily="34" charset="-120"/>
                <a:ea typeface="微軟正黑體" panose="020B0604030504040204" pitchFamily="34" charset="-120"/>
              </a:rPr>
              <a:t>及</a:t>
            </a:r>
            <a:r>
              <a:rPr lang="zh-TW" altLang="en-US" sz="2000" b="1" u="sng" dirty="0" smtClean="0">
                <a:solidFill>
                  <a:srgbClr val="FF0000"/>
                </a:solidFill>
                <a:latin typeface="微軟正黑體" panose="020B0604030504040204" pitchFamily="34" charset="-120"/>
                <a:ea typeface="微軟正黑體" panose="020B0604030504040204" pitchFamily="34" charset="-120"/>
              </a:rPr>
              <a:t>出生</a:t>
            </a:r>
            <a:r>
              <a:rPr lang="zh-TW" altLang="en-US" sz="2000" b="1" u="sng" dirty="0">
                <a:solidFill>
                  <a:srgbClr val="FF0000"/>
                </a:solidFill>
                <a:latin typeface="微軟正黑體" panose="020B0604030504040204" pitchFamily="34" charset="-120"/>
                <a:ea typeface="微軟正黑體" panose="020B0604030504040204" pitchFamily="34" charset="-120"/>
              </a:rPr>
              <a:t>年月日，共</a:t>
            </a:r>
            <a:r>
              <a:rPr lang="en-US" altLang="zh-TW" sz="2000" b="1" u="sng" dirty="0">
                <a:solidFill>
                  <a:srgbClr val="FF0000"/>
                </a:solidFill>
                <a:latin typeface="微軟正黑體" panose="020B0604030504040204" pitchFamily="34" charset="-120"/>
                <a:ea typeface="微軟正黑體" panose="020B0604030504040204" pitchFamily="34" charset="-120"/>
              </a:rPr>
              <a:t>6</a:t>
            </a:r>
            <a:r>
              <a:rPr lang="zh-TW" altLang="en-US" sz="2000" b="1" u="sng" dirty="0" smtClean="0">
                <a:solidFill>
                  <a:srgbClr val="FF0000"/>
                </a:solidFill>
                <a:latin typeface="微軟正黑體" panose="020B0604030504040204" pitchFamily="34" charset="-120"/>
                <a:ea typeface="微軟正黑體" panose="020B0604030504040204" pitchFamily="34" charset="-120"/>
              </a:rPr>
              <a:t>碼</a:t>
            </a:r>
            <a:endParaRPr lang="en-US" altLang="zh-TW" sz="2000" b="1" dirty="0" smtClean="0">
              <a:solidFill>
                <a:srgbClr val="002060"/>
              </a:solidFill>
              <a:latin typeface="微軟正黑體" panose="020B0604030504040204" pitchFamily="34" charset="-120"/>
              <a:ea typeface="微軟正黑體" panose="020B0604030504040204" pitchFamily="34" charset="-120"/>
            </a:endParaRPr>
          </a:p>
          <a:p>
            <a:pPr>
              <a:lnSpc>
                <a:spcPts val="3500"/>
              </a:lnSpc>
              <a:defRPr/>
            </a:pPr>
            <a:r>
              <a:rPr lang="en-US" altLang="zh-TW" sz="2000" b="1" dirty="0" smtClean="0">
                <a:solidFill>
                  <a:srgbClr val="002060"/>
                </a:solidFill>
                <a:latin typeface="微軟正黑體" panose="020B0604030504040204" pitchFamily="34" charset="-120"/>
                <a:ea typeface="微軟正黑體" panose="020B0604030504040204" pitchFamily="34" charset="-120"/>
              </a:rPr>
              <a:t>(</a:t>
            </a:r>
            <a:r>
              <a:rPr lang="zh-TW" altLang="en-US" sz="2000" b="1" dirty="0" smtClean="0">
                <a:solidFill>
                  <a:srgbClr val="002060"/>
                </a:solidFill>
                <a:latin typeface="微軟正黑體" panose="020B0604030504040204" pitchFamily="34" charset="-120"/>
                <a:ea typeface="微軟正黑體" panose="020B0604030504040204" pitchFamily="34" charset="-120"/>
              </a:rPr>
              <a:t>居留證號或入出境許可證統一證號</a:t>
            </a:r>
            <a:r>
              <a:rPr lang="en-US" altLang="zh-TW" sz="2000" b="1" dirty="0" smtClean="0">
                <a:solidFill>
                  <a:srgbClr val="002060"/>
                </a:solidFill>
                <a:latin typeface="微軟正黑體" panose="020B0604030504040204" pitchFamily="34" charset="-120"/>
                <a:ea typeface="微軟正黑體" panose="020B0604030504040204" pitchFamily="34" charset="-120"/>
              </a:rPr>
              <a:t>)</a:t>
            </a:r>
            <a:endParaRPr lang="en-US" altLang="zh-TW" sz="2000" b="1" dirty="0">
              <a:solidFill>
                <a:srgbClr val="002060"/>
              </a:solidFill>
              <a:latin typeface="微軟正黑體" panose="020B0604030504040204" pitchFamily="34" charset="-120"/>
              <a:ea typeface="微軟正黑體" panose="020B0604030504040204" pitchFamily="34" charset="-120"/>
            </a:endParaRPr>
          </a:p>
        </p:txBody>
      </p:sp>
      <p:sp>
        <p:nvSpPr>
          <p:cNvPr id="14" name="矩形 13"/>
          <p:cNvSpPr/>
          <p:nvPr/>
        </p:nvSpPr>
        <p:spPr>
          <a:xfrm>
            <a:off x="7443324" y="2591138"/>
            <a:ext cx="3521384" cy="8156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4613579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vert="horz" lIns="91440" tIns="45720" rIns="91440" bIns="45720" rtlCol="0" anchor="ctr"/>
          <a:lstStyle/>
          <a:p>
            <a:fld id="{37291CB4-5998-4314-A655-A47EF9B9249D}" type="slidenum">
              <a:rPr lang="zh-TW" altLang="en-US" sz="2000">
                <a:solidFill>
                  <a:schemeClr val="tx1"/>
                </a:solidFill>
              </a:rPr>
              <a:pPr/>
              <a:t>27</a:t>
            </a:fld>
            <a:endParaRPr lang="zh-TW" altLang="en-US" sz="2000">
              <a:solidFill>
                <a:schemeClr val="tx1"/>
              </a:solidFill>
            </a:endParaRPr>
          </a:p>
        </p:txBody>
      </p:sp>
      <p:sp>
        <p:nvSpPr>
          <p:cNvPr id="5" name="Rectangle 2"/>
          <p:cNvSpPr>
            <a:spLocks noGrp="1" noChangeArrowheads="1"/>
          </p:cNvSpPr>
          <p:nvPr>
            <p:ph type="title"/>
          </p:nvPr>
        </p:nvSpPr>
        <p:spPr>
          <a:xfrm>
            <a:off x="582598" y="222267"/>
            <a:ext cx="8229600" cy="792162"/>
          </a:xfrm>
        </p:spPr>
        <p:txBody>
          <a:bodyPr>
            <a:normAutofit/>
          </a:bodyPr>
          <a:lstStyle/>
          <a:p>
            <a:r>
              <a:rPr lang="zh-TW" altLang="en-US" sz="3200" b="1" dirty="0" smtClean="0">
                <a:solidFill>
                  <a:srgbClr val="002060"/>
                </a:solidFill>
                <a:latin typeface="微軟正黑體" panose="020B0604030504040204" pitchFamily="34" charset="-120"/>
                <a:ea typeface="微軟正黑體" panose="020B0604030504040204" pitchFamily="34" charset="-120"/>
              </a:rPr>
              <a:t>免試</a:t>
            </a:r>
            <a:r>
              <a:rPr lang="zh-TW" altLang="en-US" sz="3200" b="1" dirty="0" smtClean="0">
                <a:solidFill>
                  <a:srgbClr val="002060"/>
                </a:solidFill>
                <a:latin typeface="微軟正黑體" panose="020B0604030504040204" pitchFamily="34" charset="-120"/>
                <a:ea typeface="微軟正黑體" panose="020B0604030504040204" pitchFamily="34" charset="-120"/>
              </a:rPr>
              <a:t>生查詢系統</a:t>
            </a:r>
            <a:r>
              <a:rPr lang="en-US" altLang="zh-TW" sz="3200" b="1" dirty="0" smtClean="0">
                <a:solidFill>
                  <a:srgbClr val="002060"/>
                </a:solidFill>
                <a:latin typeface="微軟正黑體" panose="020B0604030504040204" pitchFamily="34" charset="-120"/>
                <a:ea typeface="微軟正黑體" panose="020B0604030504040204" pitchFamily="34" charset="-120"/>
              </a:rPr>
              <a:t>-</a:t>
            </a:r>
            <a:r>
              <a:rPr lang="zh-TW" altLang="en-US" sz="3200" b="1" dirty="0" smtClean="0">
                <a:solidFill>
                  <a:srgbClr val="002060"/>
                </a:solidFill>
                <a:latin typeface="微軟正黑體" panose="020B0604030504040204" pitchFamily="34" charset="-120"/>
                <a:ea typeface="微軟正黑體" panose="020B0604030504040204" pitchFamily="34" charset="-120"/>
              </a:rPr>
              <a:t>查詢收件狀態</a:t>
            </a:r>
          </a:p>
        </p:txBody>
      </p:sp>
      <p:pic>
        <p:nvPicPr>
          <p:cNvPr id="7" name="圖片 6"/>
          <p:cNvPicPr>
            <a:picLocks noChangeAspect="1"/>
          </p:cNvPicPr>
          <p:nvPr/>
        </p:nvPicPr>
        <p:blipFill>
          <a:blip r:embed="rId2"/>
          <a:stretch>
            <a:fillRect/>
          </a:stretch>
        </p:blipFill>
        <p:spPr>
          <a:xfrm>
            <a:off x="1467818" y="2976941"/>
            <a:ext cx="9804387" cy="2762515"/>
          </a:xfrm>
          <a:prstGeom prst="rect">
            <a:avLst/>
          </a:prstGeom>
          <a:ln>
            <a:noFill/>
          </a:ln>
          <a:effectLst>
            <a:outerShdw blurRad="292100" dist="139700" dir="2700000" algn="tl" rotWithShape="0">
              <a:srgbClr val="333333">
                <a:alpha val="65000"/>
              </a:srgbClr>
            </a:outerShdw>
          </a:effectLst>
        </p:spPr>
      </p:pic>
      <p:sp>
        <p:nvSpPr>
          <p:cNvPr id="9" name="文字方塊 8"/>
          <p:cNvSpPr txBox="1"/>
          <p:nvPr/>
        </p:nvSpPr>
        <p:spPr>
          <a:xfrm>
            <a:off x="1553671" y="1487853"/>
            <a:ext cx="9144000" cy="1015663"/>
          </a:xfrm>
          <a:prstGeom prst="rect">
            <a:avLst/>
          </a:prstGeom>
          <a:noFill/>
        </p:spPr>
        <p:txBody>
          <a:bodyPr wrap="square" rtlCol="0">
            <a:spAutoFit/>
          </a:bodyPr>
          <a:lstStyle/>
          <a:p>
            <a:pPr marL="285750" indent="-285750">
              <a:lnSpc>
                <a:spcPts val="3600"/>
              </a:lnSpc>
              <a:buFont typeface="Wingdings" panose="05000000000000000000" pitchFamily="2" charset="2"/>
              <a:buChar char="u"/>
            </a:pPr>
            <a:r>
              <a:rPr lang="en-US" altLang="zh-TW" sz="2400" b="1" dirty="0" smtClean="0">
                <a:solidFill>
                  <a:srgbClr val="C00000"/>
                </a:solidFill>
                <a:latin typeface="微軟正黑體" panose="020B0604030504040204" pitchFamily="34" charset="-120"/>
                <a:ea typeface="微軟正黑體" panose="020B0604030504040204" pitchFamily="34" charset="-120"/>
              </a:rPr>
              <a:t>107.5.23(</a:t>
            </a:r>
            <a:r>
              <a:rPr lang="zh-TW" altLang="en-US" sz="2400" b="1" dirty="0">
                <a:solidFill>
                  <a:srgbClr val="C00000"/>
                </a:solidFill>
                <a:latin typeface="微軟正黑體" panose="020B0604030504040204" pitchFamily="34" charset="-120"/>
                <a:ea typeface="微軟正黑體" panose="020B0604030504040204" pitchFamily="34" charset="-120"/>
              </a:rPr>
              <a:t>三</a:t>
            </a:r>
            <a:r>
              <a:rPr lang="en-US" altLang="zh-TW" sz="2400" b="1" dirty="0" smtClean="0">
                <a:solidFill>
                  <a:srgbClr val="C00000"/>
                </a:solidFill>
                <a:latin typeface="微軟正黑體" panose="020B0604030504040204" pitchFamily="34" charset="-120"/>
                <a:ea typeface="微軟正黑體" panose="020B0604030504040204" pitchFamily="34" charset="-120"/>
              </a:rPr>
              <a:t>)12:00-5.25(</a:t>
            </a:r>
            <a:r>
              <a:rPr lang="zh-TW" altLang="en-US" sz="2400" b="1" dirty="0" smtClean="0">
                <a:solidFill>
                  <a:srgbClr val="C00000"/>
                </a:solidFill>
                <a:latin typeface="微軟正黑體" panose="020B0604030504040204" pitchFamily="34" charset="-120"/>
                <a:ea typeface="微軟正黑體" panose="020B0604030504040204" pitchFamily="34" charset="-120"/>
              </a:rPr>
              <a:t>五</a:t>
            </a:r>
            <a:r>
              <a:rPr lang="en-US" altLang="zh-TW" sz="2400" b="1" dirty="0" smtClean="0">
                <a:solidFill>
                  <a:srgbClr val="C00000"/>
                </a:solidFill>
                <a:latin typeface="微軟正黑體" panose="020B0604030504040204" pitchFamily="34" charset="-120"/>
                <a:ea typeface="微軟正黑體" panose="020B0604030504040204" pitchFamily="34" charset="-120"/>
              </a:rPr>
              <a:t>)17:00</a:t>
            </a:r>
            <a:r>
              <a:rPr lang="zh-TW" altLang="en-US" sz="2400" b="1" dirty="0" smtClean="0">
                <a:solidFill>
                  <a:srgbClr val="C00000"/>
                </a:solidFill>
                <a:latin typeface="微軟正黑體" panose="020B0604030504040204" pitchFamily="34" charset="-120"/>
                <a:ea typeface="微軟正黑體" panose="020B0604030504040204" pitchFamily="34" charset="-120"/>
              </a:rPr>
              <a:t> 查詢免試生報</a:t>
            </a:r>
            <a:r>
              <a:rPr lang="zh-TW" altLang="en-US" sz="2400" b="1" dirty="0">
                <a:solidFill>
                  <a:srgbClr val="C00000"/>
                </a:solidFill>
                <a:latin typeface="微軟正黑體" panose="020B0604030504040204" pitchFamily="34" charset="-120"/>
                <a:ea typeface="微軟正黑體" panose="020B0604030504040204" pitchFamily="34" charset="-120"/>
              </a:rPr>
              <a:t>名</a:t>
            </a:r>
            <a:r>
              <a:rPr lang="zh-TW" altLang="en-US" sz="2400" b="1" dirty="0" smtClean="0">
                <a:solidFill>
                  <a:srgbClr val="C00000"/>
                </a:solidFill>
                <a:latin typeface="微軟正黑體" panose="020B0604030504040204" pitchFamily="34" charset="-120"/>
                <a:ea typeface="微軟正黑體" panose="020B0604030504040204" pitchFamily="34" charset="-120"/>
              </a:rPr>
              <a:t>狀態</a:t>
            </a:r>
            <a:endParaRPr lang="en-US" altLang="zh-TW" sz="2400" b="1" dirty="0" smtClean="0">
              <a:solidFill>
                <a:srgbClr val="C00000"/>
              </a:solidFill>
              <a:latin typeface="微軟正黑體" panose="020B0604030504040204" pitchFamily="34" charset="-120"/>
              <a:ea typeface="微軟正黑體" panose="020B0604030504040204" pitchFamily="34" charset="-120"/>
            </a:endParaRPr>
          </a:p>
          <a:p>
            <a:pPr marL="285750" indent="-285750">
              <a:lnSpc>
                <a:spcPts val="3600"/>
              </a:lnSpc>
              <a:buFont typeface="Wingdings" panose="05000000000000000000" pitchFamily="2" charset="2"/>
              <a:buChar char="u"/>
            </a:pPr>
            <a:r>
              <a:rPr lang="zh-TW" altLang="en-US" sz="2400" b="1" dirty="0" smtClean="0">
                <a:latin typeface="微軟正黑體" panose="020B0604030504040204" pitchFamily="34" charset="-120"/>
                <a:ea typeface="微軟正黑體" panose="020B0604030504040204" pitchFamily="34" charset="-120"/>
              </a:rPr>
              <a:t>狀態：已收件或未收件</a:t>
            </a:r>
          </a:p>
        </p:txBody>
      </p:sp>
      <p:sp>
        <p:nvSpPr>
          <p:cNvPr id="10" name="矩形 9"/>
          <p:cNvSpPr/>
          <p:nvPr/>
        </p:nvSpPr>
        <p:spPr>
          <a:xfrm>
            <a:off x="1707419" y="2976941"/>
            <a:ext cx="857756" cy="3499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4952324" y="4547724"/>
            <a:ext cx="2783661" cy="4936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4814003" y="3983860"/>
            <a:ext cx="793520" cy="287809"/>
          </a:xfrm>
          <a:prstGeom prst="roundRect">
            <a:avLst/>
          </a:prstGeom>
          <a:blipFill dpi="0" rotWithShape="1">
            <a:blip r:embed="rId3"/>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a:off x="2863820" y="3983860"/>
            <a:ext cx="1335946" cy="287809"/>
          </a:xfrm>
          <a:prstGeom prst="roundRect">
            <a:avLst/>
          </a:prstGeom>
          <a:blipFill dpi="0" rotWithShape="1">
            <a:blip r:embed="rId3"/>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0742973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vert="horz" lIns="91440" tIns="45720" rIns="91440" bIns="45720" rtlCol="0" anchor="ctr"/>
          <a:lstStyle/>
          <a:p>
            <a:fld id="{37291CB4-5998-4314-A655-A47EF9B9249D}" type="slidenum">
              <a:rPr lang="zh-TW" altLang="en-US" sz="2000">
                <a:solidFill>
                  <a:schemeClr val="tx1"/>
                </a:solidFill>
              </a:rPr>
              <a:pPr/>
              <a:t>28</a:t>
            </a:fld>
            <a:endParaRPr lang="zh-TW" altLang="en-US" sz="2000">
              <a:solidFill>
                <a:schemeClr val="tx1"/>
              </a:solidFill>
            </a:endParaRPr>
          </a:p>
        </p:txBody>
      </p:sp>
      <p:sp>
        <p:nvSpPr>
          <p:cNvPr id="6" name="Rectangle 2"/>
          <p:cNvSpPr>
            <a:spLocks noGrp="1" noChangeArrowheads="1"/>
          </p:cNvSpPr>
          <p:nvPr>
            <p:ph type="title"/>
          </p:nvPr>
        </p:nvSpPr>
        <p:spPr>
          <a:xfrm>
            <a:off x="582598" y="222267"/>
            <a:ext cx="8229600" cy="792162"/>
          </a:xfrm>
        </p:spPr>
        <p:txBody>
          <a:bodyPr>
            <a:normAutofit/>
          </a:bodyPr>
          <a:lstStyle/>
          <a:p>
            <a:r>
              <a:rPr lang="zh-TW" altLang="en-US" sz="3200" b="1" dirty="0" smtClean="0">
                <a:solidFill>
                  <a:srgbClr val="002060"/>
                </a:solidFill>
                <a:latin typeface="微軟正黑體" panose="020B0604030504040204" pitchFamily="34" charset="-120"/>
                <a:ea typeface="微軟正黑體" panose="020B0604030504040204" pitchFamily="34" charset="-120"/>
              </a:rPr>
              <a:t>免試</a:t>
            </a:r>
            <a:r>
              <a:rPr lang="zh-TW" altLang="en-US" sz="3200" b="1" dirty="0" smtClean="0">
                <a:solidFill>
                  <a:srgbClr val="002060"/>
                </a:solidFill>
                <a:latin typeface="微軟正黑體" panose="020B0604030504040204" pitchFamily="34" charset="-120"/>
                <a:ea typeface="微軟正黑體" panose="020B0604030504040204" pitchFamily="34" charset="-120"/>
              </a:rPr>
              <a:t>生查詢系統</a:t>
            </a:r>
            <a:r>
              <a:rPr lang="en-US" altLang="zh-TW" sz="3200" b="1" dirty="0" smtClean="0">
                <a:solidFill>
                  <a:srgbClr val="002060"/>
                </a:solidFill>
                <a:latin typeface="微軟正黑體" panose="020B0604030504040204" pitchFamily="34" charset="-120"/>
                <a:ea typeface="微軟正黑體" panose="020B0604030504040204" pitchFamily="34" charset="-120"/>
              </a:rPr>
              <a:t>-</a:t>
            </a:r>
            <a:r>
              <a:rPr lang="zh-TW" altLang="en-US" sz="3200" b="1" dirty="0" smtClean="0">
                <a:solidFill>
                  <a:srgbClr val="002060"/>
                </a:solidFill>
                <a:latin typeface="微軟正黑體" panose="020B0604030504040204" pitchFamily="34" charset="-120"/>
                <a:ea typeface="微軟正黑體" panose="020B0604030504040204" pitchFamily="34" charset="-120"/>
              </a:rPr>
              <a:t>成績查詢</a:t>
            </a:r>
          </a:p>
        </p:txBody>
      </p:sp>
      <p:pic>
        <p:nvPicPr>
          <p:cNvPr id="2" name="圖片 1"/>
          <p:cNvPicPr>
            <a:picLocks noChangeAspect="1"/>
          </p:cNvPicPr>
          <p:nvPr/>
        </p:nvPicPr>
        <p:blipFill>
          <a:blip r:embed="rId2"/>
          <a:stretch>
            <a:fillRect/>
          </a:stretch>
        </p:blipFill>
        <p:spPr>
          <a:xfrm>
            <a:off x="765372" y="2136298"/>
            <a:ext cx="5746562" cy="4455704"/>
          </a:xfrm>
          <a:prstGeom prst="rect">
            <a:avLst/>
          </a:prstGeom>
          <a:ln>
            <a:noFill/>
          </a:ln>
          <a:effectLst>
            <a:outerShdw blurRad="292100" dist="139700" dir="2700000" algn="tl" rotWithShape="0">
              <a:srgbClr val="333333">
                <a:alpha val="65000"/>
              </a:srgbClr>
            </a:outerShdw>
          </a:effectLst>
        </p:spPr>
      </p:pic>
      <p:sp>
        <p:nvSpPr>
          <p:cNvPr id="8" name="矩形 7"/>
          <p:cNvSpPr/>
          <p:nvPr/>
        </p:nvSpPr>
        <p:spPr>
          <a:xfrm>
            <a:off x="1446154" y="2152482"/>
            <a:ext cx="454652" cy="1819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2869002" y="2975935"/>
            <a:ext cx="2220887" cy="2086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2804954" y="4783968"/>
            <a:ext cx="2145834" cy="2086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843984" y="1108858"/>
            <a:ext cx="5176490" cy="990015"/>
          </a:xfrm>
          <a:prstGeom prst="rect">
            <a:avLst/>
          </a:prstGeom>
        </p:spPr>
        <p:txBody>
          <a:bodyPr wrap="square">
            <a:spAutoFit/>
          </a:bodyPr>
          <a:lstStyle/>
          <a:p>
            <a:pPr marL="285750" indent="-285750">
              <a:lnSpc>
                <a:spcPts val="3500"/>
              </a:lnSpc>
              <a:buFont typeface="Wingdings" panose="05000000000000000000" pitchFamily="2" charset="2"/>
              <a:buChar char="u"/>
              <a:defRPr/>
            </a:pPr>
            <a:r>
              <a:rPr lang="zh-TW" altLang="en-US" sz="2000" b="1" dirty="0" smtClean="0">
                <a:solidFill>
                  <a:srgbClr val="002060"/>
                </a:solidFill>
                <a:latin typeface="微軟正黑體" panose="020B0604030504040204" pitchFamily="34" charset="-120"/>
                <a:ea typeface="微軟正黑體" panose="020B0604030504040204" pitchFamily="34" charset="-120"/>
              </a:rPr>
              <a:t>審查狀態通過之免試生，可查詢成績</a:t>
            </a:r>
            <a:endParaRPr lang="en-US" altLang="zh-TW" sz="2000" b="1" dirty="0" smtClean="0">
              <a:solidFill>
                <a:srgbClr val="002060"/>
              </a:solidFill>
              <a:latin typeface="微軟正黑體" panose="020B0604030504040204" pitchFamily="34" charset="-120"/>
              <a:ea typeface="微軟正黑體" panose="020B0604030504040204" pitchFamily="34" charset="-120"/>
            </a:endParaRPr>
          </a:p>
          <a:p>
            <a:pPr>
              <a:lnSpc>
                <a:spcPts val="3500"/>
              </a:lnSpc>
              <a:defRPr/>
            </a:pPr>
            <a:r>
              <a:rPr lang="zh-TW" altLang="en-US" sz="2000" b="1" dirty="0" smtClean="0">
                <a:solidFill>
                  <a:srgbClr val="002060"/>
                </a:solidFill>
                <a:latin typeface="微軟正黑體" panose="020B0604030504040204" pitchFamily="34" charset="-120"/>
                <a:ea typeface="微軟正黑體" panose="020B0604030504040204" pitchFamily="34" charset="-120"/>
              </a:rPr>
              <a:t>     且可列印出含會考及不含會考之成績單</a:t>
            </a:r>
            <a:endParaRPr lang="zh-TW" altLang="en-US" sz="2000" b="1" dirty="0">
              <a:solidFill>
                <a:srgbClr val="002060"/>
              </a:solidFill>
              <a:latin typeface="微軟正黑體" panose="020B0604030504040204" pitchFamily="34" charset="-120"/>
              <a:ea typeface="微軟正黑體" panose="020B0604030504040204" pitchFamily="34" charset="-120"/>
            </a:endParaRPr>
          </a:p>
        </p:txBody>
      </p:sp>
      <p:pic>
        <p:nvPicPr>
          <p:cNvPr id="12" name="圖片 11"/>
          <p:cNvPicPr>
            <a:picLocks noChangeAspect="1"/>
          </p:cNvPicPr>
          <p:nvPr/>
        </p:nvPicPr>
        <p:blipFill>
          <a:blip r:embed="rId3"/>
          <a:stretch>
            <a:fillRect/>
          </a:stretch>
        </p:blipFill>
        <p:spPr>
          <a:xfrm>
            <a:off x="6949610" y="3806293"/>
            <a:ext cx="4909928" cy="1419562"/>
          </a:xfrm>
          <a:prstGeom prst="rect">
            <a:avLst/>
          </a:prstGeom>
          <a:ln>
            <a:noFill/>
          </a:ln>
          <a:effectLst>
            <a:outerShdw blurRad="292100" dist="139700" dir="2700000" algn="tl" rotWithShape="0">
              <a:srgbClr val="333333">
                <a:alpha val="65000"/>
              </a:srgbClr>
            </a:outerShdw>
          </a:effectLst>
        </p:spPr>
      </p:pic>
      <p:sp>
        <p:nvSpPr>
          <p:cNvPr id="13" name="矩形 12"/>
          <p:cNvSpPr/>
          <p:nvPr/>
        </p:nvSpPr>
        <p:spPr>
          <a:xfrm>
            <a:off x="7470713" y="3902342"/>
            <a:ext cx="454652" cy="1819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7015510" y="2585232"/>
            <a:ext cx="5176490" cy="990015"/>
          </a:xfrm>
          <a:prstGeom prst="rect">
            <a:avLst/>
          </a:prstGeom>
        </p:spPr>
        <p:txBody>
          <a:bodyPr wrap="square">
            <a:spAutoFit/>
          </a:bodyPr>
          <a:lstStyle/>
          <a:p>
            <a:pPr marL="285750" indent="-285750">
              <a:lnSpc>
                <a:spcPts val="3500"/>
              </a:lnSpc>
              <a:buFont typeface="Wingdings" panose="05000000000000000000" pitchFamily="2" charset="2"/>
              <a:buChar char="u"/>
              <a:defRPr/>
            </a:pPr>
            <a:r>
              <a:rPr lang="zh-TW" altLang="en-US" sz="2000" b="1" dirty="0" smtClean="0">
                <a:solidFill>
                  <a:srgbClr val="002060"/>
                </a:solidFill>
                <a:latin typeface="微軟正黑體" panose="020B0604030504040204" pitchFamily="34" charset="-120"/>
                <a:ea typeface="微軟正黑體" panose="020B0604030504040204" pitchFamily="34" charset="-120"/>
              </a:rPr>
              <a:t>審查狀態不通過之免試生，不產出成績單</a:t>
            </a:r>
            <a:endParaRPr lang="en-US" altLang="zh-TW" sz="2000" b="1" dirty="0" smtClean="0">
              <a:solidFill>
                <a:srgbClr val="002060"/>
              </a:solidFill>
              <a:latin typeface="微軟正黑體" panose="020B0604030504040204" pitchFamily="34" charset="-120"/>
              <a:ea typeface="微軟正黑體" panose="020B0604030504040204" pitchFamily="34" charset="-120"/>
            </a:endParaRPr>
          </a:p>
          <a:p>
            <a:pPr>
              <a:lnSpc>
                <a:spcPts val="3500"/>
              </a:lnSpc>
              <a:defRPr/>
            </a:pPr>
            <a:r>
              <a:rPr lang="zh-TW" altLang="en-US" sz="2000" b="1" dirty="0" smtClean="0">
                <a:solidFill>
                  <a:srgbClr val="002060"/>
                </a:solidFill>
                <a:latin typeface="微軟正黑體" panose="020B0604030504040204" pitchFamily="34" charset="-120"/>
                <a:ea typeface="微軟正黑體" panose="020B0604030504040204" pitchFamily="34" charset="-120"/>
              </a:rPr>
              <a:t>     查詢系統顯示不通過之原因</a:t>
            </a:r>
            <a:endParaRPr lang="zh-TW" altLang="en-US" sz="2000" b="1" dirty="0">
              <a:solidFill>
                <a:srgbClr val="002060"/>
              </a:solidFill>
              <a:latin typeface="微軟正黑體" panose="020B0604030504040204" pitchFamily="34" charset="-120"/>
              <a:ea typeface="微軟正黑體" panose="020B0604030504040204" pitchFamily="34" charset="-120"/>
            </a:endParaRPr>
          </a:p>
        </p:txBody>
      </p:sp>
      <p:sp>
        <p:nvSpPr>
          <p:cNvPr id="15" name="圓角矩形 14"/>
          <p:cNvSpPr/>
          <p:nvPr/>
        </p:nvSpPr>
        <p:spPr>
          <a:xfrm>
            <a:off x="2136837" y="3184765"/>
            <a:ext cx="294489" cy="71953"/>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圓角矩形 15"/>
          <p:cNvSpPr/>
          <p:nvPr/>
        </p:nvSpPr>
        <p:spPr>
          <a:xfrm>
            <a:off x="2154133" y="4992579"/>
            <a:ext cx="294489" cy="71953"/>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圓角矩形 16"/>
          <p:cNvSpPr/>
          <p:nvPr/>
        </p:nvSpPr>
        <p:spPr>
          <a:xfrm>
            <a:off x="3877871" y="5008763"/>
            <a:ext cx="610333" cy="71953"/>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圓角矩形 17"/>
          <p:cNvSpPr/>
          <p:nvPr/>
        </p:nvSpPr>
        <p:spPr>
          <a:xfrm>
            <a:off x="3810883" y="3208166"/>
            <a:ext cx="610333" cy="71953"/>
          </a:xfrm>
          <a:prstGeom prst="roundRect">
            <a:avLst/>
          </a:prstGeom>
          <a:blipFill dpi="0" rotWithShape="1">
            <a:blip r:embed="rId4"/>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8156659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p:cNvPicPr>
            <a:picLocks noChangeAspect="1"/>
          </p:cNvPicPr>
          <p:nvPr/>
        </p:nvPicPr>
        <p:blipFill>
          <a:blip r:embed="rId2"/>
          <a:stretch>
            <a:fillRect/>
          </a:stretch>
        </p:blipFill>
        <p:spPr>
          <a:xfrm>
            <a:off x="469336" y="2320606"/>
            <a:ext cx="6125673" cy="3894815"/>
          </a:xfrm>
          <a:prstGeom prst="rect">
            <a:avLst/>
          </a:prstGeom>
          <a:ln>
            <a:noFill/>
          </a:ln>
          <a:effectLst>
            <a:outerShdw blurRad="292100" dist="139700" dir="2700000" algn="tl" rotWithShape="0">
              <a:srgbClr val="333333">
                <a:alpha val="65000"/>
              </a:srgbClr>
            </a:outerShdw>
          </a:effectLst>
        </p:spPr>
      </p:pic>
      <p:sp>
        <p:nvSpPr>
          <p:cNvPr id="4" name="投影片編號版面配置區 3"/>
          <p:cNvSpPr>
            <a:spLocks noGrp="1"/>
          </p:cNvSpPr>
          <p:nvPr>
            <p:ph type="sldNum" sz="quarter" idx="12"/>
          </p:nvPr>
        </p:nvSpPr>
        <p:spPr/>
        <p:txBody>
          <a:bodyPr vert="horz" lIns="91440" tIns="45720" rIns="91440" bIns="45720" rtlCol="0" anchor="ctr"/>
          <a:lstStyle/>
          <a:p>
            <a:fld id="{37291CB4-5998-4314-A655-A47EF9B9249D}" type="slidenum">
              <a:rPr lang="zh-TW" altLang="en-US" sz="2000">
                <a:solidFill>
                  <a:schemeClr val="tx1"/>
                </a:solidFill>
              </a:rPr>
              <a:pPr/>
              <a:t>29</a:t>
            </a:fld>
            <a:endParaRPr lang="zh-TW" altLang="en-US" sz="2000">
              <a:solidFill>
                <a:schemeClr val="tx1"/>
              </a:solidFill>
            </a:endParaRPr>
          </a:p>
        </p:txBody>
      </p:sp>
      <p:sp>
        <p:nvSpPr>
          <p:cNvPr id="5" name="Rectangle 2"/>
          <p:cNvSpPr>
            <a:spLocks noGrp="1" noChangeArrowheads="1"/>
          </p:cNvSpPr>
          <p:nvPr>
            <p:ph type="title"/>
          </p:nvPr>
        </p:nvSpPr>
        <p:spPr>
          <a:xfrm>
            <a:off x="582598" y="222267"/>
            <a:ext cx="8229600" cy="792162"/>
          </a:xfrm>
        </p:spPr>
        <p:txBody>
          <a:bodyPr>
            <a:normAutofit/>
          </a:bodyPr>
          <a:lstStyle/>
          <a:p>
            <a:r>
              <a:rPr lang="zh-TW" altLang="en-US" sz="3200" b="1" dirty="0" smtClean="0">
                <a:solidFill>
                  <a:srgbClr val="002060"/>
                </a:solidFill>
                <a:latin typeface="微軟正黑體" panose="020B0604030504040204" pitchFamily="34" charset="-120"/>
                <a:ea typeface="微軟正黑體" panose="020B0604030504040204" pitchFamily="34" charset="-120"/>
              </a:rPr>
              <a:t>免試</a:t>
            </a:r>
            <a:r>
              <a:rPr lang="zh-TW" altLang="en-US" sz="3200" b="1" dirty="0" smtClean="0">
                <a:solidFill>
                  <a:srgbClr val="002060"/>
                </a:solidFill>
                <a:latin typeface="微軟正黑體" panose="020B0604030504040204" pitchFamily="34" charset="-120"/>
                <a:ea typeface="微軟正黑體" panose="020B0604030504040204" pitchFamily="34" charset="-120"/>
              </a:rPr>
              <a:t>生查詢系統</a:t>
            </a:r>
            <a:r>
              <a:rPr lang="en-US" altLang="zh-TW" sz="3200" b="1" dirty="0" smtClean="0">
                <a:solidFill>
                  <a:srgbClr val="002060"/>
                </a:solidFill>
                <a:latin typeface="微軟正黑體" panose="020B0604030504040204" pitchFamily="34" charset="-120"/>
                <a:ea typeface="微軟正黑體" panose="020B0604030504040204" pitchFamily="34" charset="-120"/>
              </a:rPr>
              <a:t>-</a:t>
            </a:r>
            <a:r>
              <a:rPr lang="zh-TW" altLang="en-US" sz="3200" b="1" dirty="0" smtClean="0">
                <a:solidFill>
                  <a:srgbClr val="002060"/>
                </a:solidFill>
                <a:latin typeface="微軟正黑體" panose="020B0604030504040204" pitchFamily="34" charset="-120"/>
                <a:ea typeface="微軟正黑體" panose="020B0604030504040204" pitchFamily="34" charset="-120"/>
              </a:rPr>
              <a:t>錄取狀態查詢</a:t>
            </a:r>
          </a:p>
        </p:txBody>
      </p:sp>
      <p:pic>
        <p:nvPicPr>
          <p:cNvPr id="6" name="圖片 5"/>
          <p:cNvPicPr>
            <a:picLocks noChangeAspect="1"/>
          </p:cNvPicPr>
          <p:nvPr/>
        </p:nvPicPr>
        <p:blipFill>
          <a:blip r:embed="rId3"/>
          <a:stretch>
            <a:fillRect/>
          </a:stretch>
        </p:blipFill>
        <p:spPr>
          <a:xfrm>
            <a:off x="6985728" y="4676667"/>
            <a:ext cx="4760859" cy="1537489"/>
          </a:xfrm>
          <a:prstGeom prst="rect">
            <a:avLst/>
          </a:prstGeom>
          <a:ln>
            <a:noFill/>
          </a:ln>
          <a:effectLst>
            <a:outerShdw blurRad="292100" dist="139700" dir="2700000" algn="tl" rotWithShape="0">
              <a:srgbClr val="333333">
                <a:alpha val="65000"/>
              </a:srgbClr>
            </a:outerShdw>
          </a:effectLst>
        </p:spPr>
      </p:pic>
      <p:sp>
        <p:nvSpPr>
          <p:cNvPr id="11" name="文字方塊 10"/>
          <p:cNvSpPr txBox="1"/>
          <p:nvPr/>
        </p:nvSpPr>
        <p:spPr>
          <a:xfrm>
            <a:off x="1357292" y="3230087"/>
            <a:ext cx="3317734" cy="307777"/>
          </a:xfrm>
          <a:prstGeom prst="rect">
            <a:avLst/>
          </a:prstGeom>
          <a:noFill/>
        </p:spPr>
        <p:txBody>
          <a:bodyPr wrap="square" rtlCol="0">
            <a:spAutoFit/>
          </a:bodyPr>
          <a:lstStyle/>
          <a:p>
            <a:r>
              <a:rPr lang="zh-TW" altLang="en-US" sz="1400" dirty="0" smtClean="0"/>
              <a:t>國立臺北商業大學</a:t>
            </a:r>
            <a:r>
              <a:rPr lang="en-US" altLang="zh-TW" sz="1400" dirty="0" smtClean="0"/>
              <a:t>-</a:t>
            </a:r>
            <a:r>
              <a:rPr lang="zh-TW" altLang="en-US" sz="1400" dirty="0" smtClean="0"/>
              <a:t>國際貿易科</a:t>
            </a:r>
            <a:endParaRPr lang="zh-TW" altLang="en-US" sz="1400" dirty="0"/>
          </a:p>
        </p:txBody>
      </p:sp>
      <p:pic>
        <p:nvPicPr>
          <p:cNvPr id="9" name="圖片 8"/>
          <p:cNvPicPr>
            <a:picLocks noChangeAspect="1"/>
          </p:cNvPicPr>
          <p:nvPr/>
        </p:nvPicPr>
        <p:blipFill>
          <a:blip r:embed="rId4"/>
          <a:stretch>
            <a:fillRect/>
          </a:stretch>
        </p:blipFill>
        <p:spPr>
          <a:xfrm>
            <a:off x="4122438" y="3216457"/>
            <a:ext cx="1008386" cy="377183"/>
          </a:xfrm>
          <a:prstGeom prst="rect">
            <a:avLst/>
          </a:prstGeom>
        </p:spPr>
      </p:pic>
      <p:sp>
        <p:nvSpPr>
          <p:cNvPr id="12" name="矩形 11"/>
          <p:cNvSpPr/>
          <p:nvPr/>
        </p:nvSpPr>
        <p:spPr>
          <a:xfrm>
            <a:off x="1628403" y="2314141"/>
            <a:ext cx="605655" cy="2563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491630" y="3230087"/>
            <a:ext cx="3479209" cy="3499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491630" y="3690187"/>
            <a:ext cx="6125673" cy="1331335"/>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491630" y="1101225"/>
            <a:ext cx="6314770" cy="990015"/>
          </a:xfrm>
          <a:prstGeom prst="rect">
            <a:avLst/>
          </a:prstGeom>
        </p:spPr>
        <p:txBody>
          <a:bodyPr wrap="square">
            <a:spAutoFit/>
          </a:bodyPr>
          <a:lstStyle/>
          <a:p>
            <a:pPr marL="285750" indent="-285750">
              <a:lnSpc>
                <a:spcPts val="3500"/>
              </a:lnSpc>
              <a:buFont typeface="Wingdings" panose="05000000000000000000" pitchFamily="2" charset="2"/>
              <a:buChar char="u"/>
              <a:defRPr/>
            </a:pPr>
            <a:r>
              <a:rPr lang="zh-TW" altLang="en-US" sz="2000" b="1" dirty="0" smtClean="0">
                <a:solidFill>
                  <a:srgbClr val="002060"/>
                </a:solidFill>
                <a:latin typeface="微軟正黑體" panose="020B0604030504040204" pitchFamily="34" charset="-120"/>
                <a:ea typeface="微軟正黑體" panose="020B0604030504040204" pitchFamily="34" charset="-120"/>
              </a:rPr>
              <a:t>錄取狀態顯示：錄取之校科組及未錄取志願之原因</a:t>
            </a:r>
            <a:endParaRPr lang="en-US" altLang="zh-TW" sz="2000" b="1" dirty="0" smtClean="0">
              <a:solidFill>
                <a:srgbClr val="002060"/>
              </a:solidFill>
              <a:latin typeface="微軟正黑體" panose="020B0604030504040204" pitchFamily="34" charset="-120"/>
              <a:ea typeface="微軟正黑體" panose="020B0604030504040204" pitchFamily="34" charset="-120"/>
            </a:endParaRPr>
          </a:p>
          <a:p>
            <a:pPr marL="285750" indent="-285750">
              <a:lnSpc>
                <a:spcPts val="3500"/>
              </a:lnSpc>
              <a:buFont typeface="Wingdings" panose="05000000000000000000" pitchFamily="2" charset="2"/>
              <a:buChar char="u"/>
              <a:defRPr/>
            </a:pPr>
            <a:r>
              <a:rPr lang="zh-TW" altLang="en-US" sz="2000" b="1" dirty="0" smtClean="0">
                <a:solidFill>
                  <a:srgbClr val="002060"/>
                </a:solidFill>
                <a:latin typeface="微軟正黑體" panose="020B0604030504040204" pitchFamily="34" charset="-120"/>
                <a:ea typeface="微軟正黑體" panose="020B0604030504040204" pitchFamily="34" charset="-120"/>
              </a:rPr>
              <a:t>若錄取第三志願，其第</a:t>
            </a:r>
            <a:r>
              <a:rPr lang="en-US" altLang="zh-TW" sz="2000" b="1" dirty="0" smtClean="0">
                <a:solidFill>
                  <a:srgbClr val="002060"/>
                </a:solidFill>
                <a:latin typeface="微軟正黑體" panose="020B0604030504040204" pitchFamily="34" charset="-120"/>
                <a:ea typeface="微軟正黑體" panose="020B0604030504040204" pitchFamily="34" charset="-120"/>
              </a:rPr>
              <a:t>4</a:t>
            </a:r>
            <a:r>
              <a:rPr lang="zh-TW" altLang="en-US" sz="2000" b="1" dirty="0" smtClean="0">
                <a:solidFill>
                  <a:srgbClr val="002060"/>
                </a:solidFill>
                <a:latin typeface="微軟正黑體" panose="020B0604030504040204" pitchFamily="34" charset="-120"/>
                <a:ea typeface="微軟正黑體" panose="020B0604030504040204" pitchFamily="34" charset="-120"/>
              </a:rPr>
              <a:t>志願以後僅顯示志願序</a:t>
            </a:r>
            <a:r>
              <a:rPr lang="en-US" altLang="zh-TW" sz="2000" b="1" dirty="0" smtClean="0">
                <a:solidFill>
                  <a:srgbClr val="002060"/>
                </a:solidFill>
                <a:latin typeface="微軟正黑體" panose="020B0604030504040204" pitchFamily="34" charset="-120"/>
                <a:ea typeface="微軟正黑體" panose="020B0604030504040204" pitchFamily="34" charset="-120"/>
              </a:rPr>
              <a:t>(</a:t>
            </a:r>
            <a:r>
              <a:rPr lang="zh-TW" altLang="en-US" sz="2000" b="1" dirty="0" smtClean="0">
                <a:solidFill>
                  <a:srgbClr val="002060"/>
                </a:solidFill>
                <a:latin typeface="微軟正黑體" panose="020B0604030504040204" pitchFamily="34" charset="-120"/>
                <a:ea typeface="微軟正黑體" panose="020B0604030504040204" pitchFamily="34" charset="-120"/>
              </a:rPr>
              <a:t>反灰</a:t>
            </a:r>
            <a:r>
              <a:rPr lang="en-US" altLang="zh-TW" sz="2000" b="1" dirty="0" smtClean="0">
                <a:solidFill>
                  <a:srgbClr val="002060"/>
                </a:solidFill>
                <a:latin typeface="微軟正黑體" panose="020B0604030504040204" pitchFamily="34" charset="-120"/>
                <a:ea typeface="微軟正黑體" panose="020B0604030504040204" pitchFamily="34" charset="-120"/>
              </a:rPr>
              <a:t>)</a:t>
            </a:r>
            <a:endParaRPr lang="zh-TW" altLang="en-US" sz="2000" b="1" dirty="0">
              <a:solidFill>
                <a:srgbClr val="002060"/>
              </a:solidFill>
              <a:latin typeface="微軟正黑體" panose="020B0604030504040204" pitchFamily="34" charset="-120"/>
              <a:ea typeface="微軟正黑體" panose="020B0604030504040204" pitchFamily="34" charset="-120"/>
            </a:endParaRPr>
          </a:p>
        </p:txBody>
      </p:sp>
      <p:sp>
        <p:nvSpPr>
          <p:cNvPr id="18" name="圓角矩形 17"/>
          <p:cNvSpPr/>
          <p:nvPr/>
        </p:nvSpPr>
        <p:spPr>
          <a:xfrm>
            <a:off x="1096235" y="2836831"/>
            <a:ext cx="1064337" cy="362502"/>
          </a:xfrm>
          <a:prstGeom prst="roundRect">
            <a:avLst/>
          </a:prstGeom>
          <a:blipFill dpi="0" rotWithShape="1">
            <a:blip r:embed="rId5"/>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圓角矩形 18"/>
          <p:cNvSpPr/>
          <p:nvPr/>
        </p:nvSpPr>
        <p:spPr>
          <a:xfrm>
            <a:off x="2558523" y="2836831"/>
            <a:ext cx="457895" cy="362502"/>
          </a:xfrm>
          <a:prstGeom prst="roundRect">
            <a:avLst/>
          </a:prstGeom>
          <a:blipFill dpi="0" rotWithShape="1">
            <a:blip r:embed="rId5"/>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6806400" y="2292447"/>
            <a:ext cx="5176490" cy="2336537"/>
          </a:xfrm>
          <a:prstGeom prst="rect">
            <a:avLst/>
          </a:prstGeom>
        </p:spPr>
        <p:txBody>
          <a:bodyPr wrap="square">
            <a:spAutoFit/>
          </a:bodyPr>
          <a:lstStyle/>
          <a:p>
            <a:pPr marL="285750" indent="-285750">
              <a:lnSpc>
                <a:spcPts val="3500"/>
              </a:lnSpc>
              <a:buFont typeface="Wingdings" panose="05000000000000000000" pitchFamily="2" charset="2"/>
              <a:buChar char="u"/>
              <a:defRPr/>
            </a:pPr>
            <a:r>
              <a:rPr lang="zh-TW" altLang="en-US" sz="2000" b="1" dirty="0" smtClean="0">
                <a:solidFill>
                  <a:srgbClr val="002060"/>
                </a:solidFill>
                <a:latin typeface="微軟正黑體" panose="020B0604030504040204" pitchFamily="34" charset="-120"/>
                <a:ea typeface="微軟正黑體" panose="020B0604030504040204" pitchFamily="34" charset="-120"/>
              </a:rPr>
              <a:t>若免試生未錄取，錄取狀態僅顯示未錄取</a:t>
            </a:r>
            <a:endParaRPr lang="en-US" altLang="zh-TW" sz="2000" b="1" dirty="0" smtClean="0">
              <a:solidFill>
                <a:srgbClr val="002060"/>
              </a:solidFill>
              <a:latin typeface="微軟正黑體" panose="020B0604030504040204" pitchFamily="34" charset="-120"/>
              <a:ea typeface="微軟正黑體" panose="020B0604030504040204" pitchFamily="34" charset="-120"/>
            </a:endParaRPr>
          </a:p>
          <a:p>
            <a:pPr>
              <a:lnSpc>
                <a:spcPts val="3500"/>
              </a:lnSpc>
              <a:defRPr/>
            </a:pPr>
            <a:r>
              <a:rPr lang="zh-TW" altLang="en-US" sz="2000" b="1" dirty="0">
                <a:solidFill>
                  <a:srgbClr val="002060"/>
                </a:solidFill>
                <a:latin typeface="微軟正黑體" panose="020B0604030504040204" pitchFamily="34" charset="-120"/>
                <a:ea typeface="微軟正黑體" panose="020B0604030504040204" pitchFamily="34" charset="-120"/>
              </a:rPr>
              <a:t> </a:t>
            </a:r>
            <a:r>
              <a:rPr lang="zh-TW" altLang="en-US" sz="2000" b="1" dirty="0" smtClean="0">
                <a:solidFill>
                  <a:srgbClr val="002060"/>
                </a:solidFill>
                <a:latin typeface="微軟正黑體" panose="020B0604030504040204" pitchFamily="34" charset="-120"/>
                <a:ea typeface="微軟正黑體" panose="020B0604030504040204" pitchFamily="34" charset="-120"/>
              </a:rPr>
              <a:t>    ，不顯示志願序</a:t>
            </a:r>
            <a:endParaRPr lang="en-US" altLang="zh-TW" sz="2000" b="1" dirty="0" smtClean="0">
              <a:solidFill>
                <a:srgbClr val="002060"/>
              </a:solidFill>
              <a:latin typeface="微軟正黑體" panose="020B0604030504040204" pitchFamily="34" charset="-120"/>
              <a:ea typeface="微軟正黑體" panose="020B0604030504040204" pitchFamily="34" charset="-120"/>
            </a:endParaRPr>
          </a:p>
          <a:p>
            <a:pPr marL="342900" indent="-342900">
              <a:lnSpc>
                <a:spcPts val="3500"/>
              </a:lnSpc>
              <a:buFont typeface="Wingdings" panose="05000000000000000000" pitchFamily="2" charset="2"/>
              <a:buChar char="u"/>
              <a:defRPr/>
            </a:pPr>
            <a:r>
              <a:rPr lang="zh-TW" altLang="en-US" sz="2000" b="1" dirty="0" smtClean="0">
                <a:solidFill>
                  <a:srgbClr val="002060"/>
                </a:solidFill>
                <a:latin typeface="微軟正黑體" panose="020B0604030504040204" pitchFamily="34" charset="-120"/>
                <a:ea typeface="微軟正黑體" panose="020B0604030504040204" pitchFamily="34" charset="-120"/>
              </a:rPr>
              <a:t>若欲申請分發結果複查，則須使用網路選填登記志願時留存之志願表及分發結果複查申請表併同提出申請</a:t>
            </a:r>
            <a:endParaRPr lang="zh-TW" altLang="en-US" sz="2000" b="1" dirty="0">
              <a:solidFill>
                <a:srgbClr val="002060"/>
              </a:solidFill>
              <a:latin typeface="微軟正黑體" panose="020B0604030504040204" pitchFamily="34" charset="-120"/>
              <a:ea typeface="微軟正黑體" panose="020B0604030504040204" pitchFamily="34" charset="-120"/>
            </a:endParaRPr>
          </a:p>
        </p:txBody>
      </p:sp>
      <p:sp>
        <p:nvSpPr>
          <p:cNvPr id="21" name="矩形 20"/>
          <p:cNvSpPr/>
          <p:nvPr/>
        </p:nvSpPr>
        <p:spPr>
          <a:xfrm>
            <a:off x="7919540" y="4628984"/>
            <a:ext cx="479993" cy="29475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圓角矩形 21"/>
          <p:cNvSpPr/>
          <p:nvPr/>
        </p:nvSpPr>
        <p:spPr>
          <a:xfrm>
            <a:off x="7486853" y="5021522"/>
            <a:ext cx="1471030" cy="362502"/>
          </a:xfrm>
          <a:prstGeom prst="roundRect">
            <a:avLst/>
          </a:prstGeom>
          <a:blipFill dpi="0" rotWithShape="1">
            <a:blip r:embed="rId5"/>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7349835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5431686"/>
            <a:ext cx="12192000" cy="578069"/>
          </a:xfrm>
          <a:prstGeom prst="rect">
            <a:avLst/>
          </a:prstGeom>
          <a:solidFill>
            <a:srgbClr val="FFE389"/>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325821" y="1589622"/>
            <a:ext cx="11866179" cy="4351338"/>
          </a:xfrm>
        </p:spPr>
        <p:txBody>
          <a:bodyPr>
            <a:noAutofit/>
          </a:bodyPr>
          <a:lstStyle/>
          <a:p>
            <a:pPr marL="1828800" lvl="4" indent="0">
              <a:lnSpc>
                <a:spcPct val="100000"/>
              </a:lnSpc>
              <a:spcBef>
                <a:spcPts val="600"/>
              </a:spcBef>
              <a:spcAft>
                <a:spcPts val="600"/>
              </a:spcAft>
              <a:buNone/>
            </a:pPr>
            <a:r>
              <a:rPr lang="en-US" altLang="zh-TW" sz="72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47</a:t>
            </a:r>
            <a:r>
              <a:rPr lang="zh-TW" altLang="en-US" sz="4800" b="1" dirty="0" smtClean="0">
                <a:latin typeface="微軟正黑體" panose="020B0604030504040204" pitchFamily="34" charset="-120"/>
                <a:ea typeface="微軟正黑體" panose="020B0604030504040204" pitchFamily="34" charset="-120"/>
              </a:rPr>
              <a:t>所招生學校</a:t>
            </a:r>
            <a:endParaRPr lang="en-US" altLang="zh-TW" sz="4800" b="1" dirty="0" smtClean="0">
              <a:latin typeface="微軟正黑體" panose="020B0604030504040204" pitchFamily="34" charset="-120"/>
              <a:ea typeface="微軟正黑體" panose="020B0604030504040204" pitchFamily="34" charset="-120"/>
            </a:endParaRPr>
          </a:p>
          <a:p>
            <a:pPr marL="1828800" lvl="4" indent="0">
              <a:lnSpc>
                <a:spcPct val="100000"/>
              </a:lnSpc>
              <a:spcBef>
                <a:spcPts val="600"/>
              </a:spcBef>
              <a:spcAft>
                <a:spcPts val="600"/>
              </a:spcAft>
              <a:buNone/>
            </a:pPr>
            <a:r>
              <a:rPr lang="en-US" altLang="zh-TW" sz="4800" b="1" dirty="0" smtClean="0">
                <a:latin typeface="微軟正黑體" panose="020B0604030504040204" pitchFamily="34" charset="-120"/>
                <a:ea typeface="微軟正黑體" panose="020B0604030504040204" pitchFamily="34" charset="-120"/>
              </a:rPr>
              <a:t>            </a:t>
            </a:r>
            <a:r>
              <a:rPr lang="en-US" altLang="zh-TW" sz="72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221</a:t>
            </a:r>
            <a:r>
              <a:rPr lang="zh-TW" altLang="en-US" sz="5500" b="1" dirty="0" smtClean="0">
                <a:latin typeface="微軟正黑體" panose="020B0604030504040204" pitchFamily="34" charset="-120"/>
                <a:ea typeface="微軟正黑體" panose="020B0604030504040204" pitchFamily="34" charset="-120"/>
              </a:rPr>
              <a:t>個科（組）</a:t>
            </a:r>
            <a:endParaRPr lang="en-US" altLang="zh-TW" sz="5500" b="1" dirty="0">
              <a:latin typeface="微軟正黑體" panose="020B0604030504040204" pitchFamily="34" charset="-120"/>
              <a:ea typeface="微軟正黑體" panose="020B0604030504040204" pitchFamily="34" charset="-120"/>
            </a:endParaRPr>
          </a:p>
          <a:p>
            <a:pPr marL="0" lvl="4" indent="0">
              <a:lnSpc>
                <a:spcPct val="100000"/>
              </a:lnSpc>
              <a:spcBef>
                <a:spcPts val="1800"/>
              </a:spcBef>
              <a:spcAft>
                <a:spcPts val="1200"/>
              </a:spcAft>
              <a:buNone/>
            </a:pPr>
            <a:r>
              <a:rPr lang="zh-TW" altLang="en-US" sz="72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a:t>
            </a:r>
            <a:r>
              <a:rPr lang="en-US" altLang="zh-TW" sz="72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7,672</a:t>
            </a:r>
            <a:r>
              <a:rPr lang="zh-TW" altLang="en-US" sz="5500" b="1" dirty="0" smtClean="0">
                <a:latin typeface="微軟正黑體" panose="020B0604030504040204" pitchFamily="34" charset="-120"/>
                <a:ea typeface="微軟正黑體" panose="020B0604030504040204" pitchFamily="34" charset="-120"/>
              </a:rPr>
              <a:t>個招生名額</a:t>
            </a:r>
            <a:endParaRPr lang="en-US" altLang="zh-TW" sz="5500" b="1" dirty="0" smtClean="0">
              <a:latin typeface="微軟正黑體" panose="020B0604030504040204" pitchFamily="34" charset="-120"/>
              <a:ea typeface="微軟正黑體" panose="020B0604030504040204" pitchFamily="34" charset="-120"/>
            </a:endParaRPr>
          </a:p>
          <a:p>
            <a:pPr marL="0" lvl="4" indent="0">
              <a:lnSpc>
                <a:spcPts val="3000"/>
              </a:lnSpc>
              <a:spcBef>
                <a:spcPts val="600"/>
              </a:spcBef>
              <a:spcAft>
                <a:spcPts val="1200"/>
              </a:spcAft>
              <a:buNone/>
            </a:pPr>
            <a:r>
              <a:rPr lang="zh-TW" altLang="en-US" sz="3000" b="1" dirty="0" smtClean="0">
                <a:solidFill>
                  <a:srgbClr val="0033CC"/>
                </a:solidFill>
                <a:latin typeface="微軟正黑體" panose="020B0604030504040204" pitchFamily="34" charset="-120"/>
                <a:ea typeface="微軟正黑體" panose="020B0604030504040204" pitchFamily="34" charset="-120"/>
              </a:rPr>
              <a:t>（一般生</a:t>
            </a:r>
            <a:r>
              <a:rPr lang="en-US" altLang="zh-TW" sz="3600" b="1" dirty="0" smtClean="0">
                <a:solidFill>
                  <a:srgbClr val="0033CC"/>
                </a:solidFill>
                <a:latin typeface="Verdana" panose="020B0604030504040204" pitchFamily="34" charset="0"/>
                <a:ea typeface="Verdana" panose="020B0604030504040204" pitchFamily="34" charset="0"/>
                <a:cs typeface="Verdana" panose="020B0604030504040204" pitchFamily="34" charset="0"/>
              </a:rPr>
              <a:t>5,348</a:t>
            </a:r>
            <a:r>
              <a:rPr lang="en-US" altLang="zh-TW" sz="3000" b="1" dirty="0" smtClean="0">
                <a:solidFill>
                  <a:srgbClr val="0033CC"/>
                </a:solidFill>
                <a:latin typeface="Verdana" panose="020B0604030504040204" pitchFamily="34" charset="0"/>
                <a:ea typeface="Verdana" panose="020B0604030504040204" pitchFamily="34" charset="0"/>
                <a:cs typeface="Verdana" panose="020B0604030504040204" pitchFamily="34" charset="0"/>
              </a:rPr>
              <a:t> </a:t>
            </a:r>
            <a:r>
              <a:rPr lang="zh-TW" altLang="en-US" sz="3000" b="1" dirty="0" smtClean="0">
                <a:solidFill>
                  <a:srgbClr val="0033CC"/>
                </a:solidFill>
                <a:latin typeface="Verdana" panose="020B0604030504040204" pitchFamily="34" charset="0"/>
                <a:ea typeface="Verdana" panose="020B0604030504040204" pitchFamily="34" charset="0"/>
                <a:cs typeface="Verdana" panose="020B0604030504040204" pitchFamily="34" charset="0"/>
              </a:rPr>
              <a:t>、</a:t>
            </a:r>
            <a:r>
              <a:rPr lang="zh-TW" altLang="en-US" sz="3000" b="1" dirty="0" smtClean="0">
                <a:solidFill>
                  <a:srgbClr val="0033CC"/>
                </a:solidFill>
                <a:latin typeface="微軟正黑體" panose="020B0604030504040204" pitchFamily="34" charset="-120"/>
                <a:ea typeface="微軟正黑體" panose="020B0604030504040204" pitchFamily="34" charset="-120"/>
              </a:rPr>
              <a:t>大陸長期探親子女</a:t>
            </a:r>
            <a:r>
              <a:rPr lang="en-US" altLang="zh-TW" sz="3600" b="1" dirty="0" smtClean="0">
                <a:solidFill>
                  <a:srgbClr val="0033CC"/>
                </a:solidFill>
                <a:latin typeface="Verdana" panose="020B0604030504040204" pitchFamily="34" charset="0"/>
                <a:ea typeface="Verdana" panose="020B0604030504040204" pitchFamily="34" charset="0"/>
                <a:cs typeface="Verdana" panose="020B0604030504040204" pitchFamily="34" charset="0"/>
              </a:rPr>
              <a:t>139 </a:t>
            </a:r>
            <a:r>
              <a:rPr lang="zh-TW" altLang="en-US" sz="3000" b="1" dirty="0" smtClean="0">
                <a:solidFill>
                  <a:srgbClr val="0033CC"/>
                </a:solidFill>
                <a:latin typeface="微軟正黑體" panose="020B0604030504040204" pitchFamily="34" charset="-120"/>
                <a:ea typeface="微軟正黑體" panose="020B0604030504040204" pitchFamily="34" charset="-120"/>
              </a:rPr>
              <a:t>、特種生</a:t>
            </a:r>
            <a:r>
              <a:rPr lang="en-US" altLang="zh-TW" sz="3600" b="1" dirty="0" smtClean="0">
                <a:solidFill>
                  <a:srgbClr val="0033CC"/>
                </a:solidFill>
                <a:latin typeface="Verdana" panose="020B0604030504040204" pitchFamily="34" charset="0"/>
                <a:ea typeface="Verdana" panose="020B0604030504040204" pitchFamily="34" charset="0"/>
                <a:cs typeface="Verdana" panose="020B0604030504040204" pitchFamily="34" charset="0"/>
              </a:rPr>
              <a:t>2,185 </a:t>
            </a:r>
            <a:r>
              <a:rPr lang="zh-TW" altLang="en-US" sz="3000" b="1" dirty="0" smtClean="0">
                <a:solidFill>
                  <a:srgbClr val="0033CC"/>
                </a:solidFill>
                <a:latin typeface="Verdana" panose="020B0604030504040204" pitchFamily="34" charset="0"/>
                <a:ea typeface="Verdana" panose="020B0604030504040204" pitchFamily="34" charset="0"/>
                <a:cs typeface="Verdana" panose="020B0604030504040204" pitchFamily="34" charset="0"/>
              </a:rPr>
              <a:t>）</a:t>
            </a:r>
            <a:r>
              <a:rPr lang="en-US" altLang="zh-TW" sz="6500" dirty="0" smtClean="0">
                <a:solidFill>
                  <a:srgbClr val="7030A0"/>
                </a:solidFill>
                <a:latin typeface="Verdana" panose="020B0604030504040204" pitchFamily="34" charset="0"/>
                <a:ea typeface="Verdana" panose="020B0604030504040204" pitchFamily="34" charset="0"/>
                <a:cs typeface="Verdana" panose="020B0604030504040204" pitchFamily="34" charset="0"/>
              </a:rPr>
              <a:t/>
            </a:r>
            <a:br>
              <a:rPr lang="en-US" altLang="zh-TW" sz="6500" dirty="0" smtClean="0">
                <a:solidFill>
                  <a:srgbClr val="7030A0"/>
                </a:solidFill>
                <a:latin typeface="Verdana" panose="020B0604030504040204" pitchFamily="34" charset="0"/>
                <a:ea typeface="Verdana" panose="020B0604030504040204" pitchFamily="34" charset="0"/>
                <a:cs typeface="Verdana" panose="020B0604030504040204" pitchFamily="34" charset="0"/>
              </a:rPr>
            </a:br>
            <a:r>
              <a:rPr lang="en-US" altLang="zh-TW" sz="2000" b="1" dirty="0" smtClean="0">
                <a:solidFill>
                  <a:srgbClr val="C00000"/>
                </a:solidFill>
                <a:latin typeface="新細明體" panose="02020500000000000000" pitchFamily="18" charset="-120"/>
              </a:rPr>
              <a:t>※ </a:t>
            </a:r>
            <a:r>
              <a:rPr lang="zh-TW" altLang="en-US" sz="2000" b="1" dirty="0" smtClean="0">
                <a:solidFill>
                  <a:srgbClr val="C00000"/>
                </a:solidFill>
                <a:latin typeface="微軟正黑體" panose="020B0604030504040204" pitchFamily="34" charset="-120"/>
                <a:ea typeface="微軟正黑體" panose="020B0604030504040204" pitchFamily="34" charset="-120"/>
              </a:rPr>
              <a:t>特種生：原住民、身障生、派外子女、境外科技人才子女、蒙藏生、僑生、退伍軍人。</a:t>
            </a:r>
            <a:endParaRPr lang="en-US" altLang="zh-TW" sz="2300" b="1" dirty="0" smtClean="0">
              <a:solidFill>
                <a:srgbClr val="C00000"/>
              </a:solidFill>
            </a:endParaRPr>
          </a:p>
          <a:p>
            <a:pPr marL="0" indent="0">
              <a:buNone/>
            </a:pPr>
            <a:endParaRPr lang="en-US" altLang="zh-TW" sz="4800" dirty="0" smtClean="0">
              <a:solidFill>
                <a:srgbClr val="0070C0"/>
              </a:solidFill>
            </a:endParaRPr>
          </a:p>
          <a:p>
            <a:pPr marL="0" indent="0">
              <a:buNone/>
            </a:pPr>
            <a:endParaRPr lang="en-US" altLang="zh-TW" dirty="0" smtClean="0"/>
          </a:p>
          <a:p>
            <a:pPr marL="0" indent="0">
              <a:buNone/>
            </a:pPr>
            <a:endParaRPr lang="zh-TW" altLang="en-US" dirty="0"/>
          </a:p>
        </p:txBody>
      </p:sp>
      <p:sp>
        <p:nvSpPr>
          <p:cNvPr id="4" name="標題 1"/>
          <p:cNvSpPr>
            <a:spLocks noGrp="1"/>
          </p:cNvSpPr>
          <p:nvPr>
            <p:ph type="title"/>
          </p:nvPr>
        </p:nvSpPr>
        <p:spPr/>
        <p:txBody>
          <a:bodyPr/>
          <a:lstStyle/>
          <a:p>
            <a:r>
              <a:rPr lang="zh-TW" altLang="en-US" b="1" dirty="0" smtClean="0">
                <a:solidFill>
                  <a:srgbClr val="002060"/>
                </a:solidFill>
                <a:latin typeface="微軟正黑體" panose="020B0604030504040204" pitchFamily="34" charset="-120"/>
                <a:ea typeface="微軟正黑體" panose="020B0604030504040204" pitchFamily="34" charset="-120"/>
              </a:rPr>
              <a:t>五專優先</a:t>
            </a:r>
            <a:r>
              <a:rPr lang="zh-TW" altLang="zh-TW" b="1" dirty="0" smtClean="0">
                <a:solidFill>
                  <a:srgbClr val="002060"/>
                </a:solidFill>
                <a:latin typeface="微軟正黑體" panose="020B0604030504040204" pitchFamily="34" charset="-120"/>
                <a:ea typeface="微軟正黑體" panose="020B0604030504040204" pitchFamily="34" charset="-120"/>
              </a:rPr>
              <a:t>免試</a:t>
            </a:r>
            <a:r>
              <a:rPr lang="zh-TW" altLang="en-US" b="1" dirty="0" smtClean="0">
                <a:solidFill>
                  <a:srgbClr val="002060"/>
                </a:solidFill>
                <a:latin typeface="微軟正黑體" panose="020B0604030504040204" pitchFamily="34" charset="-120"/>
                <a:ea typeface="微軟正黑體" panose="020B0604030504040204" pitchFamily="34" charset="-120"/>
              </a:rPr>
              <a:t>入學</a:t>
            </a:r>
            <a:r>
              <a:rPr lang="en-US" altLang="zh-TW" b="1" dirty="0" smtClean="0">
                <a:solidFill>
                  <a:srgbClr val="002060"/>
                </a:solidFill>
                <a:latin typeface="微軟正黑體" panose="020B0604030504040204" pitchFamily="34" charset="-120"/>
                <a:ea typeface="微軟正黑體" panose="020B0604030504040204" pitchFamily="34" charset="-120"/>
              </a:rPr>
              <a:t>-</a:t>
            </a:r>
            <a:r>
              <a:rPr lang="zh-TW" altLang="zh-TW" sz="3600" b="1" dirty="0" smtClean="0">
                <a:solidFill>
                  <a:srgbClr val="002060"/>
                </a:solidFill>
                <a:latin typeface="微軟正黑體" panose="020B0604030504040204" pitchFamily="34" charset="-120"/>
                <a:ea typeface="微軟正黑體" panose="020B0604030504040204" pitchFamily="34" charset="-120"/>
              </a:rPr>
              <a:t>招生名額</a:t>
            </a:r>
            <a:endParaRPr lang="zh-TW" altLang="en-US" dirty="0">
              <a:solidFill>
                <a:srgbClr val="002060"/>
              </a:solidFill>
              <a:latin typeface="微軟正黑體" panose="020B0604030504040204" pitchFamily="34" charset="-120"/>
              <a:ea typeface="微軟正黑體" panose="020B0604030504040204" pitchFamily="34" charset="-120"/>
            </a:endParaRPr>
          </a:p>
        </p:txBody>
      </p:sp>
      <p:pic>
        <p:nvPicPr>
          <p:cNvPr id="7" name="圖片 6"/>
          <p:cNvPicPr>
            <a:picLocks noChangeAspect="1"/>
          </p:cNvPicPr>
          <p:nvPr/>
        </p:nvPicPr>
        <p:blipFill>
          <a:blip r:embed="rId2" cstate="print"/>
          <a:stretch>
            <a:fillRect/>
          </a:stretch>
        </p:blipFill>
        <p:spPr>
          <a:xfrm>
            <a:off x="838200" y="1402075"/>
            <a:ext cx="2154621" cy="1433802"/>
          </a:xfrm>
          <a:prstGeom prst="rect">
            <a:avLst/>
          </a:prstGeom>
        </p:spPr>
      </p:pic>
      <p:pic>
        <p:nvPicPr>
          <p:cNvPr id="3076" name="Picture 4" descr="http://library.taiwanschoolnet.org/cyberfair2011/wufupupu/narrative/images/User-Group-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0036" y="4118657"/>
            <a:ext cx="1244233" cy="1244234"/>
          </a:xfrm>
          <a:prstGeom prst="rect">
            <a:avLst/>
          </a:prstGeom>
          <a:noFill/>
          <a:extLst>
            <a:ext uri="{909E8E84-426E-40DD-AFC4-6F175D3DCCD1}">
              <a14:hiddenFill xmlns:a14="http://schemas.microsoft.com/office/drawing/2010/main">
                <a:solidFill>
                  <a:srgbClr val="FFFFFF"/>
                </a:solidFill>
              </a14:hiddenFill>
            </a:ext>
          </a:extLst>
        </p:spPr>
      </p:pic>
      <p:pic>
        <p:nvPicPr>
          <p:cNvPr id="9" name="圖片 8"/>
          <p:cNvPicPr>
            <a:picLocks noChangeAspect="1"/>
          </p:cNvPicPr>
          <p:nvPr/>
        </p:nvPicPr>
        <p:blipFill rotWithShape="1">
          <a:blip r:embed="rId4" cstate="print"/>
          <a:srcRect b="2903"/>
          <a:stretch/>
        </p:blipFill>
        <p:spPr>
          <a:xfrm>
            <a:off x="2450871" y="2626174"/>
            <a:ext cx="1347695" cy="1354892"/>
          </a:xfrm>
          <a:prstGeom prst="rect">
            <a:avLst/>
          </a:prstGeom>
        </p:spPr>
      </p:pic>
      <p:sp>
        <p:nvSpPr>
          <p:cNvPr id="2" name="投影片編號版面配置區 1"/>
          <p:cNvSpPr>
            <a:spLocks noGrp="1"/>
          </p:cNvSpPr>
          <p:nvPr>
            <p:ph type="sldNum" sz="quarter" idx="12"/>
          </p:nvPr>
        </p:nvSpPr>
        <p:spPr>
          <a:xfrm>
            <a:off x="11606542" y="6365875"/>
            <a:ext cx="471157" cy="3651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p>
            <a:pPr algn="ctr">
              <a:spcBef>
                <a:spcPct val="0"/>
              </a:spcBef>
            </a:pPr>
            <a:fld id="{97006424-D9F2-4793-8C2C-FF1240B9B1D0}" type="slidenum">
              <a:rPr lang="zh-TW" altLang="en-US" sz="2000">
                <a:solidFill>
                  <a:schemeClr val="tx1"/>
                </a:solidFill>
                <a:latin typeface="Arial" panose="020B0604020202020204" pitchFamily="34" charset="0"/>
                <a:ea typeface="新細明體" panose="02020500000000000000" pitchFamily="18" charset="-120"/>
              </a:rPr>
              <a:pPr algn="ctr">
                <a:spcBef>
                  <a:spcPct val="0"/>
                </a:spcBef>
              </a:pPr>
              <a:t>3</a:t>
            </a:fld>
            <a:endParaRPr lang="zh-TW" altLang="en-US" sz="2000" dirty="0">
              <a:solidFill>
                <a:schemeClr val="tx1"/>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11428782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img9.mypsd.com.cn/20131014/Mypsd_53053_201310140802210014B.jpg"/>
          <p:cNvPicPr>
            <a:picLocks noChangeAspect="1" noChangeArrowheads="1"/>
          </p:cNvPicPr>
          <p:nvPr/>
        </p:nvPicPr>
        <p:blipFill rotWithShape="1">
          <a:blip r:embed="rId2" cstate="print">
            <a:lum bright="7000"/>
            <a:extLst>
              <a:ext uri="{28A0092B-C50C-407E-A947-70E740481C1C}">
                <a14:useLocalDpi xmlns:a14="http://schemas.microsoft.com/office/drawing/2010/main" val="0"/>
              </a:ext>
            </a:extLst>
          </a:blip>
          <a:srcRect t="23087" b="3477"/>
          <a:stretch/>
        </p:blipFill>
        <p:spPr bwMode="auto">
          <a:xfrm>
            <a:off x="8040216" y="-6000"/>
            <a:ext cx="2627784" cy="1513213"/>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pic>
        <p:nvPicPr>
          <p:cNvPr id="6" name="圖片 5"/>
          <p:cNvPicPr>
            <a:picLocks noChangeAspect="1"/>
          </p:cNvPicPr>
          <p:nvPr/>
        </p:nvPicPr>
        <p:blipFill>
          <a:blip r:embed="rId3"/>
          <a:stretch>
            <a:fillRect/>
          </a:stretch>
        </p:blipFill>
        <p:spPr>
          <a:xfrm>
            <a:off x="7885788" y="4267778"/>
            <a:ext cx="2611729" cy="20885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內容版面配置區 3"/>
          <p:cNvSpPr>
            <a:spLocks noGrp="1"/>
          </p:cNvSpPr>
          <p:nvPr>
            <p:ph idx="1"/>
          </p:nvPr>
        </p:nvSpPr>
        <p:spPr>
          <a:xfrm>
            <a:off x="1991544" y="404664"/>
            <a:ext cx="7772400" cy="4572000"/>
          </a:xfrm>
        </p:spPr>
        <p:txBody>
          <a:bodyPr>
            <a:normAutofit/>
          </a:bodyPr>
          <a:lstStyle/>
          <a:p>
            <a:pPr marL="0" indent="0">
              <a:lnSpc>
                <a:spcPct val="150000"/>
              </a:lnSpc>
              <a:spcAft>
                <a:spcPts val="600"/>
              </a:spcAft>
              <a:buNone/>
            </a:pPr>
            <a:r>
              <a:rPr lang="zh-TW" altLang="zh-TW" sz="3400" b="1" cap="small" dirty="0" smtClean="0">
                <a:solidFill>
                  <a:srgbClr val="002060"/>
                </a:solidFill>
                <a:latin typeface="微軟正黑體" panose="020B0604030504040204" pitchFamily="34" charset="-120"/>
                <a:ea typeface="微軟正黑體" panose="020B0604030504040204" pitchFamily="34" charset="-120"/>
              </a:rPr>
              <a:t>集體</a:t>
            </a:r>
            <a:r>
              <a:rPr lang="zh-TW" altLang="zh-TW" sz="3400" b="1" cap="small" dirty="0">
                <a:solidFill>
                  <a:srgbClr val="002060"/>
                </a:solidFill>
                <a:latin typeface="微軟正黑體" panose="020B0604030504040204" pitchFamily="34" charset="-120"/>
                <a:ea typeface="微軟正黑體" panose="020B0604030504040204" pitchFamily="34" charset="-120"/>
              </a:rPr>
              <a:t>報名系統網路連結</a:t>
            </a:r>
          </a:p>
          <a:p>
            <a:pPr marL="457200" indent="-457200">
              <a:buFont typeface="+mj-lt"/>
              <a:buAutoNum type="arabicParenR"/>
            </a:pPr>
            <a:r>
              <a:rPr lang="en-US" altLang="zh-TW" sz="2400" b="1" dirty="0" smtClean="0">
                <a:solidFill>
                  <a:srgbClr val="002060"/>
                </a:solidFill>
                <a:latin typeface="微軟正黑體" panose="020B0604030504040204" pitchFamily="34" charset="-120"/>
                <a:ea typeface="微軟正黑體" panose="020B0604030504040204" pitchFamily="34" charset="-120"/>
              </a:rPr>
              <a:t>107</a:t>
            </a:r>
            <a:r>
              <a:rPr lang="zh-TW" altLang="en-US" sz="2400" b="1" dirty="0">
                <a:solidFill>
                  <a:srgbClr val="002060"/>
                </a:solidFill>
                <a:latin typeface="微軟正黑體" panose="020B0604030504040204" pitchFamily="34" charset="-120"/>
                <a:ea typeface="微軟正黑體" panose="020B0604030504040204" pitchFamily="34" charset="-120"/>
              </a:rPr>
              <a:t>學年度</a:t>
            </a:r>
            <a:r>
              <a:rPr lang="zh-TW" altLang="zh-TW" sz="2400" b="1" dirty="0">
                <a:solidFill>
                  <a:srgbClr val="002060"/>
                </a:solidFill>
                <a:latin typeface="微軟正黑體" panose="020B0604030504040204" pitchFamily="34" charset="-120"/>
                <a:ea typeface="微軟正黑體" panose="020B0604030504040204" pitchFamily="34" charset="-120"/>
              </a:rPr>
              <a:t>五專</a:t>
            </a:r>
            <a:r>
              <a:rPr lang="zh-TW" altLang="en-US" sz="2400" b="1" dirty="0">
                <a:solidFill>
                  <a:srgbClr val="002060"/>
                </a:solidFill>
                <a:latin typeface="微軟正黑體" panose="020B0604030504040204" pitchFamily="34" charset="-120"/>
                <a:ea typeface="微軟正黑體" panose="020B0604030504040204" pitchFamily="34" charset="-120"/>
              </a:rPr>
              <a:t>優先</a:t>
            </a:r>
            <a:r>
              <a:rPr lang="zh-TW" altLang="zh-TW" sz="2400" b="1" dirty="0">
                <a:solidFill>
                  <a:srgbClr val="002060"/>
                </a:solidFill>
                <a:latin typeface="微軟正黑體" panose="020B0604030504040204" pitchFamily="34" charset="-120"/>
                <a:ea typeface="微軟正黑體" panose="020B0604030504040204" pitchFamily="34" charset="-120"/>
              </a:rPr>
              <a:t>免試入學招生委員會</a:t>
            </a:r>
          </a:p>
          <a:p>
            <a:pPr marL="0" indent="538163">
              <a:buNone/>
            </a:pPr>
            <a:r>
              <a:rPr lang="en-US" altLang="zh-TW" sz="2400" dirty="0">
                <a:solidFill>
                  <a:srgbClr val="0070C0"/>
                </a:solidFill>
                <a:latin typeface="微軟正黑體" panose="020B0604030504040204" pitchFamily="34" charset="-120"/>
                <a:ea typeface="微軟正黑體" panose="020B0604030504040204" pitchFamily="34" charset="-120"/>
              </a:rPr>
              <a:t>https://</a:t>
            </a:r>
            <a:r>
              <a:rPr lang="en-US" altLang="zh-TW" sz="2400" dirty="0" smtClean="0">
                <a:solidFill>
                  <a:srgbClr val="0070C0"/>
                </a:solidFill>
                <a:latin typeface="微軟正黑體" panose="020B0604030504040204" pitchFamily="34" charset="-120"/>
                <a:ea typeface="微軟正黑體" panose="020B0604030504040204" pitchFamily="34" charset="-120"/>
              </a:rPr>
              <a:t>www.jctv.ntut.edu.tw/u5/</a:t>
            </a:r>
          </a:p>
          <a:p>
            <a:pPr marL="457200" indent="-457200">
              <a:buFont typeface="+mj-lt"/>
              <a:buAutoNum type="arabicParenR" startAt="2"/>
            </a:pPr>
            <a:r>
              <a:rPr lang="en-US" altLang="zh-TW" sz="2400" b="1" dirty="0" smtClean="0">
                <a:solidFill>
                  <a:srgbClr val="002060"/>
                </a:solidFill>
                <a:latin typeface="微軟正黑體" panose="020B0604030504040204" pitchFamily="34" charset="-120"/>
                <a:ea typeface="微軟正黑體" panose="020B0604030504040204" pitchFamily="34" charset="-120"/>
              </a:rPr>
              <a:t>107</a:t>
            </a:r>
            <a:r>
              <a:rPr lang="zh-TW" altLang="zh-TW" sz="2400" b="1" dirty="0" smtClean="0">
                <a:solidFill>
                  <a:srgbClr val="002060"/>
                </a:solidFill>
                <a:latin typeface="微軟正黑體" panose="020B0604030504040204" pitchFamily="34" charset="-120"/>
                <a:ea typeface="微軟正黑體" panose="020B0604030504040204" pitchFamily="34" charset="-120"/>
              </a:rPr>
              <a:t>學年度五專</a:t>
            </a:r>
            <a:r>
              <a:rPr lang="zh-TW" altLang="en-US" sz="2400" b="1" dirty="0" smtClean="0">
                <a:solidFill>
                  <a:srgbClr val="002060"/>
                </a:solidFill>
                <a:latin typeface="微軟正黑體" panose="020B0604030504040204" pitchFamily="34" charset="-120"/>
                <a:ea typeface="微軟正黑體" panose="020B0604030504040204" pitchFamily="34" charset="-120"/>
              </a:rPr>
              <a:t>優先</a:t>
            </a:r>
            <a:r>
              <a:rPr lang="zh-TW" altLang="zh-TW" sz="2400" b="1" dirty="0" smtClean="0">
                <a:solidFill>
                  <a:srgbClr val="002060"/>
                </a:solidFill>
                <a:latin typeface="微軟正黑體" panose="020B0604030504040204" pitchFamily="34" charset="-120"/>
                <a:ea typeface="微軟正黑體" panose="020B0604030504040204" pitchFamily="34" charset="-120"/>
              </a:rPr>
              <a:t>免試入學國中集體報名系統</a:t>
            </a:r>
          </a:p>
          <a:p>
            <a:pPr marL="0" indent="538163">
              <a:buNone/>
            </a:pPr>
            <a:r>
              <a:rPr lang="en-US" altLang="zh-TW" sz="2400" dirty="0">
                <a:solidFill>
                  <a:srgbClr val="0070C0"/>
                </a:solidFill>
                <a:latin typeface="微軟正黑體" panose="020B0604030504040204" pitchFamily="34" charset="-120"/>
                <a:ea typeface="微軟正黑體" panose="020B0604030504040204" pitchFamily="34" charset="-120"/>
              </a:rPr>
              <a:t>https://www.jctv.ntut.edu.tw/u5/</a:t>
            </a:r>
          </a:p>
          <a:p>
            <a:pPr marL="457200" indent="-457200">
              <a:buFont typeface="+mj-lt"/>
              <a:buAutoNum type="arabicParenR" startAt="3"/>
            </a:pPr>
            <a:r>
              <a:rPr lang="zh-TW" altLang="en-US" sz="2400" b="1" dirty="0" smtClean="0">
                <a:solidFill>
                  <a:srgbClr val="002060"/>
                </a:solidFill>
                <a:latin typeface="微軟正黑體" panose="020B0604030504040204" pitchFamily="34" charset="-120"/>
                <a:ea typeface="微軟正黑體" panose="020B0604030504040204" pitchFamily="34" charset="-120"/>
              </a:rPr>
              <a:t>五專</a:t>
            </a:r>
            <a:r>
              <a:rPr lang="zh-TW" altLang="en-US" sz="2400" b="1" dirty="0">
                <a:solidFill>
                  <a:srgbClr val="002060"/>
                </a:solidFill>
                <a:latin typeface="微軟正黑體" panose="020B0604030504040204" pitchFamily="34" charset="-120"/>
                <a:ea typeface="微軟正黑體" panose="020B0604030504040204" pitchFamily="34" charset="-120"/>
              </a:rPr>
              <a:t>集體網路報名系統</a:t>
            </a:r>
            <a:r>
              <a:rPr lang="en-US" altLang="zh-TW" sz="2400" b="1" dirty="0">
                <a:solidFill>
                  <a:srgbClr val="002060"/>
                </a:solidFill>
                <a:latin typeface="微軟正黑體" panose="020B0604030504040204" pitchFamily="34" charset="-120"/>
                <a:ea typeface="微軟正黑體" panose="020B0604030504040204" pitchFamily="34" charset="-120"/>
              </a:rPr>
              <a:t>-</a:t>
            </a:r>
            <a:r>
              <a:rPr lang="zh-TW" altLang="en-US" sz="2400" b="1" dirty="0">
                <a:solidFill>
                  <a:srgbClr val="002060"/>
                </a:solidFill>
                <a:latin typeface="微軟正黑體" panose="020B0604030504040204" pitchFamily="34" charset="-120"/>
                <a:ea typeface="微軟正黑體" panose="020B0604030504040204" pitchFamily="34" charset="-120"/>
              </a:rPr>
              <a:t>練習版 </a:t>
            </a:r>
            <a:r>
              <a:rPr lang="zh-TW" altLang="en-US" sz="1800" b="1" dirty="0">
                <a:solidFill>
                  <a:srgbClr val="002060"/>
                </a:solidFill>
                <a:latin typeface="微軟正黑體" panose="020B0604030504040204" pitchFamily="34" charset="-120"/>
                <a:ea typeface="微軟正黑體" panose="020B0604030504040204" pitchFamily="34" charset="-120"/>
              </a:rPr>
              <a:t>（開放日期</a:t>
            </a:r>
            <a:r>
              <a:rPr lang="en-US" altLang="zh-TW" sz="1800" b="1" dirty="0">
                <a:solidFill>
                  <a:srgbClr val="002060"/>
                </a:solidFill>
                <a:latin typeface="微軟正黑體" panose="020B0604030504040204" pitchFamily="34" charset="-120"/>
                <a:ea typeface="微軟正黑體" panose="020B0604030504040204" pitchFamily="34" charset="-120"/>
              </a:rPr>
              <a:t>107.5.7-5.15</a:t>
            </a:r>
            <a:r>
              <a:rPr lang="zh-TW" altLang="en-US" sz="1800" b="1" dirty="0">
                <a:solidFill>
                  <a:srgbClr val="002060"/>
                </a:solidFill>
                <a:latin typeface="微軟正黑體" panose="020B0604030504040204" pitchFamily="34" charset="-120"/>
                <a:ea typeface="微軟正黑體" panose="020B0604030504040204" pitchFamily="34" charset="-120"/>
              </a:rPr>
              <a:t>）</a:t>
            </a:r>
            <a:endParaRPr lang="en-US" altLang="zh-TW" sz="1800" b="1" dirty="0">
              <a:solidFill>
                <a:srgbClr val="002060"/>
              </a:solidFill>
              <a:latin typeface="微軟正黑體" panose="020B0604030504040204" pitchFamily="34" charset="-120"/>
              <a:ea typeface="微軟正黑體" panose="020B0604030504040204" pitchFamily="34" charset="-120"/>
            </a:endParaRPr>
          </a:p>
          <a:p>
            <a:pPr marL="0" indent="538163">
              <a:buNone/>
            </a:pPr>
            <a:r>
              <a:rPr lang="en-US" altLang="zh-TW" sz="2400" dirty="0">
                <a:solidFill>
                  <a:srgbClr val="0070C0"/>
                </a:solidFill>
                <a:latin typeface="微軟正黑體" panose="020B0604030504040204" pitchFamily="34" charset="-120"/>
                <a:ea typeface="微軟正黑體" panose="020B0604030504040204" pitchFamily="34" charset="-120"/>
              </a:rPr>
              <a:t>https://www.jctv.ntut.edu.tw/u5/</a:t>
            </a:r>
          </a:p>
          <a:p>
            <a:endParaRPr lang="zh-TW" altLang="en-US" dirty="0"/>
          </a:p>
        </p:txBody>
      </p:sp>
      <p:sp>
        <p:nvSpPr>
          <p:cNvPr id="3" name="投影片編號版面配置區 2"/>
          <p:cNvSpPr>
            <a:spLocks noGrp="1"/>
          </p:cNvSpPr>
          <p:nvPr>
            <p:ph type="sldNum" sz="quarter" idx="12"/>
          </p:nvPr>
        </p:nvSpPr>
        <p:spPr>
          <a:xfrm>
            <a:off x="10094675" y="6352002"/>
            <a:ext cx="2057400" cy="365125"/>
          </a:xfrm>
        </p:spPr>
        <p:txBody>
          <a:bodyPr vert="horz" lIns="91440" tIns="45720" rIns="91440" bIns="45720" rtlCol="0" anchor="ctr"/>
          <a:lstStyle/>
          <a:p>
            <a:fld id="{0E5B7630-F08B-4B77-8EA4-1660FE075C0A}" type="slidenum">
              <a:rPr lang="zh-TW" altLang="en-US" sz="2000">
                <a:solidFill>
                  <a:schemeClr val="tx1"/>
                </a:solidFill>
              </a:rPr>
              <a:pPr/>
              <a:t>30</a:t>
            </a:fld>
            <a:endParaRPr lang="zh-TW" altLang="en-US" sz="2000" dirty="0">
              <a:solidFill>
                <a:schemeClr val="tx1"/>
              </a:solidFill>
            </a:endParaRPr>
          </a:p>
        </p:txBody>
      </p:sp>
      <p:sp>
        <p:nvSpPr>
          <p:cNvPr id="2" name="矩形 1"/>
          <p:cNvSpPr/>
          <p:nvPr/>
        </p:nvSpPr>
        <p:spPr>
          <a:xfrm>
            <a:off x="7885788" y="4253031"/>
            <a:ext cx="2611728" cy="313352"/>
          </a:xfrm>
          <a:prstGeom prst="rect">
            <a:avLst/>
          </a:prstGeom>
          <a:solidFill>
            <a:srgbClr val="5AA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a:latin typeface="華康中圓體" panose="020F0509000000000000" pitchFamily="49" charset="-120"/>
                <a:ea typeface="華康中圓體" panose="020F0509000000000000" pitchFamily="49" charset="-120"/>
              </a:rPr>
              <a:t>107</a:t>
            </a:r>
            <a:r>
              <a:rPr lang="zh-TW" altLang="en-US" sz="1200" dirty="0">
                <a:latin typeface="華康中圓體" panose="020F0509000000000000" pitchFamily="49" charset="-120"/>
                <a:ea typeface="華康中圓體" panose="020F0509000000000000" pitchFamily="49" charset="-120"/>
              </a:rPr>
              <a:t>學年度五專優先免試入學</a:t>
            </a:r>
          </a:p>
        </p:txBody>
      </p:sp>
      <p:pic>
        <p:nvPicPr>
          <p:cNvPr id="7" name="圖片 6"/>
          <p:cNvPicPr>
            <a:picLocks noChangeAspect="1"/>
          </p:cNvPicPr>
          <p:nvPr/>
        </p:nvPicPr>
        <p:blipFill>
          <a:blip r:embed="rId4"/>
          <a:stretch>
            <a:fillRect/>
          </a:stretch>
        </p:blipFill>
        <p:spPr>
          <a:xfrm>
            <a:off x="4727848" y="4263653"/>
            <a:ext cx="2950534" cy="20883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圖片 9"/>
          <p:cNvPicPr>
            <a:picLocks noChangeAspect="1"/>
          </p:cNvPicPr>
          <p:nvPr/>
        </p:nvPicPr>
        <p:blipFill>
          <a:blip r:embed="rId5"/>
          <a:stretch>
            <a:fillRect/>
          </a:stretch>
        </p:blipFill>
        <p:spPr>
          <a:xfrm>
            <a:off x="1742176" y="4084542"/>
            <a:ext cx="2809049" cy="2456153"/>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74465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vert="horz" lIns="91440" tIns="45720" rIns="91440" bIns="45720" rtlCol="0" anchor="ctr"/>
          <a:lstStyle/>
          <a:p>
            <a:fld id="{37291CB4-5998-4314-A655-A47EF9B9249D}" type="slidenum">
              <a:rPr lang="zh-TW" altLang="en-US" sz="2000">
                <a:solidFill>
                  <a:schemeClr val="tx1"/>
                </a:solidFill>
              </a:rPr>
              <a:pPr/>
              <a:t>31</a:t>
            </a:fld>
            <a:endParaRPr lang="zh-TW" altLang="en-US" sz="2000">
              <a:solidFill>
                <a:schemeClr val="tx1"/>
              </a:solidFill>
            </a:endParaRPr>
          </a:p>
        </p:txBody>
      </p:sp>
      <p:pic>
        <p:nvPicPr>
          <p:cNvPr id="5" name="圖片 4"/>
          <p:cNvPicPr>
            <a:picLocks noChangeAspect="1"/>
          </p:cNvPicPr>
          <p:nvPr/>
        </p:nvPicPr>
        <p:blipFill>
          <a:blip r:embed="rId2"/>
          <a:stretch>
            <a:fillRect/>
          </a:stretch>
        </p:blipFill>
        <p:spPr>
          <a:xfrm>
            <a:off x="574506" y="1250767"/>
            <a:ext cx="5288145" cy="5288145"/>
          </a:xfrm>
          <a:prstGeom prst="rect">
            <a:avLst/>
          </a:prstGeom>
          <a:ln>
            <a:noFill/>
          </a:ln>
          <a:effectLst>
            <a:outerShdw blurRad="292100" dist="139700" dir="2700000" algn="tl" rotWithShape="0">
              <a:srgbClr val="333333">
                <a:alpha val="65000"/>
              </a:srgbClr>
            </a:outerShdw>
          </a:effectLst>
        </p:spPr>
      </p:pic>
      <p:sp>
        <p:nvSpPr>
          <p:cNvPr id="6" name="Rectangle 2"/>
          <p:cNvSpPr>
            <a:spLocks noGrp="1" noChangeArrowheads="1"/>
          </p:cNvSpPr>
          <p:nvPr>
            <p:ph type="title"/>
          </p:nvPr>
        </p:nvSpPr>
        <p:spPr>
          <a:xfrm>
            <a:off x="574506" y="237485"/>
            <a:ext cx="8229600" cy="792162"/>
          </a:xfrm>
        </p:spPr>
        <p:txBody>
          <a:bodyPr>
            <a:normAutofit/>
          </a:bodyPr>
          <a:lstStyle/>
          <a:p>
            <a:r>
              <a:rPr lang="zh-TW" altLang="en-US" sz="3200" b="1" dirty="0" smtClean="0">
                <a:solidFill>
                  <a:srgbClr val="002060"/>
                </a:solidFill>
                <a:latin typeface="微軟正黑體" panose="020B0604030504040204" pitchFamily="34" charset="-120"/>
                <a:ea typeface="微軟正黑體" panose="020B0604030504040204" pitchFamily="34" charset="-120"/>
              </a:rPr>
              <a:t>選</a:t>
            </a:r>
            <a:r>
              <a:rPr lang="zh-TW" altLang="en-US" sz="3200" b="1" dirty="0">
                <a:solidFill>
                  <a:srgbClr val="002060"/>
                </a:solidFill>
                <a:latin typeface="微軟正黑體" panose="020B0604030504040204" pitchFamily="34" charset="-120"/>
                <a:ea typeface="微軟正黑體" panose="020B0604030504040204" pitchFamily="34" charset="-120"/>
              </a:rPr>
              <a:t>填登記志願系統</a:t>
            </a:r>
            <a:r>
              <a:rPr lang="en-US" altLang="zh-TW" sz="3200" b="1" dirty="0">
                <a:solidFill>
                  <a:srgbClr val="002060"/>
                </a:solidFill>
                <a:latin typeface="微軟正黑體" panose="020B0604030504040204" pitchFamily="34" charset="-120"/>
                <a:ea typeface="微軟正黑體" panose="020B0604030504040204" pitchFamily="34" charset="-120"/>
              </a:rPr>
              <a:t>-</a:t>
            </a:r>
            <a:r>
              <a:rPr lang="zh-TW" altLang="en-US" sz="3200" b="1" dirty="0" smtClean="0">
                <a:solidFill>
                  <a:srgbClr val="002060"/>
                </a:solidFill>
                <a:latin typeface="微軟正黑體" panose="020B0604030504040204" pitchFamily="34" charset="-120"/>
                <a:ea typeface="微軟正黑體" panose="020B0604030504040204" pitchFamily="34" charset="-120"/>
              </a:rPr>
              <a:t>系統登入</a:t>
            </a:r>
          </a:p>
        </p:txBody>
      </p:sp>
      <p:sp>
        <p:nvSpPr>
          <p:cNvPr id="7" name="矩形 6"/>
          <p:cNvSpPr/>
          <p:nvPr/>
        </p:nvSpPr>
        <p:spPr>
          <a:xfrm>
            <a:off x="2079653" y="3560167"/>
            <a:ext cx="849664" cy="8095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5360271" y="1731696"/>
            <a:ext cx="502380" cy="17885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4284900" y="1947009"/>
            <a:ext cx="1557550" cy="369332"/>
          </a:xfrm>
          <a:prstGeom prst="rect">
            <a:avLst/>
          </a:prstGeom>
          <a:noFill/>
          <a:ln w="28575">
            <a:solidFill>
              <a:srgbClr val="FF0000"/>
            </a:solidFill>
            <a:prstDash val="dash"/>
          </a:ln>
        </p:spPr>
        <p:txBody>
          <a:bodyPr wrap="square" rtlCol="0">
            <a:spAutoFit/>
          </a:bodyPr>
          <a:lstStyle/>
          <a:p>
            <a:r>
              <a:rPr lang="zh-TW" altLang="en-US" b="1" dirty="0" smtClean="0">
                <a:latin typeface="微軟正黑體" panose="020B0604030504040204" pitchFamily="34" charset="-120"/>
                <a:ea typeface="微軟正黑體" panose="020B0604030504040204" pitchFamily="34" charset="-120"/>
              </a:rPr>
              <a:t>考生作業系統</a:t>
            </a:r>
            <a:endParaRPr lang="zh-TW" altLang="en-US" b="1" dirty="0">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2045260" y="3154381"/>
            <a:ext cx="2735109" cy="369332"/>
          </a:xfrm>
          <a:prstGeom prst="rect">
            <a:avLst/>
          </a:prstGeom>
          <a:noFill/>
          <a:ln w="28575">
            <a:solidFill>
              <a:srgbClr val="FF0000"/>
            </a:solidFill>
            <a:prstDash val="dash"/>
          </a:ln>
        </p:spPr>
        <p:txBody>
          <a:bodyPr wrap="square" rtlCol="0">
            <a:spAutoFit/>
          </a:bodyPr>
          <a:lstStyle/>
          <a:p>
            <a:r>
              <a:rPr lang="zh-TW" altLang="en-US" b="1" dirty="0" smtClean="0">
                <a:latin typeface="微軟正黑體" panose="020B0604030504040204" pitchFamily="34" charset="-120"/>
                <a:ea typeface="微軟正黑體" panose="020B0604030504040204" pitchFamily="34" charset="-120"/>
              </a:rPr>
              <a:t>網路選填登記志願系統</a:t>
            </a:r>
            <a:endParaRPr lang="zh-TW" altLang="en-US" b="1" dirty="0">
              <a:latin typeface="微軟正黑體" panose="020B0604030504040204" pitchFamily="34" charset="-120"/>
              <a:ea typeface="微軟正黑體" panose="020B0604030504040204" pitchFamily="34" charset="-120"/>
            </a:endParaRPr>
          </a:p>
        </p:txBody>
      </p:sp>
      <p:sp>
        <p:nvSpPr>
          <p:cNvPr id="12" name="向右箭號 11"/>
          <p:cNvSpPr/>
          <p:nvPr/>
        </p:nvSpPr>
        <p:spPr>
          <a:xfrm>
            <a:off x="5906960" y="2550077"/>
            <a:ext cx="432048" cy="4320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rgbClr val="FF0000"/>
                </a:solidFill>
              </a:ln>
              <a:solidFill>
                <a:srgbClr val="FF0000"/>
              </a:solidFill>
            </a:endParaRPr>
          </a:p>
        </p:txBody>
      </p:sp>
      <p:pic>
        <p:nvPicPr>
          <p:cNvPr id="15" name="圖片 14"/>
          <p:cNvPicPr>
            <a:picLocks noChangeAspect="1"/>
          </p:cNvPicPr>
          <p:nvPr/>
        </p:nvPicPr>
        <p:blipFill>
          <a:blip r:embed="rId3"/>
          <a:stretch>
            <a:fillRect/>
          </a:stretch>
        </p:blipFill>
        <p:spPr>
          <a:xfrm>
            <a:off x="6379861" y="803285"/>
            <a:ext cx="5702995" cy="3362459"/>
          </a:xfrm>
          <a:prstGeom prst="rect">
            <a:avLst/>
          </a:prstGeom>
          <a:ln>
            <a:noFill/>
          </a:ln>
          <a:effectLst>
            <a:outerShdw blurRad="292100" dist="139700" dir="2700000" algn="tl" rotWithShape="0">
              <a:srgbClr val="333333">
                <a:alpha val="65000"/>
              </a:srgbClr>
            </a:outerShdw>
          </a:effectLst>
        </p:spPr>
      </p:pic>
      <p:sp>
        <p:nvSpPr>
          <p:cNvPr id="16" name="矩形 15"/>
          <p:cNvSpPr/>
          <p:nvPr/>
        </p:nvSpPr>
        <p:spPr>
          <a:xfrm>
            <a:off x="7308034" y="2011154"/>
            <a:ext cx="3922462" cy="12562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p:cNvSpPr txBox="1"/>
          <p:nvPr/>
        </p:nvSpPr>
        <p:spPr>
          <a:xfrm>
            <a:off x="6954214" y="4369699"/>
            <a:ext cx="4630102" cy="2554545"/>
          </a:xfrm>
          <a:prstGeom prst="rect">
            <a:avLst/>
          </a:prstGeom>
          <a:noFill/>
        </p:spPr>
        <p:txBody>
          <a:bodyPr wrap="square" rtlCol="0">
            <a:spAutoFit/>
          </a:bodyPr>
          <a:lstStyle/>
          <a:p>
            <a:pPr marL="342900" indent="-342900">
              <a:buFont typeface="Wingdings" panose="05000000000000000000" pitchFamily="2" charset="2"/>
              <a:buChar char="u"/>
            </a:pPr>
            <a:r>
              <a:rPr lang="zh-TW" altLang="en-US" sz="2000" b="1" dirty="0" smtClean="0">
                <a:solidFill>
                  <a:srgbClr val="002060"/>
                </a:solidFill>
                <a:latin typeface="微軟正黑體" panose="020B0604030504040204" pitchFamily="34" charset="-120"/>
                <a:ea typeface="微軟正黑體" panose="020B0604030504040204" pitchFamily="34" charset="-120"/>
              </a:rPr>
              <a:t>免試生登入</a:t>
            </a:r>
            <a:endParaRPr lang="en-US" altLang="zh-TW" sz="2000" b="1" dirty="0" smtClean="0">
              <a:solidFill>
                <a:srgbClr val="002060"/>
              </a:solidFill>
              <a:latin typeface="微軟正黑體" panose="020B0604030504040204" pitchFamily="34" charset="-120"/>
              <a:ea typeface="微軟正黑體" panose="020B0604030504040204" pitchFamily="34" charset="-120"/>
            </a:endParaRPr>
          </a:p>
          <a:p>
            <a:pPr marL="342900" indent="-342900">
              <a:buFont typeface="+mj-lt"/>
              <a:buAutoNum type="arabicPeriod"/>
            </a:pPr>
            <a:r>
              <a:rPr lang="zh-TW" altLang="en-US" sz="2000" b="1" dirty="0" smtClean="0">
                <a:solidFill>
                  <a:srgbClr val="002060"/>
                </a:solidFill>
                <a:latin typeface="微軟正黑體" panose="020B0604030504040204" pitchFamily="34" charset="-120"/>
                <a:ea typeface="微軟正黑體" panose="020B0604030504040204" pitchFamily="34" charset="-120"/>
              </a:rPr>
              <a:t>輸入</a:t>
            </a:r>
            <a:r>
              <a:rPr lang="zh-TW" altLang="en-US" sz="2000" b="1" dirty="0" smtClean="0">
                <a:solidFill>
                  <a:srgbClr val="C00000"/>
                </a:solidFill>
                <a:latin typeface="微軟正黑體" panose="020B0604030504040204" pitchFamily="34" charset="-120"/>
                <a:ea typeface="微軟正黑體" panose="020B0604030504040204" pitchFamily="34" charset="-120"/>
              </a:rPr>
              <a:t>身分證統一編號</a:t>
            </a:r>
            <a:endParaRPr lang="en-US" altLang="zh-TW" sz="2000" b="1" dirty="0" smtClean="0">
              <a:solidFill>
                <a:srgbClr val="C00000"/>
              </a:solidFill>
              <a:latin typeface="微軟正黑體" panose="020B0604030504040204" pitchFamily="34" charset="-120"/>
              <a:ea typeface="微軟正黑體" panose="020B0604030504040204" pitchFamily="34" charset="-120"/>
            </a:endParaRPr>
          </a:p>
          <a:p>
            <a:pPr marL="342900" indent="-342900">
              <a:buFont typeface="+mj-lt"/>
              <a:buAutoNum type="arabicPeriod"/>
            </a:pPr>
            <a:r>
              <a:rPr lang="en-US" altLang="zh-TW" sz="2000" b="1" dirty="0" smtClean="0">
                <a:solidFill>
                  <a:srgbClr val="002060"/>
                </a:solidFill>
                <a:latin typeface="微軟正黑體" panose="020B0604030504040204" pitchFamily="34" charset="-120"/>
                <a:ea typeface="微軟正黑體" panose="020B0604030504040204" pitchFamily="34" charset="-120"/>
              </a:rPr>
              <a:t>(</a:t>
            </a:r>
            <a:r>
              <a:rPr lang="zh-TW" altLang="en-US" sz="2000" b="1" dirty="0" smtClean="0">
                <a:solidFill>
                  <a:srgbClr val="002060"/>
                </a:solidFill>
                <a:latin typeface="微軟正黑體" panose="020B0604030504040204" pitchFamily="34" charset="-120"/>
                <a:ea typeface="微軟正黑體" panose="020B0604030504040204" pitchFamily="34" charset="-120"/>
              </a:rPr>
              <a:t>居留證號或入出境許可證統一證號</a:t>
            </a:r>
            <a:r>
              <a:rPr lang="en-US" altLang="zh-TW" sz="2000" b="1" dirty="0" smtClean="0">
                <a:solidFill>
                  <a:srgbClr val="002060"/>
                </a:solidFill>
                <a:latin typeface="微軟正黑體" panose="020B0604030504040204" pitchFamily="34" charset="-120"/>
                <a:ea typeface="微軟正黑體" panose="020B0604030504040204" pitchFamily="34" charset="-120"/>
              </a:rPr>
              <a:t>)</a:t>
            </a:r>
          </a:p>
          <a:p>
            <a:pPr marL="342900" indent="-342900">
              <a:buFont typeface="+mj-lt"/>
              <a:buAutoNum type="arabicPeriod"/>
            </a:pPr>
            <a:r>
              <a:rPr lang="zh-TW" altLang="en-US" sz="2000" b="1" dirty="0" smtClean="0">
                <a:solidFill>
                  <a:srgbClr val="002060"/>
                </a:solidFill>
                <a:latin typeface="微軟正黑體" panose="020B0604030504040204" pitchFamily="34" charset="-120"/>
                <a:ea typeface="微軟正黑體" panose="020B0604030504040204" pitchFamily="34" charset="-120"/>
              </a:rPr>
              <a:t>輸入</a:t>
            </a:r>
            <a:r>
              <a:rPr lang="zh-TW" altLang="en-US" sz="2000" b="1" dirty="0" smtClean="0">
                <a:solidFill>
                  <a:srgbClr val="C00000"/>
                </a:solidFill>
                <a:latin typeface="微軟正黑體" panose="020B0604030504040204" pitchFamily="34" charset="-120"/>
                <a:ea typeface="微軟正黑體" panose="020B0604030504040204" pitchFamily="34" charset="-120"/>
              </a:rPr>
              <a:t>出身年月日共</a:t>
            </a:r>
            <a:r>
              <a:rPr lang="en-US" altLang="zh-TW" sz="2000" b="1" dirty="0" smtClean="0">
                <a:solidFill>
                  <a:srgbClr val="C00000"/>
                </a:solidFill>
                <a:latin typeface="微軟正黑體" panose="020B0604030504040204" pitchFamily="34" charset="-120"/>
                <a:ea typeface="微軟正黑體" panose="020B0604030504040204" pitchFamily="34" charset="-120"/>
              </a:rPr>
              <a:t>6</a:t>
            </a:r>
            <a:r>
              <a:rPr lang="zh-TW" altLang="en-US" sz="2000" b="1" dirty="0" smtClean="0">
                <a:solidFill>
                  <a:srgbClr val="C00000"/>
                </a:solidFill>
                <a:latin typeface="微軟正黑體" panose="020B0604030504040204" pitchFamily="34" charset="-120"/>
                <a:ea typeface="微軟正黑體" panose="020B0604030504040204" pitchFamily="34" charset="-120"/>
              </a:rPr>
              <a:t>碼</a:t>
            </a:r>
            <a:endParaRPr lang="en-US" altLang="zh-TW" sz="2000" b="1" dirty="0" smtClean="0">
              <a:solidFill>
                <a:srgbClr val="C00000"/>
              </a:solidFill>
              <a:latin typeface="微軟正黑體" panose="020B0604030504040204" pitchFamily="34" charset="-120"/>
              <a:ea typeface="微軟正黑體" panose="020B0604030504040204" pitchFamily="34" charset="-120"/>
            </a:endParaRPr>
          </a:p>
          <a:p>
            <a:pPr marL="342900" indent="-342900">
              <a:buFont typeface="+mj-lt"/>
              <a:buAutoNum type="arabicPeriod"/>
            </a:pPr>
            <a:r>
              <a:rPr lang="zh-TW" altLang="en-US" sz="2000" b="1" dirty="0" smtClean="0">
                <a:solidFill>
                  <a:srgbClr val="002060"/>
                </a:solidFill>
                <a:latin typeface="微軟正黑體" panose="020B0604030504040204" pitchFamily="34" charset="-120"/>
                <a:ea typeface="微軟正黑體" panose="020B0604030504040204" pitchFamily="34" charset="-120"/>
              </a:rPr>
              <a:t>輸入預設</a:t>
            </a:r>
            <a:r>
              <a:rPr lang="zh-TW" altLang="en-US" sz="2000" b="1" dirty="0" smtClean="0">
                <a:solidFill>
                  <a:srgbClr val="C00000"/>
                </a:solidFill>
                <a:latin typeface="微軟正黑體" panose="020B0604030504040204" pitchFamily="34" charset="-120"/>
                <a:ea typeface="微軟正黑體" panose="020B0604030504040204" pitchFamily="34" charset="-120"/>
              </a:rPr>
              <a:t>通行碼</a:t>
            </a:r>
            <a:endParaRPr lang="en-US" altLang="zh-TW" sz="2000" b="1" dirty="0" smtClean="0">
              <a:solidFill>
                <a:srgbClr val="C00000"/>
              </a:solidFill>
              <a:latin typeface="微軟正黑體" panose="020B0604030504040204" pitchFamily="34" charset="-120"/>
              <a:ea typeface="微軟正黑體" panose="020B0604030504040204" pitchFamily="34" charset="-120"/>
            </a:endParaRPr>
          </a:p>
          <a:p>
            <a:r>
              <a:rPr lang="zh-TW" altLang="en-US" sz="2000" b="1" dirty="0">
                <a:solidFill>
                  <a:srgbClr val="002060"/>
                </a:solidFill>
                <a:latin typeface="微軟正黑體" panose="020B0604030504040204" pitchFamily="34" charset="-120"/>
                <a:ea typeface="微軟正黑體" panose="020B0604030504040204" pitchFamily="34" charset="-120"/>
              </a:rPr>
              <a:t> </a:t>
            </a:r>
            <a:r>
              <a:rPr lang="zh-TW" altLang="en-US" sz="2000" b="1" dirty="0" smtClean="0">
                <a:solidFill>
                  <a:srgbClr val="002060"/>
                </a:solidFill>
                <a:latin typeface="微軟正黑體" panose="020B0604030504040204" pitchFamily="34" charset="-120"/>
                <a:ea typeface="微軟正黑體" panose="020B0604030504040204" pitchFamily="34" charset="-120"/>
              </a:rPr>
              <a:t>     </a:t>
            </a:r>
            <a:r>
              <a:rPr lang="en-US" altLang="zh-TW" sz="2000" b="1" dirty="0" smtClean="0">
                <a:solidFill>
                  <a:srgbClr val="002060"/>
                </a:solidFill>
                <a:latin typeface="微軟正黑體" panose="020B0604030504040204" pitchFamily="34" charset="-120"/>
                <a:ea typeface="微軟正黑體" panose="020B0604030504040204" pitchFamily="34" charset="-120"/>
              </a:rPr>
              <a:t>(</a:t>
            </a:r>
            <a:r>
              <a:rPr lang="zh-TW" altLang="en-US" sz="2000" b="1" dirty="0" smtClean="0">
                <a:solidFill>
                  <a:srgbClr val="002060"/>
                </a:solidFill>
                <a:latin typeface="微軟正黑體" panose="020B0604030504040204" pitchFamily="34" charset="-120"/>
                <a:ea typeface="微軟正黑體" panose="020B0604030504040204" pitchFamily="34" charset="-120"/>
              </a:rPr>
              <a:t>預設為身分證後</a:t>
            </a:r>
            <a:r>
              <a:rPr lang="en-US" altLang="zh-TW" sz="2000" b="1" dirty="0" smtClean="0">
                <a:solidFill>
                  <a:srgbClr val="002060"/>
                </a:solidFill>
                <a:latin typeface="微軟正黑體" panose="020B0604030504040204" pitchFamily="34" charset="-120"/>
                <a:ea typeface="微軟正黑體" panose="020B0604030504040204" pitchFamily="34" charset="-120"/>
              </a:rPr>
              <a:t>4</a:t>
            </a:r>
            <a:r>
              <a:rPr lang="zh-TW" altLang="en-US" sz="2000" b="1" dirty="0" smtClean="0">
                <a:solidFill>
                  <a:srgbClr val="002060"/>
                </a:solidFill>
                <a:latin typeface="微軟正黑體" panose="020B0604030504040204" pitchFamily="34" charset="-120"/>
                <a:ea typeface="微軟正黑體" panose="020B0604030504040204" pitchFamily="34" charset="-120"/>
              </a:rPr>
              <a:t>碼</a:t>
            </a:r>
            <a:r>
              <a:rPr lang="en-US" altLang="zh-TW" sz="2000" b="1" dirty="0" smtClean="0">
                <a:solidFill>
                  <a:srgbClr val="002060"/>
                </a:solidFill>
                <a:latin typeface="微軟正黑體" panose="020B0604030504040204" pitchFamily="34" charset="-120"/>
                <a:ea typeface="微軟正黑體" panose="020B0604030504040204" pitchFamily="34" charset="-120"/>
              </a:rPr>
              <a:t>+</a:t>
            </a:r>
            <a:r>
              <a:rPr lang="zh-TW" altLang="en-US" sz="2000" b="1" dirty="0" smtClean="0">
                <a:solidFill>
                  <a:srgbClr val="002060"/>
                </a:solidFill>
                <a:latin typeface="微軟正黑體" panose="020B0604030504040204" pitchFamily="34" charset="-120"/>
                <a:ea typeface="微軟正黑體" panose="020B0604030504040204" pitchFamily="34" charset="-120"/>
              </a:rPr>
              <a:t>出生月日</a:t>
            </a:r>
            <a:r>
              <a:rPr lang="en-US" altLang="zh-TW" sz="2000" b="1" dirty="0" smtClean="0">
                <a:solidFill>
                  <a:srgbClr val="002060"/>
                </a:solidFill>
                <a:latin typeface="微軟正黑體" panose="020B0604030504040204" pitchFamily="34" charset="-120"/>
                <a:ea typeface="微軟正黑體" panose="020B0604030504040204" pitchFamily="34" charset="-120"/>
              </a:rPr>
              <a:t>4</a:t>
            </a:r>
            <a:r>
              <a:rPr lang="zh-TW" altLang="en-US" sz="2000" b="1" dirty="0" smtClean="0">
                <a:solidFill>
                  <a:srgbClr val="002060"/>
                </a:solidFill>
                <a:latin typeface="微軟正黑體" panose="020B0604030504040204" pitchFamily="34" charset="-120"/>
                <a:ea typeface="微軟正黑體" panose="020B0604030504040204" pitchFamily="34" charset="-120"/>
              </a:rPr>
              <a:t>碼</a:t>
            </a:r>
            <a:r>
              <a:rPr lang="en-US" altLang="zh-TW" sz="2000" b="1" dirty="0" smtClean="0">
                <a:solidFill>
                  <a:srgbClr val="002060"/>
                </a:solidFill>
                <a:latin typeface="微軟正黑體" panose="020B0604030504040204" pitchFamily="34" charset="-120"/>
                <a:ea typeface="微軟正黑體" panose="020B0604030504040204" pitchFamily="34" charset="-120"/>
              </a:rPr>
              <a:t>)</a:t>
            </a:r>
          </a:p>
          <a:p>
            <a:pPr marL="355600" indent="-355600">
              <a:buFont typeface="+mj-lt"/>
              <a:buAutoNum type="arabicPeriod" startAt="5"/>
            </a:pPr>
            <a:r>
              <a:rPr lang="zh-TW" altLang="en-US" sz="2000" b="1" dirty="0" smtClean="0">
                <a:solidFill>
                  <a:srgbClr val="002060"/>
                </a:solidFill>
                <a:latin typeface="微軟正黑體" panose="020B0604030504040204" pitchFamily="34" charset="-120"/>
                <a:ea typeface="微軟正黑體" panose="020B0604030504040204" pitchFamily="34" charset="-120"/>
              </a:rPr>
              <a:t>輸入驗證碼</a:t>
            </a:r>
            <a:endParaRPr lang="en-US" altLang="zh-TW" sz="2000" b="1" dirty="0" smtClean="0">
              <a:solidFill>
                <a:srgbClr val="002060"/>
              </a:solidFill>
              <a:latin typeface="微軟正黑體" panose="020B0604030504040204" pitchFamily="34" charset="-120"/>
              <a:ea typeface="微軟正黑體" panose="020B0604030504040204" pitchFamily="34" charset="-120"/>
            </a:endParaRPr>
          </a:p>
          <a:p>
            <a:endParaRPr lang="zh-TW" altLang="en-US" sz="2000" b="1" dirty="0">
              <a:solidFill>
                <a:srgbClr val="00206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759432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vert="horz" lIns="91440" tIns="45720" rIns="91440" bIns="45720" rtlCol="0" anchor="ctr"/>
          <a:lstStyle/>
          <a:p>
            <a:fld id="{37291CB4-5998-4314-A655-A47EF9B9249D}" type="slidenum">
              <a:rPr lang="zh-TW" altLang="en-US" sz="2000">
                <a:solidFill>
                  <a:schemeClr val="tx1"/>
                </a:solidFill>
              </a:rPr>
              <a:pPr/>
              <a:t>32</a:t>
            </a:fld>
            <a:endParaRPr lang="zh-TW" altLang="en-US" sz="2000" dirty="0">
              <a:solidFill>
                <a:schemeClr val="tx1"/>
              </a:solidFill>
            </a:endParaRPr>
          </a:p>
        </p:txBody>
      </p:sp>
      <p:pic>
        <p:nvPicPr>
          <p:cNvPr id="5" name="圖片 4"/>
          <p:cNvPicPr>
            <a:picLocks noChangeAspect="1"/>
          </p:cNvPicPr>
          <p:nvPr/>
        </p:nvPicPr>
        <p:blipFill>
          <a:blip r:embed="rId2"/>
          <a:stretch>
            <a:fillRect/>
          </a:stretch>
        </p:blipFill>
        <p:spPr>
          <a:xfrm>
            <a:off x="411774" y="933077"/>
            <a:ext cx="5834360" cy="3021551"/>
          </a:xfrm>
          <a:prstGeom prst="rect">
            <a:avLst/>
          </a:prstGeom>
          <a:ln>
            <a:noFill/>
          </a:ln>
          <a:effectLst>
            <a:outerShdw blurRad="292100" dist="139700" dir="2700000" algn="tl" rotWithShape="0">
              <a:srgbClr val="333333">
                <a:alpha val="65000"/>
              </a:srgbClr>
            </a:outerShdw>
          </a:effectLst>
        </p:spPr>
      </p:pic>
      <p:pic>
        <p:nvPicPr>
          <p:cNvPr id="2" name="圖片 1"/>
          <p:cNvPicPr>
            <a:picLocks noChangeAspect="1"/>
          </p:cNvPicPr>
          <p:nvPr/>
        </p:nvPicPr>
        <p:blipFill rotWithShape="1">
          <a:blip r:embed="rId3">
            <a:extLst>
              <a:ext uri="{28A0092B-C50C-407E-A947-70E740481C1C}">
                <a14:useLocalDpi xmlns:a14="http://schemas.microsoft.com/office/drawing/2010/main" val="0"/>
              </a:ext>
            </a:extLst>
          </a:blip>
          <a:srcRect l="6740" t="8355" r="5251" b="10130"/>
          <a:stretch/>
        </p:blipFill>
        <p:spPr>
          <a:xfrm>
            <a:off x="1562080" y="2123051"/>
            <a:ext cx="3468070" cy="1101435"/>
          </a:xfrm>
          <a:prstGeom prst="rect">
            <a:avLst/>
          </a:prstGeom>
        </p:spPr>
      </p:pic>
      <p:sp>
        <p:nvSpPr>
          <p:cNvPr id="6" name="Rectangle 2"/>
          <p:cNvSpPr>
            <a:spLocks noGrp="1" noChangeArrowheads="1"/>
          </p:cNvSpPr>
          <p:nvPr>
            <p:ph type="title"/>
          </p:nvPr>
        </p:nvSpPr>
        <p:spPr>
          <a:xfrm>
            <a:off x="411774" y="46228"/>
            <a:ext cx="8229600" cy="792162"/>
          </a:xfrm>
        </p:spPr>
        <p:txBody>
          <a:bodyPr>
            <a:normAutofit/>
          </a:bodyPr>
          <a:lstStyle/>
          <a:p>
            <a:r>
              <a:rPr lang="zh-TW" altLang="en-US" sz="3200" b="1" dirty="0" smtClean="0">
                <a:solidFill>
                  <a:srgbClr val="002060"/>
                </a:solidFill>
                <a:latin typeface="微軟正黑體" panose="020B0604030504040204" pitchFamily="34" charset="-120"/>
                <a:ea typeface="微軟正黑體" panose="020B0604030504040204" pitchFamily="34" charset="-120"/>
              </a:rPr>
              <a:t>選</a:t>
            </a:r>
            <a:r>
              <a:rPr lang="zh-TW" altLang="en-US" sz="3200" b="1" dirty="0" smtClean="0">
                <a:solidFill>
                  <a:srgbClr val="002060"/>
                </a:solidFill>
                <a:latin typeface="微軟正黑體" panose="020B0604030504040204" pitchFamily="34" charset="-120"/>
                <a:ea typeface="微軟正黑體" panose="020B0604030504040204" pitchFamily="34" charset="-120"/>
              </a:rPr>
              <a:t>填登記志願系統</a:t>
            </a:r>
            <a:r>
              <a:rPr lang="en-US" altLang="zh-TW" sz="3200" b="1" dirty="0" smtClean="0">
                <a:solidFill>
                  <a:srgbClr val="002060"/>
                </a:solidFill>
                <a:latin typeface="微軟正黑體" panose="020B0604030504040204" pitchFamily="34" charset="-120"/>
                <a:ea typeface="微軟正黑體" panose="020B0604030504040204" pitchFamily="34" charset="-120"/>
              </a:rPr>
              <a:t>-</a:t>
            </a:r>
            <a:r>
              <a:rPr lang="zh-TW" altLang="en-US" sz="3200" b="1" dirty="0" smtClean="0">
                <a:solidFill>
                  <a:srgbClr val="002060"/>
                </a:solidFill>
                <a:latin typeface="微軟正黑體" panose="020B0604030504040204" pitchFamily="34" charset="-120"/>
                <a:ea typeface="微軟正黑體" panose="020B0604030504040204" pitchFamily="34" charset="-120"/>
              </a:rPr>
              <a:t>設定新通行碼</a:t>
            </a:r>
          </a:p>
        </p:txBody>
      </p:sp>
      <p:pic>
        <p:nvPicPr>
          <p:cNvPr id="7" name="圖片 6"/>
          <p:cNvPicPr>
            <a:picLocks noChangeAspect="1"/>
          </p:cNvPicPr>
          <p:nvPr/>
        </p:nvPicPr>
        <p:blipFill>
          <a:blip r:embed="rId4"/>
          <a:stretch>
            <a:fillRect/>
          </a:stretch>
        </p:blipFill>
        <p:spPr>
          <a:xfrm>
            <a:off x="1259063" y="4135015"/>
            <a:ext cx="3977955" cy="2535512"/>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8" name="矩形 7"/>
          <p:cNvSpPr/>
          <p:nvPr/>
        </p:nvSpPr>
        <p:spPr>
          <a:xfrm>
            <a:off x="1553165" y="2123052"/>
            <a:ext cx="3487668" cy="8095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6376901" y="712541"/>
            <a:ext cx="5483244" cy="6232475"/>
          </a:xfrm>
          <a:prstGeom prst="rect">
            <a:avLst/>
          </a:prstGeom>
          <a:noFill/>
        </p:spPr>
        <p:txBody>
          <a:bodyPr wrap="square" rtlCol="0">
            <a:spAutoFit/>
          </a:bodyPr>
          <a:lstStyle/>
          <a:p>
            <a:pPr marL="342900" indent="-342900">
              <a:spcAft>
                <a:spcPts val="1200"/>
              </a:spcAft>
              <a:buFont typeface="Wingdings" panose="05000000000000000000" pitchFamily="2" charset="2"/>
              <a:buChar char="u"/>
            </a:pPr>
            <a:r>
              <a:rPr lang="zh-TW" altLang="en-US" sz="2400" b="1" dirty="0" smtClean="0">
                <a:solidFill>
                  <a:srgbClr val="002060"/>
                </a:solidFill>
                <a:latin typeface="微軟正黑體" panose="020B0604030504040204" pitchFamily="34" charset="-120"/>
                <a:ea typeface="微軟正黑體" panose="020B0604030504040204" pitchFamily="34" charset="-120"/>
              </a:rPr>
              <a:t>免試</a:t>
            </a:r>
            <a:r>
              <a:rPr lang="zh-TW" altLang="en-US" sz="2400" b="1" dirty="0">
                <a:solidFill>
                  <a:srgbClr val="002060"/>
                </a:solidFill>
                <a:latin typeface="微軟正黑體" panose="020B0604030504040204" pitchFamily="34" charset="-120"/>
                <a:ea typeface="微軟正黑體" panose="020B0604030504040204" pitchFamily="34" charset="-120"/>
              </a:rPr>
              <a:t>生首次上網選填登記志願時，</a:t>
            </a:r>
            <a:r>
              <a:rPr lang="zh-TW" altLang="en-US" sz="2400" b="1" dirty="0">
                <a:solidFill>
                  <a:srgbClr val="C00000"/>
                </a:solidFill>
                <a:latin typeface="微軟正黑體" panose="020B0604030504040204" pitchFamily="34" charset="-120"/>
                <a:ea typeface="微軟正黑體" panose="020B0604030504040204" pitchFamily="34" charset="-120"/>
              </a:rPr>
              <a:t>須自行設定通行碼，設定完後請儲存或列印通行碼設定表並妥善保存</a:t>
            </a:r>
            <a:r>
              <a:rPr lang="zh-TW" altLang="en-US" sz="2400" b="1" dirty="0">
                <a:solidFill>
                  <a:srgbClr val="002060"/>
                </a:solidFill>
                <a:latin typeface="微軟正黑體" panose="020B0604030504040204" pitchFamily="34" charset="-120"/>
                <a:ea typeface="微軟正黑體" panose="020B0604030504040204" pitchFamily="34" charset="-120"/>
              </a:rPr>
              <a:t>。通行碼切勿提供給他人使用，如果因此造成個人資料外洩或權益受損，概由免試生自行</a:t>
            </a:r>
            <a:r>
              <a:rPr lang="zh-TW" altLang="en-US" sz="2400" b="1" dirty="0" smtClean="0">
                <a:solidFill>
                  <a:srgbClr val="002060"/>
                </a:solidFill>
                <a:latin typeface="微軟正黑體" panose="020B0604030504040204" pitchFamily="34" charset="-120"/>
                <a:ea typeface="微軟正黑體" panose="020B0604030504040204" pitchFamily="34" charset="-120"/>
              </a:rPr>
              <a:t>負責</a:t>
            </a:r>
            <a:endParaRPr lang="en-US" altLang="zh-TW" sz="2400" b="1" dirty="0" smtClean="0">
              <a:solidFill>
                <a:srgbClr val="002060"/>
              </a:solidFill>
              <a:latin typeface="微軟正黑體" panose="020B0604030504040204" pitchFamily="34" charset="-120"/>
              <a:ea typeface="微軟正黑體" panose="020B0604030504040204" pitchFamily="34" charset="-120"/>
            </a:endParaRPr>
          </a:p>
          <a:p>
            <a:pPr marL="342900" indent="-342900">
              <a:spcAft>
                <a:spcPts val="600"/>
              </a:spcAft>
              <a:buFont typeface="Wingdings" panose="05000000000000000000" pitchFamily="2" charset="2"/>
              <a:buChar char="u"/>
            </a:pPr>
            <a:r>
              <a:rPr lang="zh-TW" altLang="en-US" sz="2400" b="1" dirty="0" smtClean="0">
                <a:solidFill>
                  <a:srgbClr val="002060"/>
                </a:solidFill>
                <a:latin typeface="微軟正黑體" panose="020B0604030504040204" pitchFamily="34" charset="-120"/>
                <a:ea typeface="微軟正黑體" panose="020B0604030504040204" pitchFamily="34" charset="-120"/>
              </a:rPr>
              <a:t>免試</a:t>
            </a:r>
            <a:r>
              <a:rPr lang="zh-TW" altLang="en-US" sz="2400" b="1" dirty="0">
                <a:solidFill>
                  <a:srgbClr val="002060"/>
                </a:solidFill>
                <a:latin typeface="微軟正黑體" panose="020B0604030504040204" pitchFamily="34" charset="-120"/>
                <a:ea typeface="微軟正黑體" panose="020B0604030504040204" pitchFamily="34" charset="-120"/>
              </a:rPr>
              <a:t>生自設通行碼遺忘時，請於每日</a:t>
            </a:r>
            <a:r>
              <a:rPr lang="en-US" altLang="zh-TW" sz="2400" b="1" dirty="0">
                <a:solidFill>
                  <a:srgbClr val="002060"/>
                </a:solidFill>
                <a:latin typeface="微軟正黑體" panose="020B0604030504040204" pitchFamily="34" charset="-120"/>
                <a:ea typeface="微軟正黑體" panose="020B0604030504040204" pitchFamily="34" charset="-120"/>
              </a:rPr>
              <a:t>8</a:t>
            </a:r>
            <a:r>
              <a:rPr lang="zh-TW" altLang="en-US" sz="2400" b="1" dirty="0">
                <a:solidFill>
                  <a:srgbClr val="002060"/>
                </a:solidFill>
                <a:latin typeface="微軟正黑體" panose="020B0604030504040204" pitchFamily="34" charset="-120"/>
                <a:ea typeface="微軟正黑體" panose="020B0604030504040204" pitchFamily="34" charset="-120"/>
              </a:rPr>
              <a:t>：</a:t>
            </a:r>
            <a:r>
              <a:rPr lang="en-US" altLang="zh-TW" sz="2400" b="1" dirty="0">
                <a:solidFill>
                  <a:srgbClr val="002060"/>
                </a:solidFill>
                <a:latin typeface="微軟正黑體" panose="020B0604030504040204" pitchFamily="34" charset="-120"/>
                <a:ea typeface="微軟正黑體" panose="020B0604030504040204" pitchFamily="34" charset="-120"/>
              </a:rPr>
              <a:t>30 </a:t>
            </a:r>
            <a:r>
              <a:rPr lang="zh-TW" altLang="en-US" sz="2400" b="1" dirty="0">
                <a:solidFill>
                  <a:srgbClr val="002060"/>
                </a:solidFill>
                <a:latin typeface="微軟正黑體" panose="020B0604030504040204" pitchFamily="34" charset="-120"/>
                <a:ea typeface="微軟正黑體" panose="020B0604030504040204" pitchFamily="34" charset="-120"/>
              </a:rPr>
              <a:t>至 </a:t>
            </a:r>
            <a:r>
              <a:rPr lang="en-US" altLang="zh-TW" sz="2400" b="1" dirty="0">
                <a:solidFill>
                  <a:srgbClr val="002060"/>
                </a:solidFill>
                <a:latin typeface="微軟正黑體" panose="020B0604030504040204" pitchFamily="34" charset="-120"/>
                <a:ea typeface="微軟正黑體" panose="020B0604030504040204" pitchFamily="34" charset="-120"/>
              </a:rPr>
              <a:t>17</a:t>
            </a:r>
            <a:r>
              <a:rPr lang="zh-TW" altLang="en-US" sz="2400" b="1" dirty="0">
                <a:solidFill>
                  <a:srgbClr val="002060"/>
                </a:solidFill>
                <a:latin typeface="微軟正黑體" panose="020B0604030504040204" pitchFamily="34" charset="-120"/>
                <a:ea typeface="微軟正黑體" panose="020B0604030504040204" pitchFamily="34" charset="-120"/>
              </a:rPr>
              <a:t>：</a:t>
            </a:r>
            <a:r>
              <a:rPr lang="en-US" altLang="zh-TW" sz="2400" b="1" dirty="0">
                <a:solidFill>
                  <a:srgbClr val="002060"/>
                </a:solidFill>
                <a:latin typeface="微軟正黑體" panose="020B0604030504040204" pitchFamily="34" charset="-120"/>
                <a:ea typeface="微軟正黑體" panose="020B0604030504040204" pitchFamily="34" charset="-120"/>
              </a:rPr>
              <a:t>30</a:t>
            </a:r>
            <a:r>
              <a:rPr lang="zh-TW" altLang="en-US" sz="2400" b="1" dirty="0">
                <a:solidFill>
                  <a:srgbClr val="002060"/>
                </a:solidFill>
                <a:latin typeface="微軟正黑體" panose="020B0604030504040204" pitchFamily="34" charset="-120"/>
                <a:ea typeface="微軟正黑體" panose="020B0604030504040204" pitchFamily="34" charset="-120"/>
              </a:rPr>
              <a:t>，</a:t>
            </a:r>
            <a:r>
              <a:rPr lang="zh-TW" altLang="en-US" sz="2400" b="1" dirty="0">
                <a:solidFill>
                  <a:srgbClr val="C00000"/>
                </a:solidFill>
                <a:latin typeface="微軟正黑體" panose="020B0604030504040204" pitchFamily="34" charset="-120"/>
                <a:ea typeface="微軟正黑體" panose="020B0604030504040204" pitchFamily="34" charset="-120"/>
              </a:rPr>
              <a:t>檢具國民身分證、居留證或入出境許可證影本申請補發，以</a:t>
            </a:r>
            <a:r>
              <a:rPr lang="en-US" altLang="zh-TW" sz="2400" b="1" dirty="0">
                <a:solidFill>
                  <a:srgbClr val="C00000"/>
                </a:solidFill>
                <a:latin typeface="微軟正黑體" panose="020B0604030504040204" pitchFamily="34" charset="-120"/>
                <a:ea typeface="微軟正黑體" panose="020B0604030504040204" pitchFamily="34" charset="-120"/>
              </a:rPr>
              <a:t>1</a:t>
            </a:r>
            <a:r>
              <a:rPr lang="zh-TW" altLang="en-US" sz="2400" b="1" dirty="0">
                <a:solidFill>
                  <a:srgbClr val="C00000"/>
                </a:solidFill>
                <a:latin typeface="微軟正黑體" panose="020B0604030504040204" pitchFamily="34" charset="-120"/>
                <a:ea typeface="微軟正黑體" panose="020B0604030504040204" pitchFamily="34" charset="-120"/>
              </a:rPr>
              <a:t>次為限</a:t>
            </a:r>
            <a:r>
              <a:rPr lang="zh-TW" altLang="en-US" sz="2400" b="1" dirty="0" smtClean="0">
                <a:solidFill>
                  <a:srgbClr val="C00000"/>
                </a:solidFill>
                <a:latin typeface="微軟正黑體" panose="020B0604030504040204" pitchFamily="34" charset="-120"/>
                <a:ea typeface="微軟正黑體" panose="020B0604030504040204" pitchFamily="34" charset="-120"/>
              </a:rPr>
              <a:t>。</a:t>
            </a:r>
            <a:endParaRPr lang="en-US" altLang="zh-TW" sz="2400" b="1" dirty="0" smtClean="0">
              <a:solidFill>
                <a:srgbClr val="C00000"/>
              </a:solidFill>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u"/>
            </a:pPr>
            <a:r>
              <a:rPr lang="zh-TW" altLang="en-US" sz="2400" b="1" u="sng"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通行碼補發申請表</a:t>
            </a:r>
            <a:r>
              <a:rPr lang="zh-TW" altLang="en-US" sz="2400" b="1" dirty="0" smtClean="0">
                <a:solidFill>
                  <a:srgbClr val="002060"/>
                </a:solidFill>
                <a:latin typeface="微軟正黑體" panose="020B0604030504040204" pitchFamily="34" charset="-120"/>
                <a:ea typeface="微軟正黑體" panose="020B0604030504040204" pitchFamily="34" charset="-120"/>
              </a:rPr>
              <a:t>請至本委員會網站</a:t>
            </a:r>
            <a:r>
              <a:rPr lang="zh-TW" altLang="en-US" sz="2400" b="1" dirty="0" smtClean="0">
                <a:solidFill>
                  <a:srgbClr val="C00000"/>
                </a:solidFill>
                <a:latin typeface="微軟正黑體" panose="020B0604030504040204" pitchFamily="34" charset="-120"/>
                <a:ea typeface="微軟正黑體" panose="020B0604030504040204" pitchFamily="34" charset="-120"/>
              </a:rPr>
              <a:t>「下載專區」</a:t>
            </a:r>
            <a:r>
              <a:rPr lang="zh-TW" altLang="en-US" sz="2400" b="1" dirty="0" smtClean="0">
                <a:solidFill>
                  <a:srgbClr val="002060"/>
                </a:solidFill>
                <a:latin typeface="微軟正黑體" panose="020B0604030504040204" pitchFamily="34" charset="-120"/>
                <a:ea typeface="微軟正黑體" panose="020B0604030504040204" pitchFamily="34" charset="-120"/>
              </a:rPr>
              <a:t>下載，填妥後連同</a:t>
            </a:r>
            <a:r>
              <a:rPr lang="zh-TW" altLang="en-US" sz="2400" b="1" dirty="0" smtClean="0">
                <a:solidFill>
                  <a:srgbClr val="C00000"/>
                </a:solidFill>
                <a:latin typeface="微軟正黑體" panose="020B0604030504040204" pitchFamily="34" charset="-120"/>
                <a:ea typeface="微軟正黑體" panose="020B0604030504040204" pitchFamily="34" charset="-120"/>
              </a:rPr>
              <a:t>國民身分證</a:t>
            </a:r>
            <a:r>
              <a:rPr lang="en-US" altLang="zh-TW" sz="2400" b="1" dirty="0" smtClean="0">
                <a:solidFill>
                  <a:srgbClr val="C00000"/>
                </a:solidFill>
                <a:latin typeface="微軟正黑體" panose="020B0604030504040204" pitchFamily="34" charset="-120"/>
                <a:ea typeface="微軟正黑體" panose="020B0604030504040204" pitchFamily="34" charset="-120"/>
              </a:rPr>
              <a:t>(</a:t>
            </a:r>
            <a:r>
              <a:rPr lang="zh-TW" altLang="en-US" sz="2400" b="1" dirty="0" smtClean="0">
                <a:solidFill>
                  <a:srgbClr val="C00000"/>
                </a:solidFill>
                <a:latin typeface="微軟正黑體" panose="020B0604030504040204" pitchFamily="34" charset="-120"/>
                <a:ea typeface="微軟正黑體" panose="020B0604030504040204" pitchFamily="34" charset="-120"/>
              </a:rPr>
              <a:t>居留證或入出境許可證</a:t>
            </a:r>
            <a:r>
              <a:rPr lang="en-US" altLang="zh-TW" sz="2400" b="1" dirty="0" smtClean="0">
                <a:solidFill>
                  <a:srgbClr val="C00000"/>
                </a:solidFill>
                <a:latin typeface="微軟正黑體" panose="020B0604030504040204" pitchFamily="34" charset="-120"/>
                <a:ea typeface="微軟正黑體" panose="020B0604030504040204" pitchFamily="34" charset="-120"/>
              </a:rPr>
              <a:t>)</a:t>
            </a:r>
            <a:r>
              <a:rPr lang="zh-TW" altLang="en-US" sz="2400" b="1" dirty="0" smtClean="0">
                <a:solidFill>
                  <a:srgbClr val="C00000"/>
                </a:solidFill>
                <a:latin typeface="微軟正黑體" panose="020B0604030504040204" pitchFamily="34" charset="-120"/>
                <a:ea typeface="微軟正黑體" panose="020B0604030504040204" pitchFamily="34" charset="-120"/>
              </a:rPr>
              <a:t>影本傳真</a:t>
            </a:r>
            <a:r>
              <a:rPr lang="en-US" altLang="zh-TW" sz="2400" b="1" dirty="0" smtClean="0">
                <a:solidFill>
                  <a:srgbClr val="002060"/>
                </a:solidFill>
                <a:latin typeface="微軟正黑體" panose="020B0604030504040204" pitchFamily="34" charset="-120"/>
                <a:ea typeface="微軟正黑體" panose="020B0604030504040204" pitchFamily="34" charset="-120"/>
              </a:rPr>
              <a:t>(02-2773-8881)</a:t>
            </a:r>
            <a:r>
              <a:rPr lang="zh-TW" altLang="en-US" sz="2400" b="1" dirty="0" smtClean="0">
                <a:solidFill>
                  <a:srgbClr val="002060"/>
                </a:solidFill>
                <a:latin typeface="微軟正黑體" panose="020B0604030504040204" pitchFamily="34" charset="-120"/>
                <a:ea typeface="微軟正黑體" panose="020B0604030504040204" pitchFamily="34" charset="-120"/>
              </a:rPr>
              <a:t>至本委員會，傳真後</a:t>
            </a:r>
            <a:r>
              <a:rPr lang="zh-TW" altLang="en-US" sz="2400" b="1" dirty="0" smtClean="0">
                <a:solidFill>
                  <a:srgbClr val="C00000"/>
                </a:solidFill>
                <a:latin typeface="微軟正黑體" panose="020B0604030504040204" pitchFamily="34" charset="-120"/>
                <a:ea typeface="微軟正黑體" panose="020B0604030504040204" pitchFamily="34" charset="-120"/>
              </a:rPr>
              <a:t>並以電話</a:t>
            </a:r>
            <a:r>
              <a:rPr lang="en-US" altLang="zh-TW" sz="2400" b="1" dirty="0" smtClean="0">
                <a:solidFill>
                  <a:srgbClr val="C00000"/>
                </a:solidFill>
                <a:latin typeface="微軟正黑體" panose="020B0604030504040204" pitchFamily="34" charset="-120"/>
                <a:ea typeface="微軟正黑體" panose="020B0604030504040204" pitchFamily="34" charset="-120"/>
              </a:rPr>
              <a:t>(02-2772-5333)</a:t>
            </a:r>
            <a:r>
              <a:rPr lang="zh-TW" altLang="en-US" sz="2400" b="1" dirty="0" smtClean="0">
                <a:solidFill>
                  <a:srgbClr val="C00000"/>
                </a:solidFill>
                <a:latin typeface="微軟正黑體" panose="020B0604030504040204" pitchFamily="34" charset="-120"/>
                <a:ea typeface="微軟正黑體" panose="020B0604030504040204" pitchFamily="34" charset="-120"/>
              </a:rPr>
              <a:t>確認已收到傳真</a:t>
            </a:r>
            <a:r>
              <a:rPr lang="zh-TW" altLang="en-US" sz="2400" b="1" dirty="0" smtClean="0">
                <a:solidFill>
                  <a:srgbClr val="002060"/>
                </a:solidFill>
                <a:latin typeface="微軟正黑體" panose="020B0604030504040204" pitchFamily="34" charset="-120"/>
                <a:ea typeface="微軟正黑體" panose="020B0604030504040204" pitchFamily="34" charset="-120"/>
              </a:rPr>
              <a:t>。</a:t>
            </a:r>
            <a:endParaRPr lang="en-US" altLang="zh-TW" sz="2400" b="1" dirty="0" smtClean="0">
              <a:solidFill>
                <a:srgbClr val="002060"/>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1553165" y="3294578"/>
            <a:ext cx="736376" cy="2980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a:off x="2398946" y="5295826"/>
            <a:ext cx="347417" cy="213890"/>
          </a:xfrm>
          <a:prstGeom prst="roundRect">
            <a:avLst/>
          </a:prstGeom>
          <a:blipFill dpi="0" rotWithShape="1">
            <a:blip r:embed="rId5"/>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2136253" y="5550115"/>
            <a:ext cx="610110" cy="279975"/>
          </a:xfrm>
          <a:prstGeom prst="roundRect">
            <a:avLst/>
          </a:prstGeom>
          <a:blipFill dpi="0" rotWithShape="1">
            <a:blip r:embed="rId5"/>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8" name="直線單箭頭接點 17"/>
          <p:cNvCxnSpPr/>
          <p:nvPr/>
        </p:nvCxnSpPr>
        <p:spPr>
          <a:xfrm>
            <a:off x="1921353" y="3592634"/>
            <a:ext cx="0" cy="47229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45226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211358" y="1014429"/>
            <a:ext cx="6896100" cy="5486400"/>
          </a:xfrm>
          <a:prstGeom prst="rect">
            <a:avLst/>
          </a:prstGeom>
        </p:spPr>
      </p:pic>
      <p:sp>
        <p:nvSpPr>
          <p:cNvPr id="15" name="圓角矩形 14"/>
          <p:cNvSpPr/>
          <p:nvPr/>
        </p:nvSpPr>
        <p:spPr>
          <a:xfrm>
            <a:off x="8163721" y="1014705"/>
            <a:ext cx="3271190" cy="1397358"/>
          </a:xfrm>
          <a:prstGeom prst="roundRect">
            <a:avLst/>
          </a:prstGeom>
          <a:solidFill>
            <a:schemeClr val="accent2">
              <a:lumMod val="20000"/>
              <a:lumOff val="80000"/>
            </a:schemeClr>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投影片編號版面配置區 3"/>
          <p:cNvSpPr>
            <a:spLocks noGrp="1"/>
          </p:cNvSpPr>
          <p:nvPr>
            <p:ph type="sldNum" sz="quarter" idx="12"/>
          </p:nvPr>
        </p:nvSpPr>
        <p:spPr/>
        <p:txBody>
          <a:bodyPr vert="horz" lIns="91440" tIns="45720" rIns="91440" bIns="45720" rtlCol="0" anchor="ctr"/>
          <a:lstStyle/>
          <a:p>
            <a:fld id="{37291CB4-5998-4314-A655-A47EF9B9249D}" type="slidenum">
              <a:rPr lang="zh-TW" altLang="en-US" sz="2000">
                <a:solidFill>
                  <a:schemeClr val="tx1"/>
                </a:solidFill>
              </a:rPr>
              <a:pPr/>
              <a:t>33</a:t>
            </a:fld>
            <a:endParaRPr lang="zh-TW" altLang="en-US" sz="2000">
              <a:solidFill>
                <a:schemeClr val="tx1"/>
              </a:solidFill>
            </a:endParaRPr>
          </a:p>
        </p:txBody>
      </p:sp>
      <p:sp>
        <p:nvSpPr>
          <p:cNvPr id="6" name="圓角矩形 5"/>
          <p:cNvSpPr/>
          <p:nvPr/>
        </p:nvSpPr>
        <p:spPr>
          <a:xfrm>
            <a:off x="854902" y="2371436"/>
            <a:ext cx="1138961" cy="279975"/>
          </a:xfrm>
          <a:prstGeom prst="roundRect">
            <a:avLst/>
          </a:prstGeom>
          <a:blipFill dpi="0" rotWithShape="1">
            <a:blip r:embed="rId3"/>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圓角矩形 6"/>
          <p:cNvSpPr/>
          <p:nvPr/>
        </p:nvSpPr>
        <p:spPr>
          <a:xfrm>
            <a:off x="2400951" y="2354853"/>
            <a:ext cx="610110" cy="279975"/>
          </a:xfrm>
          <a:prstGeom prst="roundRect">
            <a:avLst/>
          </a:prstGeom>
          <a:blipFill dpi="0" rotWithShape="1">
            <a:blip r:embed="rId3"/>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Rectangle 2"/>
          <p:cNvSpPr>
            <a:spLocks noGrp="1" noChangeArrowheads="1"/>
          </p:cNvSpPr>
          <p:nvPr>
            <p:ph type="title"/>
          </p:nvPr>
        </p:nvSpPr>
        <p:spPr>
          <a:xfrm>
            <a:off x="582598" y="222267"/>
            <a:ext cx="8229600" cy="792162"/>
          </a:xfrm>
        </p:spPr>
        <p:txBody>
          <a:bodyPr>
            <a:normAutofit/>
          </a:bodyPr>
          <a:lstStyle/>
          <a:p>
            <a:r>
              <a:rPr lang="zh-TW" altLang="en-US" sz="3200" b="1" dirty="0" smtClean="0">
                <a:solidFill>
                  <a:srgbClr val="002060"/>
                </a:solidFill>
                <a:latin typeface="微軟正黑體" panose="020B0604030504040204" pitchFamily="34" charset="-120"/>
                <a:ea typeface="微軟正黑體" panose="020B0604030504040204" pitchFamily="34" charset="-120"/>
              </a:rPr>
              <a:t>選</a:t>
            </a:r>
            <a:r>
              <a:rPr lang="zh-TW" altLang="en-US" sz="3200" b="1" dirty="0" smtClean="0">
                <a:solidFill>
                  <a:srgbClr val="002060"/>
                </a:solidFill>
                <a:latin typeface="微軟正黑體" panose="020B0604030504040204" pitchFamily="34" charset="-120"/>
                <a:ea typeface="微軟正黑體" panose="020B0604030504040204" pitchFamily="34" charset="-120"/>
              </a:rPr>
              <a:t>填登記志願系統</a:t>
            </a:r>
            <a:r>
              <a:rPr lang="en-US" altLang="zh-TW" sz="3200" b="1" dirty="0" smtClean="0">
                <a:solidFill>
                  <a:srgbClr val="002060"/>
                </a:solidFill>
                <a:latin typeface="微軟正黑體" panose="020B0604030504040204" pitchFamily="34" charset="-120"/>
                <a:ea typeface="微軟正黑體" panose="020B0604030504040204" pitchFamily="34" charset="-120"/>
              </a:rPr>
              <a:t>-</a:t>
            </a:r>
            <a:r>
              <a:rPr lang="zh-TW" altLang="en-US" sz="3200" b="1" dirty="0" smtClean="0">
                <a:solidFill>
                  <a:srgbClr val="002060"/>
                </a:solidFill>
                <a:latin typeface="微軟正黑體" panose="020B0604030504040204" pitchFamily="34" charset="-120"/>
                <a:ea typeface="微軟正黑體" panose="020B0604030504040204" pitchFamily="34" charset="-120"/>
              </a:rPr>
              <a:t>選填</a:t>
            </a:r>
            <a:r>
              <a:rPr lang="zh-TW" altLang="en-US" sz="3200" b="1" dirty="0" smtClean="0">
                <a:solidFill>
                  <a:srgbClr val="002060"/>
                </a:solidFill>
                <a:latin typeface="微軟正黑體" panose="020B0604030504040204" pitchFamily="34" charset="-120"/>
                <a:ea typeface="微軟正黑體" panose="020B0604030504040204" pitchFamily="34" charset="-120"/>
              </a:rPr>
              <a:t>志願</a:t>
            </a:r>
            <a:endParaRPr lang="zh-TW" altLang="en-US" sz="3200" b="1" dirty="0" smtClean="0">
              <a:solidFill>
                <a:srgbClr val="002060"/>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346123" y="4091092"/>
            <a:ext cx="2112527" cy="2980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2" name="直線單箭頭接點 11"/>
          <p:cNvCxnSpPr/>
          <p:nvPr/>
        </p:nvCxnSpPr>
        <p:spPr>
          <a:xfrm flipV="1">
            <a:off x="2458650" y="1713384"/>
            <a:ext cx="5705071" cy="252673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文字方塊 12"/>
          <p:cNvSpPr txBox="1"/>
          <p:nvPr/>
        </p:nvSpPr>
        <p:spPr>
          <a:xfrm>
            <a:off x="8263521" y="1182469"/>
            <a:ext cx="3449445" cy="1061829"/>
          </a:xfrm>
          <a:prstGeom prst="rect">
            <a:avLst/>
          </a:prstGeom>
          <a:noFill/>
        </p:spPr>
        <p:txBody>
          <a:bodyPr wrap="square" rtlCol="0">
            <a:spAutoFit/>
          </a:bodyPr>
          <a:lstStyle/>
          <a:p>
            <a:pPr marL="342900" indent="-342900">
              <a:spcAft>
                <a:spcPts val="1800"/>
              </a:spcAft>
              <a:buFont typeface="Wingdings" panose="05000000000000000000" pitchFamily="2" charset="2"/>
              <a:buChar char="u"/>
            </a:pPr>
            <a:r>
              <a:rPr lang="zh-TW" altLang="en-US" sz="2400" b="1" dirty="0" smtClean="0">
                <a:solidFill>
                  <a:srgbClr val="002060"/>
                </a:solidFill>
                <a:latin typeface="微軟正黑體" panose="020B0604030504040204" pitchFamily="34" charset="-120"/>
                <a:ea typeface="微軟正黑體" panose="020B0604030504040204" pitchFamily="34" charset="-120"/>
              </a:rPr>
              <a:t>查詢五專招生學校</a:t>
            </a:r>
            <a:endParaRPr lang="en-US" altLang="zh-TW" sz="2400" b="1" dirty="0" smtClean="0">
              <a:solidFill>
                <a:srgbClr val="002060"/>
              </a:solidFill>
              <a:latin typeface="微軟正黑體" panose="020B0604030504040204" pitchFamily="34" charset="-120"/>
              <a:ea typeface="微軟正黑體" panose="020B0604030504040204" pitchFamily="34" charset="-120"/>
            </a:endParaRPr>
          </a:p>
          <a:p>
            <a:pPr marL="342900" indent="-342900">
              <a:spcAft>
                <a:spcPts val="1800"/>
              </a:spcAft>
              <a:buFont typeface="Wingdings" panose="05000000000000000000" pitchFamily="2" charset="2"/>
              <a:buChar char="u"/>
            </a:pPr>
            <a:r>
              <a:rPr lang="zh-TW" altLang="en-US" sz="2400" b="1" dirty="0" smtClean="0">
                <a:solidFill>
                  <a:srgbClr val="002060"/>
                </a:solidFill>
                <a:latin typeface="微軟正黑體" panose="020B0604030504040204" pitchFamily="34" charset="-120"/>
                <a:ea typeface="微軟正黑體" panose="020B0604030504040204" pitchFamily="34" charset="-120"/>
              </a:rPr>
              <a:t>帶出該校科</a:t>
            </a:r>
            <a:r>
              <a:rPr lang="en-US" altLang="zh-TW" sz="2400" b="1" dirty="0" smtClean="0">
                <a:solidFill>
                  <a:srgbClr val="002060"/>
                </a:solidFill>
                <a:latin typeface="微軟正黑體" panose="020B0604030504040204" pitchFamily="34" charset="-120"/>
                <a:ea typeface="微軟正黑體" panose="020B0604030504040204" pitchFamily="34" charset="-120"/>
              </a:rPr>
              <a:t>(</a:t>
            </a:r>
            <a:r>
              <a:rPr lang="zh-TW" altLang="en-US" sz="2400" b="1" dirty="0" smtClean="0">
                <a:solidFill>
                  <a:srgbClr val="002060"/>
                </a:solidFill>
                <a:latin typeface="微軟正黑體" panose="020B0604030504040204" pitchFamily="34" charset="-120"/>
                <a:ea typeface="微軟正黑體" panose="020B0604030504040204" pitchFamily="34" charset="-120"/>
              </a:rPr>
              <a:t>組</a:t>
            </a:r>
            <a:r>
              <a:rPr lang="en-US" altLang="zh-TW" sz="2400" b="1" dirty="0" smtClean="0">
                <a:solidFill>
                  <a:srgbClr val="002060"/>
                </a:solidFill>
                <a:latin typeface="微軟正黑體" panose="020B0604030504040204" pitchFamily="34" charset="-120"/>
                <a:ea typeface="微軟正黑體" panose="020B0604030504040204" pitchFamily="34" charset="-120"/>
              </a:rPr>
              <a:t>)</a:t>
            </a:r>
            <a:r>
              <a:rPr lang="zh-TW" altLang="en-US" sz="2400" b="1" dirty="0" smtClean="0">
                <a:solidFill>
                  <a:srgbClr val="002060"/>
                </a:solidFill>
                <a:latin typeface="微軟正黑體" panose="020B0604030504040204" pitchFamily="34" charset="-120"/>
                <a:ea typeface="微軟正黑體" panose="020B0604030504040204" pitchFamily="34" charset="-120"/>
              </a:rPr>
              <a:t>資訊</a:t>
            </a:r>
            <a:endParaRPr lang="en-US" altLang="zh-TW" sz="2400" b="1" dirty="0" smtClean="0">
              <a:solidFill>
                <a:srgbClr val="002060"/>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633464" y="4430639"/>
            <a:ext cx="2433416" cy="83127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9" name="直線單箭頭接點 18"/>
          <p:cNvCxnSpPr/>
          <p:nvPr/>
        </p:nvCxnSpPr>
        <p:spPr>
          <a:xfrm flipV="1">
            <a:off x="3066880" y="4430639"/>
            <a:ext cx="4589142" cy="44093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0" name="圓角矩形 19"/>
          <p:cNvSpPr/>
          <p:nvPr/>
        </p:nvSpPr>
        <p:spPr>
          <a:xfrm>
            <a:off x="7718364" y="2976752"/>
            <a:ext cx="4331798" cy="3348091"/>
          </a:xfrm>
          <a:prstGeom prst="roundRect">
            <a:avLst/>
          </a:prstGeom>
          <a:solidFill>
            <a:schemeClr val="accent1">
              <a:lumMod val="20000"/>
              <a:lumOff val="80000"/>
            </a:schemeClr>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u"/>
            </a:pPr>
            <a:r>
              <a:rPr lang="zh-TW" altLang="en-US" sz="2400" b="1" dirty="0" smtClean="0">
                <a:solidFill>
                  <a:srgbClr val="002060"/>
                </a:solidFill>
                <a:latin typeface="微軟正黑體" panose="020B0604030504040204" pitchFamily="34" charset="-120"/>
                <a:ea typeface="微軟正黑體" panose="020B0604030504040204" pitchFamily="34" charset="-120"/>
              </a:rPr>
              <a:t>志願序代碼：</a:t>
            </a:r>
            <a:r>
              <a:rPr lang="en-US" altLang="zh-TW" sz="2400" b="1" dirty="0" smtClean="0">
                <a:solidFill>
                  <a:srgbClr val="002060"/>
                </a:solidFill>
                <a:latin typeface="微軟正黑體" panose="020B0604030504040204" pitchFamily="34" charset="-120"/>
                <a:ea typeface="微軟正黑體" panose="020B0604030504040204" pitchFamily="34" charset="-120"/>
              </a:rPr>
              <a:t>11401</a:t>
            </a:r>
            <a:endParaRPr lang="en-US" altLang="zh-TW" sz="2400" b="1" dirty="0">
              <a:solidFill>
                <a:srgbClr val="002060"/>
              </a:solidFill>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u"/>
            </a:pPr>
            <a:r>
              <a:rPr lang="zh-TW" altLang="en-US" sz="2400" b="1" dirty="0" smtClean="0">
                <a:solidFill>
                  <a:srgbClr val="002060"/>
                </a:solidFill>
                <a:latin typeface="微軟正黑體" panose="020B0604030504040204" pitchFamily="34" charset="-120"/>
                <a:ea typeface="微軟正黑體" panose="020B0604030504040204" pitchFamily="34" charset="-120"/>
              </a:rPr>
              <a:t>招生學校：國立臺北商業</a:t>
            </a:r>
            <a:endParaRPr lang="en-US" altLang="zh-TW" sz="2400" b="1" dirty="0" smtClean="0">
              <a:solidFill>
                <a:srgbClr val="002060"/>
              </a:solidFill>
              <a:latin typeface="微軟正黑體" panose="020B0604030504040204" pitchFamily="34" charset="-120"/>
              <a:ea typeface="微軟正黑體" panose="020B0604030504040204" pitchFamily="34" charset="-120"/>
            </a:endParaRPr>
          </a:p>
          <a:p>
            <a:r>
              <a:rPr lang="zh-TW" altLang="en-US" sz="2400" b="1" dirty="0" smtClean="0">
                <a:solidFill>
                  <a:srgbClr val="002060"/>
                </a:solidFill>
                <a:latin typeface="微軟正黑體" panose="020B0604030504040204" pitchFamily="34" charset="-120"/>
                <a:ea typeface="微軟正黑體" panose="020B0604030504040204" pitchFamily="34" charset="-120"/>
              </a:rPr>
              <a:t>                        大學</a:t>
            </a:r>
            <a:endParaRPr lang="en-US" altLang="zh-TW" sz="2400" b="1" dirty="0">
              <a:solidFill>
                <a:srgbClr val="002060"/>
              </a:solidFill>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u"/>
            </a:pPr>
            <a:r>
              <a:rPr lang="zh-TW" altLang="en-US" sz="2400" b="1" dirty="0" smtClean="0">
                <a:solidFill>
                  <a:srgbClr val="002060"/>
                </a:solidFill>
                <a:latin typeface="微軟正黑體" panose="020B0604030504040204" pitchFamily="34" charset="-120"/>
                <a:ea typeface="微軟正黑體" panose="020B0604030504040204" pitchFamily="34" charset="-120"/>
              </a:rPr>
              <a:t>科</a:t>
            </a:r>
            <a:r>
              <a:rPr lang="en-US" altLang="zh-TW" sz="2400" b="1" dirty="0" smtClean="0">
                <a:solidFill>
                  <a:srgbClr val="002060"/>
                </a:solidFill>
                <a:latin typeface="微軟正黑體" panose="020B0604030504040204" pitchFamily="34" charset="-120"/>
                <a:ea typeface="微軟正黑體" panose="020B0604030504040204" pitchFamily="34" charset="-120"/>
              </a:rPr>
              <a:t>(</a:t>
            </a:r>
            <a:r>
              <a:rPr lang="zh-TW" altLang="en-US" sz="2400" b="1" dirty="0" smtClean="0">
                <a:solidFill>
                  <a:srgbClr val="002060"/>
                </a:solidFill>
                <a:latin typeface="微軟正黑體" panose="020B0604030504040204" pitchFamily="34" charset="-120"/>
                <a:ea typeface="微軟正黑體" panose="020B0604030504040204" pitchFamily="34" charset="-120"/>
              </a:rPr>
              <a:t>組</a:t>
            </a:r>
            <a:r>
              <a:rPr lang="en-US" altLang="zh-TW" sz="2400" b="1" dirty="0" smtClean="0">
                <a:solidFill>
                  <a:srgbClr val="002060"/>
                </a:solidFill>
                <a:latin typeface="微軟正黑體" panose="020B0604030504040204" pitchFamily="34" charset="-120"/>
                <a:ea typeface="微軟正黑體" panose="020B0604030504040204" pitchFamily="34" charset="-120"/>
              </a:rPr>
              <a:t>)</a:t>
            </a:r>
            <a:r>
              <a:rPr lang="zh-TW" altLang="en-US" sz="2400" b="1" dirty="0" smtClean="0">
                <a:solidFill>
                  <a:srgbClr val="002060"/>
                </a:solidFill>
                <a:latin typeface="微軟正黑體" panose="020B0604030504040204" pitchFamily="34" charset="-120"/>
                <a:ea typeface="微軟正黑體" panose="020B0604030504040204" pitchFamily="34" charset="-120"/>
              </a:rPr>
              <a:t>名稱：會計資訊科</a:t>
            </a:r>
            <a:endParaRPr lang="en-US" altLang="zh-TW" sz="2400" b="1" dirty="0" smtClean="0">
              <a:solidFill>
                <a:srgbClr val="002060"/>
              </a:solidFill>
              <a:latin typeface="微軟正黑體" panose="020B0604030504040204" pitchFamily="34" charset="-120"/>
              <a:ea typeface="微軟正黑體" panose="020B0604030504040204" pitchFamily="34" charset="-120"/>
            </a:endParaRPr>
          </a:p>
          <a:p>
            <a:r>
              <a:rPr lang="zh-TW" altLang="en-US" sz="2400" b="1" dirty="0">
                <a:solidFill>
                  <a:srgbClr val="002060"/>
                </a:solidFill>
                <a:latin typeface="微軟正黑體" panose="020B0604030504040204" pitchFamily="34" charset="-120"/>
                <a:ea typeface="微軟正黑體" panose="020B0604030504040204" pitchFamily="34" charset="-120"/>
              </a:rPr>
              <a:t> </a:t>
            </a:r>
            <a:r>
              <a:rPr lang="zh-TW" altLang="en-US" sz="2400" b="1" dirty="0" smtClean="0">
                <a:solidFill>
                  <a:srgbClr val="002060"/>
                </a:solidFill>
                <a:latin typeface="微軟正黑體" panose="020B0604030504040204" pitchFamily="34" charset="-120"/>
                <a:ea typeface="微軟正黑體" panose="020B0604030504040204" pitchFamily="34" charset="-120"/>
              </a:rPr>
              <a:t>                          </a:t>
            </a:r>
            <a:r>
              <a:rPr lang="en-US" altLang="zh-TW" sz="2400" b="1" dirty="0" smtClean="0">
                <a:solidFill>
                  <a:srgbClr val="002060"/>
                </a:solidFill>
                <a:latin typeface="微軟正黑體" panose="020B0604030504040204" pitchFamily="34" charset="-120"/>
                <a:ea typeface="微軟正黑體" panose="020B0604030504040204" pitchFamily="34" charset="-120"/>
              </a:rPr>
              <a:t>(</a:t>
            </a:r>
            <a:r>
              <a:rPr lang="zh-TW" altLang="en-US" sz="2400" b="1" dirty="0" smtClean="0">
                <a:solidFill>
                  <a:srgbClr val="002060"/>
                </a:solidFill>
                <a:latin typeface="微軟正黑體" panose="020B0604030504040204" pitchFamily="34" charset="-120"/>
                <a:ea typeface="微軟正黑體" panose="020B0604030504040204" pitchFamily="34" charset="-120"/>
              </a:rPr>
              <a:t>臺北校區</a:t>
            </a:r>
            <a:r>
              <a:rPr lang="en-US" altLang="zh-TW" sz="2400" b="1" dirty="0" smtClean="0">
                <a:solidFill>
                  <a:srgbClr val="002060"/>
                </a:solidFill>
                <a:latin typeface="微軟正黑體" panose="020B0604030504040204" pitchFamily="34" charset="-120"/>
                <a:ea typeface="微軟正黑體" panose="020B0604030504040204" pitchFamily="34" charset="-120"/>
              </a:rPr>
              <a:t>)</a:t>
            </a:r>
          </a:p>
          <a:p>
            <a:pPr marL="342900" indent="-342900">
              <a:buFont typeface="Wingdings" panose="05000000000000000000" pitchFamily="2" charset="2"/>
              <a:buChar char="u"/>
            </a:pPr>
            <a:r>
              <a:rPr lang="zh-TW" altLang="en-US" sz="2400" b="1" dirty="0" smtClean="0">
                <a:solidFill>
                  <a:srgbClr val="002060"/>
                </a:solidFill>
                <a:latin typeface="微軟正黑體" panose="020B0604030504040204" pitchFamily="34" charset="-120"/>
                <a:ea typeface="微軟正黑體" panose="020B0604030504040204" pitchFamily="34" charset="-120"/>
              </a:rPr>
              <a:t>是否採計會考：有</a:t>
            </a:r>
            <a:endParaRPr lang="en-US" altLang="zh-TW" sz="2400" b="1" dirty="0" smtClean="0">
              <a:solidFill>
                <a:srgbClr val="002060"/>
              </a:solidFill>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u"/>
            </a:pPr>
            <a:r>
              <a:rPr lang="zh-TW" altLang="en-US" sz="2400" b="1" dirty="0" smtClean="0">
                <a:solidFill>
                  <a:srgbClr val="002060"/>
                </a:solidFill>
                <a:latin typeface="微軟正黑體" panose="020B0604030504040204" pitchFamily="34" charset="-120"/>
                <a:ea typeface="微軟正黑體" panose="020B0604030504040204" pitchFamily="34" charset="-120"/>
              </a:rPr>
              <a:t>招生名額：一般生</a:t>
            </a:r>
            <a:r>
              <a:rPr lang="en-US" altLang="zh-TW" sz="2400" b="1" dirty="0" smtClean="0">
                <a:solidFill>
                  <a:srgbClr val="002060"/>
                </a:solidFill>
                <a:latin typeface="微軟正黑體" panose="020B0604030504040204" pitchFamily="34" charset="-120"/>
                <a:ea typeface="微軟正黑體" panose="020B0604030504040204" pitchFamily="34" charset="-120"/>
              </a:rPr>
              <a:t>15</a:t>
            </a:r>
          </a:p>
          <a:p>
            <a:r>
              <a:rPr lang="zh-TW" altLang="en-US" sz="2400" b="1" dirty="0">
                <a:solidFill>
                  <a:srgbClr val="002060"/>
                </a:solidFill>
                <a:latin typeface="微軟正黑體" panose="020B0604030504040204" pitchFamily="34" charset="-120"/>
                <a:ea typeface="微軟正黑體" panose="020B0604030504040204" pitchFamily="34" charset="-120"/>
              </a:rPr>
              <a:t> </a:t>
            </a:r>
            <a:r>
              <a:rPr lang="zh-TW" altLang="en-US" sz="2400" b="1" dirty="0" smtClean="0">
                <a:solidFill>
                  <a:srgbClr val="002060"/>
                </a:solidFill>
                <a:latin typeface="微軟正黑體" panose="020B0604030504040204" pitchFamily="34" charset="-120"/>
                <a:ea typeface="微軟正黑體" panose="020B0604030504040204" pitchFamily="34" charset="-120"/>
              </a:rPr>
              <a:t>                       大陸生</a:t>
            </a:r>
            <a:r>
              <a:rPr lang="en-US" altLang="zh-TW" sz="2400" b="1" dirty="0" smtClean="0">
                <a:solidFill>
                  <a:srgbClr val="002060"/>
                </a:solidFill>
                <a:latin typeface="微軟正黑體" panose="020B0604030504040204" pitchFamily="34" charset="-120"/>
                <a:ea typeface="微軟正黑體" panose="020B0604030504040204" pitchFamily="34" charset="-120"/>
              </a:rPr>
              <a:t>0</a:t>
            </a:r>
          </a:p>
          <a:p>
            <a:r>
              <a:rPr lang="zh-TW" altLang="en-US" sz="2400" b="1" dirty="0">
                <a:solidFill>
                  <a:srgbClr val="002060"/>
                </a:solidFill>
                <a:latin typeface="微軟正黑體" panose="020B0604030504040204" pitchFamily="34" charset="-120"/>
                <a:ea typeface="微軟正黑體" panose="020B0604030504040204" pitchFamily="34" charset="-120"/>
              </a:rPr>
              <a:t> </a:t>
            </a:r>
            <a:r>
              <a:rPr lang="zh-TW" altLang="en-US" sz="2400" b="1" dirty="0" smtClean="0">
                <a:solidFill>
                  <a:srgbClr val="002060"/>
                </a:solidFill>
                <a:latin typeface="微軟正黑體" panose="020B0604030504040204" pitchFamily="34" charset="-120"/>
                <a:ea typeface="微軟正黑體" panose="020B0604030504040204" pitchFamily="34" charset="-120"/>
              </a:rPr>
              <a:t>                       特種生</a:t>
            </a:r>
            <a:r>
              <a:rPr lang="en-US" altLang="zh-TW" sz="2400" b="1" dirty="0" smtClean="0">
                <a:solidFill>
                  <a:srgbClr val="002060"/>
                </a:solidFill>
                <a:latin typeface="微軟正黑體" panose="020B0604030504040204" pitchFamily="34" charset="-120"/>
                <a:ea typeface="微軟正黑體" panose="020B0604030504040204" pitchFamily="34" charset="-120"/>
              </a:rPr>
              <a:t>0</a:t>
            </a:r>
          </a:p>
        </p:txBody>
      </p:sp>
    </p:spTree>
    <p:extLst>
      <p:ext uri="{BB962C8B-B14F-4D97-AF65-F5344CB8AC3E}">
        <p14:creationId xmlns:p14="http://schemas.microsoft.com/office/powerpoint/2010/main" val="30259306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圓角矩形 28"/>
          <p:cNvSpPr/>
          <p:nvPr/>
        </p:nvSpPr>
        <p:spPr>
          <a:xfrm>
            <a:off x="8342888" y="1560579"/>
            <a:ext cx="3754705" cy="4795771"/>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投影片編號版面配置區 3"/>
          <p:cNvSpPr>
            <a:spLocks noGrp="1"/>
          </p:cNvSpPr>
          <p:nvPr>
            <p:ph type="sldNum" sz="quarter" idx="12"/>
          </p:nvPr>
        </p:nvSpPr>
        <p:spPr/>
        <p:txBody>
          <a:bodyPr vert="horz" lIns="91440" tIns="45720" rIns="91440" bIns="45720" rtlCol="0" anchor="ctr"/>
          <a:lstStyle/>
          <a:p>
            <a:fld id="{37291CB4-5998-4314-A655-A47EF9B9249D}" type="slidenum">
              <a:rPr lang="zh-TW" altLang="en-US" sz="2000">
                <a:solidFill>
                  <a:schemeClr val="tx1"/>
                </a:solidFill>
              </a:rPr>
              <a:pPr/>
              <a:t>34</a:t>
            </a:fld>
            <a:endParaRPr lang="zh-TW" altLang="en-US" sz="2000">
              <a:solidFill>
                <a:schemeClr val="tx1"/>
              </a:solidFill>
            </a:endParaRPr>
          </a:p>
        </p:txBody>
      </p:sp>
      <p:sp>
        <p:nvSpPr>
          <p:cNvPr id="5" name="Rectangle 2"/>
          <p:cNvSpPr>
            <a:spLocks noGrp="1" noChangeArrowheads="1"/>
          </p:cNvSpPr>
          <p:nvPr>
            <p:ph type="title"/>
          </p:nvPr>
        </p:nvSpPr>
        <p:spPr>
          <a:xfrm>
            <a:off x="574506" y="161258"/>
            <a:ext cx="8229600" cy="792162"/>
          </a:xfrm>
        </p:spPr>
        <p:txBody>
          <a:bodyPr>
            <a:normAutofit/>
          </a:bodyPr>
          <a:lstStyle/>
          <a:p>
            <a:r>
              <a:rPr lang="zh-TW" altLang="en-US" sz="3200" b="1" dirty="0" smtClean="0">
                <a:solidFill>
                  <a:srgbClr val="002060"/>
                </a:solidFill>
                <a:latin typeface="微軟正黑體" panose="020B0604030504040204" pitchFamily="34" charset="-120"/>
                <a:ea typeface="微軟正黑體" panose="020B0604030504040204" pitchFamily="34" charset="-120"/>
              </a:rPr>
              <a:t>選</a:t>
            </a:r>
            <a:r>
              <a:rPr lang="zh-TW" altLang="en-US" sz="3200" b="1" dirty="0" smtClean="0">
                <a:solidFill>
                  <a:srgbClr val="002060"/>
                </a:solidFill>
                <a:latin typeface="微軟正黑體" panose="020B0604030504040204" pitchFamily="34" charset="-120"/>
                <a:ea typeface="微軟正黑體" panose="020B0604030504040204" pitchFamily="34" charset="-120"/>
              </a:rPr>
              <a:t>填登記志願系統</a:t>
            </a:r>
            <a:r>
              <a:rPr lang="en-US" altLang="zh-TW" sz="3200" b="1" dirty="0" smtClean="0">
                <a:solidFill>
                  <a:srgbClr val="002060"/>
                </a:solidFill>
                <a:latin typeface="微軟正黑體" panose="020B0604030504040204" pitchFamily="34" charset="-120"/>
                <a:ea typeface="微軟正黑體" panose="020B0604030504040204" pitchFamily="34" charset="-120"/>
              </a:rPr>
              <a:t>-</a:t>
            </a:r>
            <a:r>
              <a:rPr lang="zh-TW" altLang="en-US" sz="3200" b="1" dirty="0" smtClean="0">
                <a:solidFill>
                  <a:srgbClr val="002060"/>
                </a:solidFill>
                <a:latin typeface="微軟正黑體" panose="020B0604030504040204" pitchFamily="34" charset="-120"/>
                <a:ea typeface="微軟正黑體" panose="020B0604030504040204" pitchFamily="34" charset="-120"/>
              </a:rPr>
              <a:t>選填</a:t>
            </a:r>
            <a:r>
              <a:rPr lang="zh-TW" altLang="en-US" sz="3200" b="1" dirty="0" smtClean="0">
                <a:solidFill>
                  <a:srgbClr val="002060"/>
                </a:solidFill>
                <a:latin typeface="微軟正黑體" panose="020B0604030504040204" pitchFamily="34" charset="-120"/>
                <a:ea typeface="微軟正黑體" panose="020B0604030504040204" pitchFamily="34" charset="-120"/>
              </a:rPr>
              <a:t>志願</a:t>
            </a:r>
            <a:endParaRPr lang="zh-TW" altLang="en-US" sz="3200" b="1" dirty="0" smtClean="0">
              <a:solidFill>
                <a:srgbClr val="002060"/>
              </a:solidFill>
              <a:latin typeface="微軟正黑體" panose="020B0604030504040204" pitchFamily="34" charset="-120"/>
              <a:ea typeface="微軟正黑體" panose="020B0604030504040204" pitchFamily="34" charset="-120"/>
            </a:endParaRPr>
          </a:p>
        </p:txBody>
      </p:sp>
      <p:pic>
        <p:nvPicPr>
          <p:cNvPr id="6" name="圖片 5"/>
          <p:cNvPicPr>
            <a:picLocks noChangeAspect="1"/>
          </p:cNvPicPr>
          <p:nvPr/>
        </p:nvPicPr>
        <p:blipFill>
          <a:blip r:embed="rId2"/>
          <a:stretch>
            <a:fillRect/>
          </a:stretch>
        </p:blipFill>
        <p:spPr>
          <a:xfrm>
            <a:off x="453125" y="1460482"/>
            <a:ext cx="7580490" cy="4895868"/>
          </a:xfrm>
          <a:prstGeom prst="rect">
            <a:avLst/>
          </a:prstGeom>
          <a:ln>
            <a:noFill/>
          </a:ln>
          <a:effectLst>
            <a:outerShdw blurRad="292100" dist="139700" dir="2700000" algn="tl" rotWithShape="0">
              <a:srgbClr val="333333">
                <a:alpha val="65000"/>
              </a:srgbClr>
            </a:outerShdw>
          </a:effectLst>
        </p:spPr>
      </p:pic>
      <p:sp>
        <p:nvSpPr>
          <p:cNvPr id="13" name="橢圓 12"/>
          <p:cNvSpPr/>
          <p:nvPr/>
        </p:nvSpPr>
        <p:spPr>
          <a:xfrm>
            <a:off x="4056409" y="1560579"/>
            <a:ext cx="373922" cy="37392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latin typeface="Times New Roman" panose="02020603050405020304" pitchFamily="18" charset="0"/>
                <a:cs typeface="Times New Roman" panose="02020603050405020304" pitchFamily="18" charset="0"/>
              </a:rPr>
              <a:t>3</a:t>
            </a:r>
            <a:endParaRPr lang="zh-TW" altLang="en-US" sz="2400" b="1" dirty="0">
              <a:latin typeface="Times New Roman" panose="02020603050405020304" pitchFamily="18" charset="0"/>
              <a:cs typeface="Times New Roman" panose="02020603050405020304" pitchFamily="18" charset="0"/>
            </a:endParaRPr>
          </a:p>
        </p:txBody>
      </p:sp>
      <p:sp>
        <p:nvSpPr>
          <p:cNvPr id="14" name="橢圓 13"/>
          <p:cNvSpPr/>
          <p:nvPr/>
        </p:nvSpPr>
        <p:spPr>
          <a:xfrm>
            <a:off x="387545" y="2083978"/>
            <a:ext cx="373922" cy="37392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latin typeface="Times New Roman" panose="02020603050405020304" pitchFamily="18" charset="0"/>
                <a:cs typeface="Times New Roman" panose="02020603050405020304" pitchFamily="18" charset="0"/>
              </a:rPr>
              <a:t>2</a:t>
            </a:r>
            <a:endParaRPr lang="zh-TW" altLang="en-US" sz="2400" b="1" dirty="0">
              <a:latin typeface="Times New Roman" panose="02020603050405020304" pitchFamily="18" charset="0"/>
              <a:cs typeface="Times New Roman" panose="02020603050405020304" pitchFamily="18" charset="0"/>
            </a:endParaRPr>
          </a:p>
        </p:txBody>
      </p:sp>
      <p:sp>
        <p:nvSpPr>
          <p:cNvPr id="15" name="橢圓 14"/>
          <p:cNvSpPr/>
          <p:nvPr/>
        </p:nvSpPr>
        <p:spPr>
          <a:xfrm>
            <a:off x="5966955" y="1460482"/>
            <a:ext cx="373922" cy="37392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latin typeface="Times New Roman" panose="02020603050405020304" pitchFamily="18" charset="0"/>
                <a:cs typeface="Times New Roman" panose="02020603050405020304" pitchFamily="18" charset="0"/>
              </a:rPr>
              <a:t>4</a:t>
            </a:r>
            <a:endParaRPr lang="zh-TW" altLang="en-US" sz="2400" b="1" dirty="0">
              <a:latin typeface="Times New Roman" panose="02020603050405020304" pitchFamily="18" charset="0"/>
              <a:cs typeface="Times New Roman" panose="02020603050405020304" pitchFamily="18" charset="0"/>
            </a:endParaRPr>
          </a:p>
        </p:txBody>
      </p:sp>
      <p:sp>
        <p:nvSpPr>
          <p:cNvPr id="16" name="橢圓 15"/>
          <p:cNvSpPr/>
          <p:nvPr/>
        </p:nvSpPr>
        <p:spPr>
          <a:xfrm>
            <a:off x="1628275" y="1186657"/>
            <a:ext cx="373922" cy="37392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latin typeface="Times New Roman" panose="02020603050405020304" pitchFamily="18" charset="0"/>
                <a:cs typeface="Times New Roman" panose="02020603050405020304" pitchFamily="18" charset="0"/>
              </a:rPr>
              <a:t>1</a:t>
            </a:r>
            <a:endParaRPr lang="zh-TW" altLang="en-US" sz="2400" b="1" dirty="0">
              <a:latin typeface="Times New Roman" panose="02020603050405020304" pitchFamily="18" charset="0"/>
              <a:cs typeface="Times New Roman" panose="02020603050405020304" pitchFamily="18" charset="0"/>
            </a:endParaRPr>
          </a:p>
        </p:txBody>
      </p:sp>
      <p:sp>
        <p:nvSpPr>
          <p:cNvPr id="17" name="橢圓 16"/>
          <p:cNvSpPr/>
          <p:nvPr/>
        </p:nvSpPr>
        <p:spPr>
          <a:xfrm>
            <a:off x="5858051" y="3771101"/>
            <a:ext cx="373922" cy="37392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latin typeface="Times New Roman" panose="02020603050405020304" pitchFamily="18" charset="0"/>
                <a:cs typeface="Times New Roman" panose="02020603050405020304" pitchFamily="18" charset="0"/>
              </a:rPr>
              <a:t>5</a:t>
            </a:r>
            <a:endParaRPr lang="zh-TW" altLang="en-US" sz="2400" b="1" dirty="0">
              <a:latin typeface="Times New Roman" panose="02020603050405020304" pitchFamily="18" charset="0"/>
              <a:cs typeface="Times New Roman" panose="02020603050405020304" pitchFamily="18" charset="0"/>
            </a:endParaRPr>
          </a:p>
        </p:txBody>
      </p:sp>
      <p:sp>
        <p:nvSpPr>
          <p:cNvPr id="18" name="橢圓 17"/>
          <p:cNvSpPr/>
          <p:nvPr/>
        </p:nvSpPr>
        <p:spPr>
          <a:xfrm>
            <a:off x="4056409" y="2840286"/>
            <a:ext cx="373922" cy="37392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latin typeface="Times New Roman" panose="02020603050405020304" pitchFamily="18" charset="0"/>
                <a:cs typeface="Times New Roman" panose="02020603050405020304" pitchFamily="18" charset="0"/>
              </a:rPr>
              <a:t>6</a:t>
            </a:r>
            <a:endParaRPr lang="zh-TW" altLang="en-US" sz="2400" b="1" dirty="0">
              <a:latin typeface="Times New Roman" panose="02020603050405020304" pitchFamily="18" charset="0"/>
              <a:cs typeface="Times New Roman" panose="02020603050405020304" pitchFamily="18" charset="0"/>
            </a:endParaRPr>
          </a:p>
        </p:txBody>
      </p:sp>
      <p:sp>
        <p:nvSpPr>
          <p:cNvPr id="19" name="橢圓 18"/>
          <p:cNvSpPr/>
          <p:nvPr/>
        </p:nvSpPr>
        <p:spPr>
          <a:xfrm>
            <a:off x="8474038" y="1810532"/>
            <a:ext cx="373922" cy="37392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latin typeface="Times New Roman" panose="02020603050405020304" pitchFamily="18" charset="0"/>
                <a:cs typeface="Times New Roman" panose="02020603050405020304" pitchFamily="18" charset="0"/>
              </a:rPr>
              <a:t>1</a:t>
            </a:r>
            <a:endParaRPr lang="zh-TW" altLang="en-US" sz="2400" b="1" dirty="0">
              <a:latin typeface="Times New Roman" panose="02020603050405020304" pitchFamily="18" charset="0"/>
              <a:cs typeface="Times New Roman" panose="02020603050405020304" pitchFamily="18" charset="0"/>
            </a:endParaRPr>
          </a:p>
        </p:txBody>
      </p:sp>
      <p:sp>
        <p:nvSpPr>
          <p:cNvPr id="20" name="文字方塊 19"/>
          <p:cNvSpPr txBox="1"/>
          <p:nvPr/>
        </p:nvSpPr>
        <p:spPr>
          <a:xfrm>
            <a:off x="8847960" y="1830632"/>
            <a:ext cx="3380066" cy="4093428"/>
          </a:xfrm>
          <a:prstGeom prst="rect">
            <a:avLst/>
          </a:prstGeom>
          <a:noFill/>
        </p:spPr>
        <p:txBody>
          <a:bodyPr wrap="square" rtlCol="0">
            <a:spAutoFit/>
          </a:bodyPr>
          <a:lstStyle/>
          <a:p>
            <a:r>
              <a:rPr lang="zh-TW" altLang="en-US" sz="2000" b="1" dirty="0" smtClean="0">
                <a:solidFill>
                  <a:srgbClr val="002060"/>
                </a:solidFill>
                <a:latin typeface="微軟正黑體" panose="020B0604030504040204" pitchFamily="34" charset="-120"/>
                <a:ea typeface="微軟正黑體" panose="020B0604030504040204" pitchFamily="34" charset="-120"/>
              </a:rPr>
              <a:t>選則招生學校，點選查詢</a:t>
            </a:r>
            <a:endParaRPr lang="en-US" altLang="zh-TW" sz="2000" b="1" dirty="0" smtClean="0">
              <a:solidFill>
                <a:srgbClr val="002060"/>
              </a:solidFill>
              <a:latin typeface="微軟正黑體" panose="020B0604030504040204" pitchFamily="34" charset="-120"/>
              <a:ea typeface="微軟正黑體" panose="020B0604030504040204" pitchFamily="34" charset="-120"/>
            </a:endParaRPr>
          </a:p>
          <a:p>
            <a:endParaRPr lang="en-US" altLang="zh-TW" sz="2000" b="1" dirty="0">
              <a:solidFill>
                <a:srgbClr val="002060"/>
              </a:solidFill>
              <a:latin typeface="微軟正黑體" panose="020B0604030504040204" pitchFamily="34" charset="-120"/>
              <a:ea typeface="微軟正黑體" panose="020B0604030504040204" pitchFamily="34" charset="-120"/>
            </a:endParaRPr>
          </a:p>
          <a:p>
            <a:r>
              <a:rPr lang="zh-TW" altLang="en-US" sz="2000" b="1" dirty="0" smtClean="0">
                <a:solidFill>
                  <a:srgbClr val="002060"/>
                </a:solidFill>
                <a:latin typeface="微軟正黑體" panose="020B0604030504040204" pitchFamily="34" charset="-120"/>
                <a:ea typeface="微軟正黑體" panose="020B0604030504040204" pitchFamily="34" charset="-120"/>
              </a:rPr>
              <a:t>選則科</a:t>
            </a:r>
            <a:r>
              <a:rPr lang="en-US" altLang="zh-TW" sz="2000" b="1" dirty="0" smtClean="0">
                <a:solidFill>
                  <a:srgbClr val="002060"/>
                </a:solidFill>
                <a:latin typeface="微軟正黑體" panose="020B0604030504040204" pitchFamily="34" charset="-120"/>
                <a:ea typeface="微軟正黑體" panose="020B0604030504040204" pitchFamily="34" charset="-120"/>
              </a:rPr>
              <a:t>(</a:t>
            </a:r>
            <a:r>
              <a:rPr lang="zh-TW" altLang="en-US" sz="2000" b="1" dirty="0" smtClean="0">
                <a:solidFill>
                  <a:srgbClr val="002060"/>
                </a:solidFill>
                <a:latin typeface="微軟正黑體" panose="020B0604030504040204" pitchFamily="34" charset="-120"/>
                <a:ea typeface="微軟正黑體" panose="020B0604030504040204" pitchFamily="34" charset="-120"/>
              </a:rPr>
              <a:t>組</a:t>
            </a:r>
            <a:r>
              <a:rPr lang="en-US" altLang="zh-TW" sz="2000" b="1" dirty="0" smtClean="0">
                <a:solidFill>
                  <a:srgbClr val="002060"/>
                </a:solidFill>
                <a:latin typeface="微軟正黑體" panose="020B0604030504040204" pitchFamily="34" charset="-120"/>
                <a:ea typeface="微軟正黑體" panose="020B0604030504040204" pitchFamily="34" charset="-120"/>
              </a:rPr>
              <a:t>)</a:t>
            </a:r>
            <a:endParaRPr lang="en-US" altLang="zh-TW" sz="2000" b="1" dirty="0">
              <a:solidFill>
                <a:srgbClr val="002060"/>
              </a:solidFill>
              <a:latin typeface="微軟正黑體" panose="020B0604030504040204" pitchFamily="34" charset="-120"/>
              <a:ea typeface="微軟正黑體" panose="020B0604030504040204" pitchFamily="34" charset="-120"/>
            </a:endParaRPr>
          </a:p>
          <a:p>
            <a:endParaRPr lang="en-US" altLang="zh-TW" sz="2000" b="1" dirty="0" smtClean="0">
              <a:solidFill>
                <a:srgbClr val="002060"/>
              </a:solidFill>
              <a:latin typeface="微軟正黑體" panose="020B0604030504040204" pitchFamily="34" charset="-120"/>
              <a:ea typeface="微軟正黑體" panose="020B0604030504040204" pitchFamily="34" charset="-120"/>
            </a:endParaRPr>
          </a:p>
          <a:p>
            <a:r>
              <a:rPr lang="zh-TW" altLang="en-US" sz="2000" b="1" dirty="0" smtClean="0">
                <a:solidFill>
                  <a:srgbClr val="002060"/>
                </a:solidFill>
                <a:latin typeface="微軟正黑體" panose="020B0604030504040204" pitchFamily="34" charset="-120"/>
                <a:ea typeface="微軟正黑體" panose="020B0604030504040204" pitchFamily="34" charset="-120"/>
              </a:rPr>
              <a:t>點選新增，移至右方暫存區</a:t>
            </a:r>
            <a:endParaRPr lang="en-US" altLang="zh-TW" sz="2000" b="1" dirty="0" smtClean="0">
              <a:solidFill>
                <a:srgbClr val="002060"/>
              </a:solidFill>
              <a:latin typeface="微軟正黑體" panose="020B0604030504040204" pitchFamily="34" charset="-120"/>
              <a:ea typeface="微軟正黑體" panose="020B0604030504040204" pitchFamily="34" charset="-120"/>
            </a:endParaRPr>
          </a:p>
          <a:p>
            <a:endParaRPr lang="en-US" altLang="zh-TW" sz="2000" b="1" dirty="0">
              <a:solidFill>
                <a:srgbClr val="002060"/>
              </a:solidFill>
              <a:latin typeface="微軟正黑體" panose="020B0604030504040204" pitchFamily="34" charset="-120"/>
              <a:ea typeface="微軟正黑體" panose="020B0604030504040204" pitchFamily="34" charset="-120"/>
            </a:endParaRPr>
          </a:p>
          <a:p>
            <a:r>
              <a:rPr lang="zh-TW" altLang="en-US" sz="2000" b="1" dirty="0" smtClean="0">
                <a:solidFill>
                  <a:srgbClr val="002060"/>
                </a:solidFill>
                <a:latin typeface="微軟正黑體" panose="020B0604030504040204" pitchFamily="34" charset="-120"/>
                <a:ea typeface="微軟正黑體" panose="020B0604030504040204" pitchFamily="34" charset="-120"/>
              </a:rPr>
              <a:t>志願暫存區</a:t>
            </a:r>
            <a:endParaRPr lang="en-US" altLang="zh-TW" sz="2000" b="1" dirty="0" smtClean="0">
              <a:solidFill>
                <a:srgbClr val="002060"/>
              </a:solidFill>
              <a:latin typeface="微軟正黑體" panose="020B0604030504040204" pitchFamily="34" charset="-120"/>
              <a:ea typeface="微軟正黑體" panose="020B0604030504040204" pitchFamily="34" charset="-120"/>
            </a:endParaRPr>
          </a:p>
          <a:p>
            <a:endParaRPr lang="en-US" altLang="zh-TW" sz="2000" b="1" dirty="0">
              <a:solidFill>
                <a:srgbClr val="002060"/>
              </a:solidFill>
              <a:latin typeface="微軟正黑體" panose="020B0604030504040204" pitchFamily="34" charset="-120"/>
              <a:ea typeface="微軟正黑體" panose="020B0604030504040204" pitchFamily="34" charset="-120"/>
            </a:endParaRPr>
          </a:p>
          <a:p>
            <a:r>
              <a:rPr lang="zh-TW" altLang="en-US" sz="2000" b="1" dirty="0">
                <a:solidFill>
                  <a:srgbClr val="002060"/>
                </a:solidFill>
                <a:latin typeface="微軟正黑體" panose="020B0604030504040204" pitchFamily="34" charset="-120"/>
                <a:ea typeface="微軟正黑體" panose="020B0604030504040204" pitchFamily="34" charset="-120"/>
              </a:rPr>
              <a:t>點選暫存區之志願</a:t>
            </a:r>
          </a:p>
          <a:p>
            <a:endParaRPr lang="en-US" altLang="zh-TW" sz="2000" b="1" dirty="0">
              <a:solidFill>
                <a:srgbClr val="002060"/>
              </a:solidFill>
              <a:latin typeface="微軟正黑體" panose="020B0604030504040204" pitchFamily="34" charset="-120"/>
              <a:ea typeface="微軟正黑體" panose="020B0604030504040204" pitchFamily="34" charset="-120"/>
            </a:endParaRPr>
          </a:p>
          <a:p>
            <a:r>
              <a:rPr lang="zh-TW" altLang="en-US" sz="2000" b="1" dirty="0">
                <a:solidFill>
                  <a:srgbClr val="002060"/>
                </a:solidFill>
                <a:latin typeface="微軟正黑體" panose="020B0604030504040204" pitchFamily="34" charset="-120"/>
                <a:ea typeface="微軟正黑體" panose="020B0604030504040204" pitchFamily="34" charset="-120"/>
              </a:rPr>
              <a:t>志願序排序上下更動</a:t>
            </a:r>
          </a:p>
          <a:p>
            <a:endParaRPr lang="en-US" altLang="zh-TW" sz="2000" b="1" dirty="0">
              <a:solidFill>
                <a:srgbClr val="002060"/>
              </a:solidFill>
              <a:latin typeface="微軟正黑體" panose="020B0604030504040204" pitchFamily="34" charset="-120"/>
              <a:ea typeface="微軟正黑體" panose="020B0604030504040204" pitchFamily="34" charset="-120"/>
            </a:endParaRPr>
          </a:p>
          <a:p>
            <a:r>
              <a:rPr lang="zh-TW" altLang="en-US" sz="2000" b="1" dirty="0" smtClean="0">
                <a:solidFill>
                  <a:srgbClr val="002060"/>
                </a:solidFill>
                <a:latin typeface="微軟正黑體" panose="020B0604030504040204" pitchFamily="34" charset="-120"/>
                <a:ea typeface="微軟正黑體" panose="020B0604030504040204" pitchFamily="34" charset="-120"/>
              </a:rPr>
              <a:t>移除志願</a:t>
            </a:r>
            <a:endParaRPr lang="zh-TW" altLang="en-US" sz="2000" b="1" dirty="0">
              <a:solidFill>
                <a:srgbClr val="002060"/>
              </a:solidFill>
              <a:latin typeface="微軟正黑體" panose="020B0604030504040204" pitchFamily="34" charset="-120"/>
              <a:ea typeface="微軟正黑體" panose="020B0604030504040204" pitchFamily="34" charset="-120"/>
            </a:endParaRPr>
          </a:p>
        </p:txBody>
      </p:sp>
      <p:sp>
        <p:nvSpPr>
          <p:cNvPr id="21" name="矩形 20"/>
          <p:cNvSpPr/>
          <p:nvPr/>
        </p:nvSpPr>
        <p:spPr>
          <a:xfrm>
            <a:off x="4774301" y="3584140"/>
            <a:ext cx="2759384" cy="219117"/>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橢圓 21"/>
          <p:cNvSpPr/>
          <p:nvPr/>
        </p:nvSpPr>
        <p:spPr>
          <a:xfrm>
            <a:off x="4056409" y="4015142"/>
            <a:ext cx="373922" cy="37392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latin typeface="Times New Roman" panose="02020603050405020304" pitchFamily="18" charset="0"/>
                <a:cs typeface="Times New Roman" panose="02020603050405020304" pitchFamily="18" charset="0"/>
              </a:rPr>
              <a:t>7</a:t>
            </a:r>
            <a:endParaRPr lang="zh-TW" altLang="en-US" sz="2400" b="1" dirty="0">
              <a:latin typeface="Times New Roman" panose="02020603050405020304" pitchFamily="18" charset="0"/>
              <a:cs typeface="Times New Roman" panose="02020603050405020304" pitchFamily="18" charset="0"/>
            </a:endParaRPr>
          </a:p>
        </p:txBody>
      </p:sp>
      <p:sp>
        <p:nvSpPr>
          <p:cNvPr id="23" name="橢圓 22"/>
          <p:cNvSpPr/>
          <p:nvPr/>
        </p:nvSpPr>
        <p:spPr>
          <a:xfrm>
            <a:off x="8474038" y="2466364"/>
            <a:ext cx="373922" cy="37392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latin typeface="Times New Roman" panose="02020603050405020304" pitchFamily="18" charset="0"/>
                <a:cs typeface="Times New Roman" panose="02020603050405020304" pitchFamily="18" charset="0"/>
              </a:rPr>
              <a:t>2</a:t>
            </a:r>
            <a:endParaRPr lang="zh-TW" altLang="en-US" sz="2400" b="1" dirty="0">
              <a:latin typeface="Times New Roman" panose="02020603050405020304" pitchFamily="18" charset="0"/>
              <a:cs typeface="Times New Roman" panose="02020603050405020304" pitchFamily="18" charset="0"/>
            </a:endParaRPr>
          </a:p>
        </p:txBody>
      </p:sp>
      <p:sp>
        <p:nvSpPr>
          <p:cNvPr id="24" name="橢圓 23"/>
          <p:cNvSpPr/>
          <p:nvPr/>
        </p:nvSpPr>
        <p:spPr>
          <a:xfrm>
            <a:off x="8474038" y="3070484"/>
            <a:ext cx="373922" cy="3875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latin typeface="Times New Roman" panose="02020603050405020304" pitchFamily="18" charset="0"/>
                <a:cs typeface="Times New Roman" panose="02020603050405020304" pitchFamily="18" charset="0"/>
              </a:rPr>
              <a:t>3</a:t>
            </a:r>
            <a:endParaRPr lang="zh-TW" altLang="en-US" sz="2400" b="1" dirty="0">
              <a:latin typeface="Times New Roman" panose="02020603050405020304" pitchFamily="18" charset="0"/>
              <a:cs typeface="Times New Roman" panose="02020603050405020304" pitchFamily="18" charset="0"/>
            </a:endParaRPr>
          </a:p>
        </p:txBody>
      </p:sp>
      <p:sp>
        <p:nvSpPr>
          <p:cNvPr id="25" name="橢圓 24"/>
          <p:cNvSpPr/>
          <p:nvPr/>
        </p:nvSpPr>
        <p:spPr>
          <a:xfrm>
            <a:off x="8474038" y="3683446"/>
            <a:ext cx="373922" cy="37392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latin typeface="Times New Roman" panose="02020603050405020304" pitchFamily="18" charset="0"/>
                <a:cs typeface="Times New Roman" panose="02020603050405020304" pitchFamily="18" charset="0"/>
              </a:rPr>
              <a:t>4</a:t>
            </a:r>
            <a:endParaRPr lang="zh-TW" altLang="en-US" sz="2400" b="1" dirty="0">
              <a:latin typeface="Times New Roman" panose="02020603050405020304" pitchFamily="18" charset="0"/>
              <a:cs typeface="Times New Roman" panose="02020603050405020304" pitchFamily="18" charset="0"/>
            </a:endParaRPr>
          </a:p>
        </p:txBody>
      </p:sp>
      <p:sp>
        <p:nvSpPr>
          <p:cNvPr id="26" name="橢圓 25"/>
          <p:cNvSpPr/>
          <p:nvPr/>
        </p:nvSpPr>
        <p:spPr>
          <a:xfrm>
            <a:off x="8480965" y="4293435"/>
            <a:ext cx="373922" cy="37392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latin typeface="Times New Roman" panose="02020603050405020304" pitchFamily="18" charset="0"/>
                <a:cs typeface="Times New Roman" panose="02020603050405020304" pitchFamily="18" charset="0"/>
              </a:rPr>
              <a:t>5</a:t>
            </a:r>
            <a:endParaRPr lang="zh-TW" altLang="en-US" sz="2400" b="1" dirty="0">
              <a:latin typeface="Times New Roman" panose="02020603050405020304" pitchFamily="18" charset="0"/>
              <a:cs typeface="Times New Roman" panose="02020603050405020304" pitchFamily="18" charset="0"/>
            </a:endParaRPr>
          </a:p>
        </p:txBody>
      </p:sp>
      <p:sp>
        <p:nvSpPr>
          <p:cNvPr id="27" name="橢圓 26"/>
          <p:cNvSpPr/>
          <p:nvPr/>
        </p:nvSpPr>
        <p:spPr>
          <a:xfrm>
            <a:off x="8474038" y="4902039"/>
            <a:ext cx="373922" cy="37392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latin typeface="Times New Roman" panose="02020603050405020304" pitchFamily="18" charset="0"/>
                <a:cs typeface="Times New Roman" panose="02020603050405020304" pitchFamily="18" charset="0"/>
              </a:rPr>
              <a:t>6</a:t>
            </a:r>
            <a:endParaRPr lang="zh-TW" altLang="en-US" sz="2400" b="1" dirty="0">
              <a:latin typeface="Times New Roman" panose="02020603050405020304" pitchFamily="18" charset="0"/>
              <a:cs typeface="Times New Roman" panose="02020603050405020304" pitchFamily="18" charset="0"/>
            </a:endParaRPr>
          </a:p>
        </p:txBody>
      </p:sp>
      <p:sp>
        <p:nvSpPr>
          <p:cNvPr id="28" name="橢圓 27"/>
          <p:cNvSpPr/>
          <p:nvPr/>
        </p:nvSpPr>
        <p:spPr>
          <a:xfrm>
            <a:off x="8474038" y="5506879"/>
            <a:ext cx="373922" cy="37392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latin typeface="Times New Roman" panose="02020603050405020304" pitchFamily="18" charset="0"/>
                <a:cs typeface="Times New Roman" panose="02020603050405020304" pitchFamily="18" charset="0"/>
              </a:rPr>
              <a:t>7</a:t>
            </a:r>
            <a:endParaRPr lang="zh-TW" alt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40096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vert="horz" lIns="91440" tIns="45720" rIns="91440" bIns="45720" rtlCol="0" anchor="ctr"/>
          <a:lstStyle/>
          <a:p>
            <a:fld id="{37291CB4-5998-4314-A655-A47EF9B9249D}" type="slidenum">
              <a:rPr lang="zh-TW" altLang="en-US" sz="2000">
                <a:solidFill>
                  <a:schemeClr val="tx1"/>
                </a:solidFill>
              </a:rPr>
              <a:pPr/>
              <a:t>35</a:t>
            </a:fld>
            <a:endParaRPr lang="zh-TW" altLang="en-US" sz="2000">
              <a:solidFill>
                <a:schemeClr val="tx1"/>
              </a:solidFill>
            </a:endParaRPr>
          </a:p>
        </p:txBody>
      </p:sp>
      <p:pic>
        <p:nvPicPr>
          <p:cNvPr id="5" name="圖片 4"/>
          <p:cNvPicPr>
            <a:picLocks noChangeAspect="1"/>
          </p:cNvPicPr>
          <p:nvPr/>
        </p:nvPicPr>
        <p:blipFill>
          <a:blip r:embed="rId2"/>
          <a:stretch>
            <a:fillRect/>
          </a:stretch>
        </p:blipFill>
        <p:spPr>
          <a:xfrm>
            <a:off x="574506" y="1389127"/>
            <a:ext cx="7486876" cy="4797290"/>
          </a:xfrm>
          <a:prstGeom prst="rect">
            <a:avLst/>
          </a:prstGeom>
          <a:ln>
            <a:noFill/>
          </a:ln>
          <a:effectLst>
            <a:outerShdw blurRad="292100" dist="139700" dir="2700000" algn="tl" rotWithShape="0">
              <a:srgbClr val="333333">
                <a:alpha val="65000"/>
              </a:srgbClr>
            </a:outerShdw>
          </a:effectLst>
        </p:spPr>
      </p:pic>
      <p:sp>
        <p:nvSpPr>
          <p:cNvPr id="6" name="Rectangle 2"/>
          <p:cNvSpPr>
            <a:spLocks noGrp="1" noChangeArrowheads="1"/>
          </p:cNvSpPr>
          <p:nvPr>
            <p:ph type="title"/>
          </p:nvPr>
        </p:nvSpPr>
        <p:spPr>
          <a:xfrm>
            <a:off x="574506" y="333011"/>
            <a:ext cx="8229600" cy="792162"/>
          </a:xfrm>
        </p:spPr>
        <p:txBody>
          <a:bodyPr>
            <a:normAutofit/>
          </a:bodyPr>
          <a:lstStyle/>
          <a:p>
            <a:r>
              <a:rPr lang="zh-TW" altLang="en-US" sz="3200" b="1" dirty="0" smtClean="0">
                <a:solidFill>
                  <a:srgbClr val="002060"/>
                </a:solidFill>
                <a:latin typeface="微軟正黑體" panose="020B0604030504040204" pitchFamily="34" charset="-120"/>
                <a:ea typeface="微軟正黑體" panose="020B0604030504040204" pitchFamily="34" charset="-120"/>
              </a:rPr>
              <a:t>選</a:t>
            </a:r>
            <a:r>
              <a:rPr lang="zh-TW" altLang="en-US" sz="3200" b="1" dirty="0" smtClean="0">
                <a:solidFill>
                  <a:srgbClr val="002060"/>
                </a:solidFill>
                <a:latin typeface="微軟正黑體" panose="020B0604030504040204" pitchFamily="34" charset="-120"/>
                <a:ea typeface="微軟正黑體" panose="020B0604030504040204" pitchFamily="34" charset="-120"/>
              </a:rPr>
              <a:t>填登記志願系統</a:t>
            </a:r>
            <a:r>
              <a:rPr lang="en-US" altLang="zh-TW" sz="3200" b="1" dirty="0" smtClean="0">
                <a:solidFill>
                  <a:srgbClr val="002060"/>
                </a:solidFill>
                <a:latin typeface="微軟正黑體" panose="020B0604030504040204" pitchFamily="34" charset="-120"/>
                <a:ea typeface="微軟正黑體" panose="020B0604030504040204" pitchFamily="34" charset="-120"/>
              </a:rPr>
              <a:t>-</a:t>
            </a:r>
            <a:r>
              <a:rPr lang="zh-TW" altLang="en-US" sz="3200" b="1" dirty="0" smtClean="0">
                <a:solidFill>
                  <a:srgbClr val="002060"/>
                </a:solidFill>
                <a:latin typeface="微軟正黑體" panose="020B0604030504040204" pitchFamily="34" charset="-120"/>
                <a:ea typeface="微軟正黑體" panose="020B0604030504040204" pitchFamily="34" charset="-120"/>
              </a:rPr>
              <a:t>選填</a:t>
            </a:r>
            <a:r>
              <a:rPr lang="zh-TW" altLang="en-US" sz="3200" b="1" dirty="0" smtClean="0">
                <a:solidFill>
                  <a:srgbClr val="002060"/>
                </a:solidFill>
                <a:latin typeface="微軟正黑體" panose="020B0604030504040204" pitchFamily="34" charset="-120"/>
                <a:ea typeface="微軟正黑體" panose="020B0604030504040204" pitchFamily="34" charset="-120"/>
              </a:rPr>
              <a:t>志願</a:t>
            </a:r>
            <a:endParaRPr lang="zh-TW" altLang="en-US" sz="3200" b="1" dirty="0" smtClean="0">
              <a:solidFill>
                <a:srgbClr val="002060"/>
              </a:solidFill>
              <a:latin typeface="微軟正黑體" panose="020B0604030504040204" pitchFamily="34" charset="-120"/>
              <a:ea typeface="微軟正黑體" panose="020B0604030504040204" pitchFamily="34" charset="-120"/>
            </a:endParaRPr>
          </a:p>
        </p:txBody>
      </p:sp>
      <p:sp>
        <p:nvSpPr>
          <p:cNvPr id="7" name="矩形 6"/>
          <p:cNvSpPr/>
          <p:nvPr/>
        </p:nvSpPr>
        <p:spPr>
          <a:xfrm>
            <a:off x="574506" y="5753437"/>
            <a:ext cx="1197650" cy="6029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5242261" y="5715027"/>
            <a:ext cx="1789717" cy="6029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8315116" y="1389127"/>
            <a:ext cx="3876884" cy="3647152"/>
          </a:xfrm>
          <a:prstGeom prst="rect">
            <a:avLst/>
          </a:prstGeom>
          <a:noFill/>
        </p:spPr>
        <p:txBody>
          <a:bodyPr wrap="square" rtlCol="0">
            <a:spAutoFit/>
          </a:bodyPr>
          <a:lstStyle/>
          <a:p>
            <a:pPr marL="342900" indent="-342900">
              <a:spcAft>
                <a:spcPts val="1800"/>
              </a:spcAft>
              <a:buFont typeface="Wingdings" panose="05000000000000000000" pitchFamily="2" charset="2"/>
              <a:buChar char="u"/>
            </a:pPr>
            <a:r>
              <a:rPr lang="zh-TW" altLang="en-US" sz="2400" b="1" dirty="0" smtClean="0">
                <a:solidFill>
                  <a:srgbClr val="002060"/>
                </a:solidFill>
                <a:latin typeface="微軟正黑體" panose="020B0604030504040204" pitchFamily="34" charset="-120"/>
                <a:ea typeface="微軟正黑體" panose="020B0604030504040204" pitchFamily="34" charset="-120"/>
              </a:rPr>
              <a:t>選填登記志願後，可以選擇暫存志願，右方會顯示：</a:t>
            </a:r>
            <a:r>
              <a:rPr lang="zh-TW" altLang="en-US" sz="2400" b="1" dirty="0" smtClean="0">
                <a:solidFill>
                  <a:srgbClr val="C00000"/>
                </a:solidFill>
                <a:latin typeface="微軟正黑體" panose="020B0604030504040204" pitchFamily="34" charset="-120"/>
                <a:ea typeface="微軟正黑體" panose="020B0604030504040204" pitchFamily="34" charset="-120"/>
              </a:rPr>
              <a:t>暫存就讀志願序成功</a:t>
            </a:r>
            <a:endParaRPr lang="en-US" altLang="zh-TW" sz="2400" b="1" dirty="0" smtClean="0">
              <a:solidFill>
                <a:srgbClr val="C00000"/>
              </a:solidFill>
              <a:latin typeface="微軟正黑體" panose="020B0604030504040204" pitchFamily="34" charset="-120"/>
              <a:ea typeface="微軟正黑體" panose="020B0604030504040204" pitchFamily="34" charset="-120"/>
            </a:endParaRPr>
          </a:p>
          <a:p>
            <a:pPr marL="342900" indent="-342900">
              <a:spcAft>
                <a:spcPts val="1800"/>
              </a:spcAft>
              <a:buFont typeface="Wingdings" panose="05000000000000000000" pitchFamily="2" charset="2"/>
              <a:buChar char="u"/>
            </a:pPr>
            <a:r>
              <a:rPr lang="zh-TW" altLang="en-US" sz="2400" b="1" dirty="0" smtClean="0">
                <a:solidFill>
                  <a:srgbClr val="C00000"/>
                </a:solidFill>
                <a:latin typeface="微軟正黑體" panose="020B0604030504040204" pitchFamily="34" charset="-120"/>
                <a:ea typeface="微軟正黑體" panose="020B0604030504040204" pitchFamily="34" charset="-120"/>
              </a:rPr>
              <a:t>暫存志願不代表確認送出，若未於規定時間內確認送出者，亦視同未上網選填登記志願，放棄參加分發</a:t>
            </a:r>
            <a:endParaRPr lang="en-US" altLang="zh-TW" sz="2400" b="1" dirty="0">
              <a:solidFill>
                <a:srgbClr val="C00000"/>
              </a:solidFill>
              <a:latin typeface="微軟正黑體" panose="020B0604030504040204" pitchFamily="34" charset="-120"/>
              <a:ea typeface="微軟正黑體" panose="020B0604030504040204" pitchFamily="34" charset="-120"/>
            </a:endParaRPr>
          </a:p>
        </p:txBody>
      </p:sp>
      <p:sp>
        <p:nvSpPr>
          <p:cNvPr id="10" name="橢圓形圖說文字 9"/>
          <p:cNvSpPr/>
          <p:nvPr/>
        </p:nvSpPr>
        <p:spPr>
          <a:xfrm>
            <a:off x="10333057" y="5164157"/>
            <a:ext cx="1366676" cy="1178560"/>
          </a:xfrm>
          <a:prstGeom prst="wedgeEllipseCallout">
            <a:avLst>
              <a:gd name="adj1" fmla="val -66995"/>
              <a:gd name="adj2" fmla="val -60106"/>
            </a:avLst>
          </a:prstGeom>
          <a:solidFill>
            <a:srgbClr val="FFFF00"/>
          </a:solidFill>
          <a:ln w="57150">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2800" b="1" dirty="0" smtClean="0">
                <a:solidFill>
                  <a:srgbClr val="C00000"/>
                </a:solidFill>
                <a:latin typeface="微軟正黑體" panose="020B0604030504040204" pitchFamily="34" charset="-120"/>
                <a:ea typeface="微軟正黑體" panose="020B0604030504040204" pitchFamily="34" charset="-120"/>
              </a:rPr>
              <a:t>非常重</a:t>
            </a:r>
            <a:r>
              <a:rPr lang="zh-TW" altLang="en-US" sz="2800" b="1" dirty="0">
                <a:solidFill>
                  <a:srgbClr val="C00000"/>
                </a:solidFill>
                <a:latin typeface="微軟正黑體" panose="020B0604030504040204" pitchFamily="34" charset="-120"/>
                <a:ea typeface="微軟正黑體" panose="020B0604030504040204" pitchFamily="34" charset="-120"/>
              </a:rPr>
              <a:t>要</a:t>
            </a:r>
          </a:p>
        </p:txBody>
      </p:sp>
    </p:spTree>
    <p:extLst>
      <p:ext uri="{BB962C8B-B14F-4D97-AF65-F5344CB8AC3E}">
        <p14:creationId xmlns:p14="http://schemas.microsoft.com/office/powerpoint/2010/main" val="14171181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a:stretch>
            <a:fillRect/>
          </a:stretch>
        </p:blipFill>
        <p:spPr>
          <a:xfrm>
            <a:off x="477431" y="1367134"/>
            <a:ext cx="6915324" cy="4798997"/>
          </a:xfrm>
          <a:prstGeom prst="rect">
            <a:avLst/>
          </a:prstGeom>
          <a:ln>
            <a:noFill/>
          </a:ln>
          <a:effectLst>
            <a:outerShdw blurRad="292100" dist="139700" dir="2700000" algn="tl" rotWithShape="0">
              <a:srgbClr val="333333">
                <a:alpha val="65000"/>
              </a:srgbClr>
            </a:outerShdw>
          </a:effectLst>
        </p:spPr>
      </p:pic>
      <p:sp>
        <p:nvSpPr>
          <p:cNvPr id="4" name="投影片編號版面配置區 3"/>
          <p:cNvSpPr>
            <a:spLocks noGrp="1"/>
          </p:cNvSpPr>
          <p:nvPr>
            <p:ph type="sldNum" sz="quarter" idx="12"/>
          </p:nvPr>
        </p:nvSpPr>
        <p:spPr/>
        <p:txBody>
          <a:bodyPr vert="horz" lIns="91440" tIns="45720" rIns="91440" bIns="45720" rtlCol="0" anchor="ctr"/>
          <a:lstStyle/>
          <a:p>
            <a:fld id="{37291CB4-5998-4314-A655-A47EF9B9249D}" type="slidenum">
              <a:rPr lang="zh-TW" altLang="en-US" sz="2000">
                <a:solidFill>
                  <a:schemeClr val="tx1"/>
                </a:solidFill>
              </a:rPr>
              <a:pPr/>
              <a:t>36</a:t>
            </a:fld>
            <a:endParaRPr lang="zh-TW" altLang="en-US" sz="2000">
              <a:solidFill>
                <a:schemeClr val="tx1"/>
              </a:solidFill>
            </a:endParaRPr>
          </a:p>
        </p:txBody>
      </p:sp>
      <p:sp>
        <p:nvSpPr>
          <p:cNvPr id="5" name="Rectangle 2"/>
          <p:cNvSpPr>
            <a:spLocks noGrp="1" noChangeArrowheads="1"/>
          </p:cNvSpPr>
          <p:nvPr>
            <p:ph type="title"/>
          </p:nvPr>
        </p:nvSpPr>
        <p:spPr>
          <a:xfrm>
            <a:off x="574506" y="161258"/>
            <a:ext cx="8229600" cy="792162"/>
          </a:xfrm>
        </p:spPr>
        <p:txBody>
          <a:bodyPr>
            <a:normAutofit/>
          </a:bodyPr>
          <a:lstStyle/>
          <a:p>
            <a:r>
              <a:rPr lang="zh-TW" altLang="en-US" sz="3200" b="1" dirty="0" smtClean="0">
                <a:solidFill>
                  <a:srgbClr val="002060"/>
                </a:solidFill>
                <a:latin typeface="微軟正黑體" panose="020B0604030504040204" pitchFamily="34" charset="-120"/>
                <a:ea typeface="微軟正黑體" panose="020B0604030504040204" pitchFamily="34" charset="-120"/>
              </a:rPr>
              <a:t>選</a:t>
            </a:r>
            <a:r>
              <a:rPr lang="zh-TW" altLang="en-US" sz="3200" b="1" dirty="0" smtClean="0">
                <a:solidFill>
                  <a:srgbClr val="002060"/>
                </a:solidFill>
                <a:latin typeface="微軟正黑體" panose="020B0604030504040204" pitchFamily="34" charset="-120"/>
                <a:ea typeface="微軟正黑體" panose="020B0604030504040204" pitchFamily="34" charset="-120"/>
              </a:rPr>
              <a:t>填登記志願系統</a:t>
            </a:r>
            <a:r>
              <a:rPr lang="en-US" altLang="zh-TW" sz="3200" b="1" dirty="0" smtClean="0">
                <a:solidFill>
                  <a:srgbClr val="002060"/>
                </a:solidFill>
                <a:latin typeface="微軟正黑體" panose="020B0604030504040204" pitchFamily="34" charset="-120"/>
                <a:ea typeface="微軟正黑體" panose="020B0604030504040204" pitchFamily="34" charset="-120"/>
              </a:rPr>
              <a:t>-</a:t>
            </a:r>
            <a:r>
              <a:rPr lang="zh-TW" altLang="en-US" sz="3200" b="1" dirty="0" smtClean="0">
                <a:solidFill>
                  <a:srgbClr val="002060"/>
                </a:solidFill>
                <a:latin typeface="微軟正黑體" panose="020B0604030504040204" pitchFamily="34" charset="-120"/>
                <a:ea typeface="微軟正黑體" panose="020B0604030504040204" pitchFamily="34" charset="-120"/>
              </a:rPr>
              <a:t>選填</a:t>
            </a:r>
            <a:r>
              <a:rPr lang="zh-TW" altLang="en-US" sz="3200" b="1" dirty="0" smtClean="0">
                <a:solidFill>
                  <a:srgbClr val="002060"/>
                </a:solidFill>
                <a:latin typeface="微軟正黑體" panose="020B0604030504040204" pitchFamily="34" charset="-120"/>
                <a:ea typeface="微軟正黑體" panose="020B0604030504040204" pitchFamily="34" charset="-120"/>
              </a:rPr>
              <a:t>志願</a:t>
            </a:r>
            <a:endParaRPr lang="zh-TW" altLang="en-US" sz="3200" b="1" dirty="0" smtClean="0">
              <a:solidFill>
                <a:srgbClr val="002060"/>
              </a:solidFill>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590670" y="1716096"/>
            <a:ext cx="3301600" cy="923330"/>
          </a:xfrm>
          <a:prstGeom prst="rect">
            <a:avLst/>
          </a:prstGeom>
          <a:noFill/>
        </p:spPr>
        <p:txBody>
          <a:bodyPr wrap="square" rtlCol="0">
            <a:spAutoFit/>
          </a:bodyPr>
          <a:lstStyle/>
          <a:p>
            <a:pPr lvl="0"/>
            <a:r>
              <a:rPr lang="en-US" altLang="zh-TW" sz="900" dirty="0" smtClean="0"/>
              <a:t>1.</a:t>
            </a:r>
            <a:r>
              <a:rPr lang="zh-TW" altLang="zh-TW" sz="900" dirty="0" smtClean="0"/>
              <a:t>網路</a:t>
            </a:r>
            <a:r>
              <a:rPr lang="zh-TW" altLang="zh-TW" sz="900" dirty="0"/>
              <a:t>選填登記志願時間：</a:t>
            </a:r>
            <a:r>
              <a:rPr lang="en-US" altLang="zh-TW" sz="900" b="1" dirty="0">
                <a:solidFill>
                  <a:srgbClr val="C00000"/>
                </a:solidFill>
              </a:rPr>
              <a:t>107.6.7(</a:t>
            </a:r>
            <a:r>
              <a:rPr lang="zh-TW" altLang="zh-TW" sz="900" b="1" dirty="0">
                <a:solidFill>
                  <a:srgbClr val="C00000"/>
                </a:solidFill>
              </a:rPr>
              <a:t>四</a:t>
            </a:r>
            <a:r>
              <a:rPr lang="en-US" altLang="zh-TW" sz="900" b="1" dirty="0">
                <a:solidFill>
                  <a:srgbClr val="C00000"/>
                </a:solidFill>
              </a:rPr>
              <a:t>)10:00</a:t>
            </a:r>
            <a:r>
              <a:rPr lang="zh-TW" altLang="zh-TW" sz="900" b="1" dirty="0">
                <a:solidFill>
                  <a:srgbClr val="C00000"/>
                </a:solidFill>
              </a:rPr>
              <a:t>至</a:t>
            </a:r>
            <a:r>
              <a:rPr lang="en-US" altLang="zh-TW" sz="900" b="1" dirty="0">
                <a:solidFill>
                  <a:srgbClr val="C00000"/>
                </a:solidFill>
              </a:rPr>
              <a:t>6.11(</a:t>
            </a:r>
            <a:r>
              <a:rPr lang="zh-TW" altLang="zh-TW" sz="900" b="1" dirty="0">
                <a:solidFill>
                  <a:srgbClr val="C00000"/>
                </a:solidFill>
              </a:rPr>
              <a:t>一</a:t>
            </a:r>
            <a:r>
              <a:rPr lang="en-US" altLang="zh-TW" sz="900" b="1" dirty="0">
                <a:solidFill>
                  <a:srgbClr val="C00000"/>
                </a:solidFill>
              </a:rPr>
              <a:t>)17:00</a:t>
            </a:r>
            <a:r>
              <a:rPr lang="zh-TW" altLang="zh-TW" sz="900" b="1" dirty="0">
                <a:solidFill>
                  <a:srgbClr val="C00000"/>
                </a:solidFill>
              </a:rPr>
              <a:t>止</a:t>
            </a:r>
            <a:endParaRPr lang="zh-TW" altLang="zh-TW" sz="900" dirty="0">
              <a:solidFill>
                <a:srgbClr val="C00000"/>
              </a:solidFill>
            </a:endParaRPr>
          </a:p>
          <a:p>
            <a:pPr lvl="0"/>
            <a:r>
              <a:rPr lang="en-US" altLang="zh-TW" sz="900" dirty="0" smtClean="0"/>
              <a:t>2.</a:t>
            </a:r>
            <a:r>
              <a:rPr lang="zh-TW" altLang="zh-TW" sz="900" dirty="0" smtClean="0"/>
              <a:t>至多</a:t>
            </a:r>
            <a:r>
              <a:rPr lang="zh-TW" altLang="zh-TW" sz="900" dirty="0"/>
              <a:t>選填</a:t>
            </a:r>
            <a:r>
              <a:rPr lang="en-US" altLang="zh-TW" sz="900" dirty="0"/>
              <a:t>30</a:t>
            </a:r>
            <a:r>
              <a:rPr lang="zh-TW" altLang="zh-TW" sz="900" dirty="0"/>
              <a:t>個志願。</a:t>
            </a:r>
          </a:p>
          <a:p>
            <a:pPr lvl="0"/>
            <a:r>
              <a:rPr lang="en-US" altLang="zh-TW" sz="900" b="1" dirty="0" smtClean="0"/>
              <a:t>3.</a:t>
            </a:r>
            <a:r>
              <a:rPr lang="zh-TW" altLang="zh-TW" sz="900" b="1" dirty="0" smtClean="0">
                <a:solidFill>
                  <a:srgbClr val="C00000"/>
                </a:solidFill>
              </a:rPr>
              <a:t>選</a:t>
            </a:r>
            <a:r>
              <a:rPr lang="zh-TW" altLang="zh-TW" sz="900" b="1" dirty="0">
                <a:solidFill>
                  <a:srgbClr val="C00000"/>
                </a:solidFill>
              </a:rPr>
              <a:t>填登記志願確定送出後，即不得以任何理由要求修改</a:t>
            </a:r>
            <a:r>
              <a:rPr lang="zh-TW" altLang="zh-TW" sz="900" dirty="0"/>
              <a:t>，請免試生在確定送出前，務必審慎考慮。</a:t>
            </a:r>
          </a:p>
          <a:p>
            <a:pPr lvl="0"/>
            <a:r>
              <a:rPr lang="en-US" altLang="zh-TW" sz="900" b="1" dirty="0" smtClean="0"/>
              <a:t>4.</a:t>
            </a:r>
            <a:r>
              <a:rPr lang="zh-TW" altLang="zh-TW" sz="900" b="1" dirty="0" smtClean="0">
                <a:solidFill>
                  <a:srgbClr val="C00000"/>
                </a:solidFill>
              </a:rPr>
              <a:t>暫</a:t>
            </a:r>
            <a:r>
              <a:rPr lang="zh-TW" altLang="zh-TW" sz="900" b="1" dirty="0">
                <a:solidFill>
                  <a:srgbClr val="C00000"/>
                </a:solidFill>
              </a:rPr>
              <a:t>存志願不代表確定送出</a:t>
            </a:r>
            <a:r>
              <a:rPr lang="zh-TW" altLang="zh-TW" sz="900" dirty="0"/>
              <a:t>，請於規定時間內確定送出志願序。</a:t>
            </a:r>
          </a:p>
          <a:p>
            <a:r>
              <a:rPr lang="en-US" altLang="zh-TW" sz="900" dirty="0" smtClean="0"/>
              <a:t>5.</a:t>
            </a:r>
            <a:r>
              <a:rPr lang="zh-TW" altLang="zh-TW" sz="900" dirty="0" smtClean="0"/>
              <a:t>志願</a:t>
            </a:r>
            <a:r>
              <a:rPr lang="zh-TW" altLang="zh-TW" sz="900" dirty="0"/>
              <a:t>表請自行列印儲存。</a:t>
            </a:r>
            <a:endParaRPr lang="zh-TW" altLang="en-US" sz="900" dirty="0"/>
          </a:p>
        </p:txBody>
      </p:sp>
      <p:sp>
        <p:nvSpPr>
          <p:cNvPr id="10" name="圓角矩形 9"/>
          <p:cNvSpPr/>
          <p:nvPr/>
        </p:nvSpPr>
        <p:spPr>
          <a:xfrm>
            <a:off x="7985695" y="1424781"/>
            <a:ext cx="4039070" cy="1140393"/>
          </a:xfrm>
          <a:prstGeom prst="roundRect">
            <a:avLst/>
          </a:prstGeom>
          <a:solidFill>
            <a:schemeClr val="accent1">
              <a:lumMod val="20000"/>
              <a:lumOff val="80000"/>
            </a:schemeClr>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600"/>
              </a:lnSpc>
            </a:pPr>
            <a:r>
              <a:rPr lang="zh-TW" altLang="en-US" sz="2400" b="1" dirty="0" smtClean="0">
                <a:solidFill>
                  <a:srgbClr val="002060"/>
                </a:solidFill>
                <a:latin typeface="微軟正黑體" panose="020B0604030504040204" pitchFamily="34" charset="-120"/>
                <a:ea typeface="微軟正黑體" panose="020B0604030504040204" pitchFamily="34" charset="-120"/>
              </a:rPr>
              <a:t>確認所選填之志願是否無誤</a:t>
            </a:r>
            <a:endParaRPr lang="en-US" altLang="zh-TW" sz="2400" b="1" dirty="0" smtClean="0">
              <a:solidFill>
                <a:srgbClr val="002060"/>
              </a:solidFill>
              <a:latin typeface="微軟正黑體" panose="020B0604030504040204" pitchFamily="34" charset="-120"/>
              <a:ea typeface="微軟正黑體" panose="020B0604030504040204" pitchFamily="34" charset="-120"/>
            </a:endParaRPr>
          </a:p>
          <a:p>
            <a:pPr>
              <a:lnSpc>
                <a:spcPts val="3600"/>
              </a:lnSpc>
            </a:pPr>
            <a:r>
              <a:rPr lang="zh-TW" altLang="en-US" sz="2400" b="1" dirty="0" smtClean="0">
                <a:solidFill>
                  <a:srgbClr val="002060"/>
                </a:solidFill>
                <a:latin typeface="微軟正黑體" panose="020B0604030504040204" pitchFamily="34" charset="-120"/>
                <a:ea typeface="微軟正黑體" panose="020B0604030504040204" pitchFamily="34" charset="-120"/>
              </a:rPr>
              <a:t>確認志願序是否無誤</a:t>
            </a:r>
            <a:endParaRPr lang="zh-TW" altLang="en-US" sz="2400" b="1" dirty="0">
              <a:solidFill>
                <a:srgbClr val="002060"/>
              </a:solidFill>
              <a:latin typeface="微軟正黑體" panose="020B0604030504040204" pitchFamily="34" charset="-120"/>
              <a:ea typeface="微軟正黑體" panose="020B0604030504040204" pitchFamily="34" charset="-120"/>
            </a:endParaRPr>
          </a:p>
        </p:txBody>
      </p:sp>
      <p:sp>
        <p:nvSpPr>
          <p:cNvPr id="12" name="矩形 11"/>
          <p:cNvSpPr/>
          <p:nvPr/>
        </p:nvSpPr>
        <p:spPr>
          <a:xfrm>
            <a:off x="4062202" y="1367134"/>
            <a:ext cx="3330553" cy="2597963"/>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 name="直線單箭頭接點 13"/>
          <p:cNvCxnSpPr/>
          <p:nvPr/>
        </p:nvCxnSpPr>
        <p:spPr>
          <a:xfrm flipV="1">
            <a:off x="7392755" y="2112021"/>
            <a:ext cx="592940" cy="16184"/>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6" name="圓角矩形 15"/>
          <p:cNvSpPr/>
          <p:nvPr/>
        </p:nvSpPr>
        <p:spPr>
          <a:xfrm>
            <a:off x="7985695" y="3790410"/>
            <a:ext cx="4039070" cy="2375721"/>
          </a:xfrm>
          <a:prstGeom prst="roundRect">
            <a:avLst/>
          </a:prstGeom>
          <a:solidFill>
            <a:schemeClr val="accent2">
              <a:lumMod val="20000"/>
              <a:lumOff val="80000"/>
            </a:schemeClr>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000"/>
              </a:lnSpc>
            </a:pPr>
            <a:r>
              <a:rPr lang="zh-TW" altLang="en-US" sz="2400" b="1" dirty="0" smtClean="0">
                <a:solidFill>
                  <a:srgbClr val="002060"/>
                </a:solidFill>
                <a:latin typeface="微軟正黑體" panose="020B0604030504040204" pitchFamily="34" charset="-120"/>
                <a:ea typeface="微軟正黑體" panose="020B0604030504040204" pitchFamily="34" charset="-120"/>
              </a:rPr>
              <a:t>確認志願序選填無誤後，須輸入：</a:t>
            </a:r>
            <a:endParaRPr lang="en-US" altLang="zh-TW" sz="2400" b="1" dirty="0" smtClean="0">
              <a:solidFill>
                <a:srgbClr val="002060"/>
              </a:solidFill>
              <a:latin typeface="微軟正黑體" panose="020B0604030504040204" pitchFamily="34" charset="-120"/>
              <a:ea typeface="微軟正黑體" panose="020B0604030504040204" pitchFamily="34" charset="-120"/>
            </a:endParaRPr>
          </a:p>
          <a:p>
            <a:pPr>
              <a:lnSpc>
                <a:spcPts val="3000"/>
              </a:lnSpc>
            </a:pPr>
            <a:r>
              <a:rPr lang="zh-TW" altLang="en-US" sz="2400" b="1" dirty="0" smtClean="0">
                <a:solidFill>
                  <a:srgbClr val="C00000"/>
                </a:solidFill>
                <a:latin typeface="微軟正黑體" panose="020B0604030504040204" pitchFamily="34" charset="-120"/>
                <a:ea typeface="微軟正黑體" panose="020B0604030504040204" pitchFamily="34" charset="-120"/>
              </a:rPr>
              <a:t>身分證統一編號</a:t>
            </a:r>
            <a:r>
              <a:rPr lang="en-US" altLang="zh-TW" sz="2400" b="1" dirty="0" smtClean="0">
                <a:solidFill>
                  <a:srgbClr val="002060"/>
                </a:solidFill>
                <a:latin typeface="微軟正黑體" panose="020B0604030504040204" pitchFamily="34" charset="-120"/>
                <a:ea typeface="微軟正黑體" panose="020B0604030504040204" pitchFamily="34" charset="-120"/>
              </a:rPr>
              <a:t>(</a:t>
            </a:r>
            <a:r>
              <a:rPr lang="zh-TW" altLang="en-US" sz="2400" b="1" dirty="0" smtClean="0">
                <a:solidFill>
                  <a:srgbClr val="002060"/>
                </a:solidFill>
                <a:latin typeface="微軟正黑體" panose="020B0604030504040204" pitchFamily="34" charset="-120"/>
                <a:ea typeface="微軟正黑體" panose="020B0604030504040204" pitchFamily="34" charset="-120"/>
              </a:rPr>
              <a:t>居留證號或入出境許可證統一證號</a:t>
            </a:r>
            <a:r>
              <a:rPr lang="en-US" altLang="zh-TW" sz="2400" b="1" dirty="0" smtClean="0">
                <a:solidFill>
                  <a:srgbClr val="002060"/>
                </a:solidFill>
                <a:latin typeface="微軟正黑體" panose="020B0604030504040204" pitchFamily="34" charset="-120"/>
                <a:ea typeface="微軟正黑體" panose="020B0604030504040204" pitchFamily="34" charset="-120"/>
              </a:rPr>
              <a:t>)</a:t>
            </a:r>
            <a:r>
              <a:rPr lang="zh-TW" altLang="en-US" sz="2400" b="1" dirty="0" smtClean="0">
                <a:solidFill>
                  <a:srgbClr val="002060"/>
                </a:solidFill>
                <a:latin typeface="微軟正黑體" panose="020B0604030504040204" pitchFamily="34" charset="-120"/>
                <a:ea typeface="微軟正黑體" panose="020B0604030504040204" pitchFamily="34" charset="-120"/>
              </a:rPr>
              <a:t>、</a:t>
            </a:r>
            <a:r>
              <a:rPr lang="zh-TW" altLang="en-US" sz="2400" b="1" dirty="0" smtClean="0">
                <a:solidFill>
                  <a:srgbClr val="C00000"/>
                </a:solidFill>
                <a:latin typeface="微軟正黑體" panose="020B0604030504040204" pitchFamily="34" charset="-120"/>
                <a:ea typeface="微軟正黑體" panose="020B0604030504040204" pitchFamily="34" charset="-120"/>
              </a:rPr>
              <a:t>出生年月日、通行碼及驗證碼</a:t>
            </a:r>
            <a:r>
              <a:rPr lang="zh-TW" altLang="en-US" sz="2400" b="1" dirty="0" smtClean="0">
                <a:solidFill>
                  <a:srgbClr val="002060"/>
                </a:solidFill>
                <a:latin typeface="微軟正黑體" panose="020B0604030504040204" pitchFamily="34" charset="-120"/>
                <a:ea typeface="微軟正黑體" panose="020B0604030504040204" pitchFamily="34" charset="-120"/>
              </a:rPr>
              <a:t>即可點選確認送出</a:t>
            </a:r>
            <a:endParaRPr lang="zh-TW" altLang="en-US" sz="2400" b="1" dirty="0">
              <a:solidFill>
                <a:srgbClr val="002060"/>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574506" y="3291691"/>
            <a:ext cx="3431052" cy="13693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396510" y="5872656"/>
            <a:ext cx="582626" cy="413071"/>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9" name="直線單箭頭接點 18"/>
          <p:cNvCxnSpPr/>
          <p:nvPr/>
        </p:nvCxnSpPr>
        <p:spPr>
          <a:xfrm>
            <a:off x="4005558" y="4377791"/>
            <a:ext cx="3980137" cy="102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 name="圓角矩形圖說文字 21"/>
          <p:cNvSpPr/>
          <p:nvPr/>
        </p:nvSpPr>
        <p:spPr>
          <a:xfrm>
            <a:off x="1654808" y="5951645"/>
            <a:ext cx="2116080" cy="769830"/>
          </a:xfrm>
          <a:prstGeom prst="wedgeRoundRectCallout">
            <a:avLst>
              <a:gd name="adj1" fmla="val -79035"/>
              <a:gd name="adj2" fmla="val -43588"/>
              <a:gd name="adj3" fmla="val 16667"/>
            </a:avLst>
          </a:prstGeom>
          <a:solidFill>
            <a:schemeClr val="accent6">
              <a:lumMod val="20000"/>
              <a:lumOff val="80000"/>
            </a:schemeClr>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b="1" dirty="0" smtClean="0">
                <a:solidFill>
                  <a:srgbClr val="002060"/>
                </a:solidFill>
                <a:latin typeface="微軟正黑體" panose="020B0604030504040204" pitchFamily="34" charset="-120"/>
                <a:ea typeface="微軟正黑體" panose="020B0604030504040204" pitchFamily="34" charset="-120"/>
              </a:rPr>
              <a:t>志願未確認送出</a:t>
            </a:r>
            <a:endParaRPr lang="en-US" altLang="zh-TW" b="1" dirty="0" smtClean="0">
              <a:solidFill>
                <a:srgbClr val="002060"/>
              </a:solidFill>
              <a:latin typeface="微軟正黑體" panose="020B0604030504040204" pitchFamily="34" charset="-120"/>
              <a:ea typeface="微軟正黑體" panose="020B0604030504040204" pitchFamily="34" charset="-120"/>
            </a:endParaRPr>
          </a:p>
          <a:p>
            <a:r>
              <a:rPr lang="zh-TW" altLang="en-US" b="1" dirty="0" smtClean="0">
                <a:solidFill>
                  <a:srgbClr val="002060"/>
                </a:solidFill>
                <a:latin typeface="微軟正黑體" panose="020B0604030504040204" pitchFamily="34" charset="-120"/>
                <a:ea typeface="微軟正黑體" panose="020B0604030504040204" pitchFamily="34" charset="-120"/>
              </a:rPr>
              <a:t>皆可返回修改志願</a:t>
            </a:r>
            <a:endParaRPr lang="zh-TW" altLang="en-US" b="1" dirty="0">
              <a:solidFill>
                <a:srgbClr val="002060"/>
              </a:solidFill>
              <a:latin typeface="微軟正黑體" panose="020B0604030504040204" pitchFamily="34" charset="-120"/>
              <a:ea typeface="微軟正黑體" panose="020B0604030504040204" pitchFamily="34" charset="-120"/>
            </a:endParaRPr>
          </a:p>
        </p:txBody>
      </p:sp>
      <p:sp>
        <p:nvSpPr>
          <p:cNvPr id="23" name="圓角矩形圖說文字 22"/>
          <p:cNvSpPr/>
          <p:nvPr/>
        </p:nvSpPr>
        <p:spPr>
          <a:xfrm>
            <a:off x="2992881" y="4938525"/>
            <a:ext cx="4392184" cy="893524"/>
          </a:xfrm>
          <a:prstGeom prst="wedgeRoundRectCallout">
            <a:avLst>
              <a:gd name="adj1" fmla="val -70483"/>
              <a:gd name="adj2" fmla="val 25038"/>
              <a:gd name="adj3" fmla="val 16667"/>
            </a:avLst>
          </a:prstGeom>
          <a:solidFill>
            <a:srgbClr val="FFFF00"/>
          </a:solid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smtClean="0">
                <a:solidFill>
                  <a:srgbClr val="C00000"/>
                </a:solidFill>
                <a:latin typeface="微軟正黑體" panose="020B0604030504040204" pitchFamily="34" charset="-120"/>
                <a:ea typeface="微軟正黑體" panose="020B0604030504040204" pitchFamily="34" charset="-120"/>
              </a:rPr>
              <a:t>注意：志願一旦點選確認送出</a:t>
            </a:r>
            <a:endParaRPr lang="en-US" altLang="zh-TW" sz="2400" b="1" dirty="0" smtClean="0">
              <a:solidFill>
                <a:srgbClr val="C00000"/>
              </a:solidFill>
              <a:latin typeface="微軟正黑體" panose="020B0604030504040204" pitchFamily="34" charset="-120"/>
              <a:ea typeface="微軟正黑體" panose="020B0604030504040204" pitchFamily="34" charset="-120"/>
            </a:endParaRPr>
          </a:p>
          <a:p>
            <a:pPr algn="ctr"/>
            <a:r>
              <a:rPr lang="zh-TW" altLang="en-US" sz="2400" b="1" dirty="0" smtClean="0">
                <a:solidFill>
                  <a:srgbClr val="C00000"/>
                </a:solidFill>
                <a:latin typeface="微軟正黑體" panose="020B0604030504040204" pitchFamily="34" charset="-120"/>
                <a:ea typeface="微軟正黑體" panose="020B0604030504040204" pitchFamily="34" charset="-120"/>
              </a:rPr>
              <a:t>即不可修改志願</a:t>
            </a:r>
            <a:endParaRPr lang="zh-TW" altLang="en-US" sz="2400" b="1" dirty="0">
              <a:solidFill>
                <a:srgbClr val="C00000"/>
              </a:solidFill>
              <a:latin typeface="微軟正黑體" panose="020B0604030504040204" pitchFamily="34" charset="-120"/>
              <a:ea typeface="微軟正黑體" panose="020B0604030504040204" pitchFamily="34" charset="-120"/>
            </a:endParaRPr>
          </a:p>
        </p:txBody>
      </p:sp>
      <p:sp>
        <p:nvSpPr>
          <p:cNvPr id="24" name="矩形 23"/>
          <p:cNvSpPr/>
          <p:nvPr/>
        </p:nvSpPr>
        <p:spPr>
          <a:xfrm>
            <a:off x="1205713" y="5313278"/>
            <a:ext cx="695916" cy="4911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橢圓 24"/>
          <p:cNvSpPr/>
          <p:nvPr/>
        </p:nvSpPr>
        <p:spPr>
          <a:xfrm>
            <a:off x="200584" y="3172095"/>
            <a:ext cx="373922" cy="37392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latin typeface="Times New Roman" panose="02020603050405020304" pitchFamily="18" charset="0"/>
                <a:cs typeface="Times New Roman" panose="02020603050405020304" pitchFamily="18" charset="0"/>
              </a:rPr>
              <a:t>1</a:t>
            </a:r>
            <a:endParaRPr lang="zh-TW" altLang="en-US" sz="2400" b="1" dirty="0">
              <a:latin typeface="Times New Roman" panose="02020603050405020304" pitchFamily="18" charset="0"/>
              <a:cs typeface="Times New Roman" panose="02020603050405020304" pitchFamily="18" charset="0"/>
            </a:endParaRPr>
          </a:p>
        </p:txBody>
      </p:sp>
      <p:sp>
        <p:nvSpPr>
          <p:cNvPr id="26" name="橢圓 25"/>
          <p:cNvSpPr/>
          <p:nvPr/>
        </p:nvSpPr>
        <p:spPr>
          <a:xfrm>
            <a:off x="7953327" y="3503006"/>
            <a:ext cx="373922" cy="37392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latin typeface="Times New Roman" panose="02020603050405020304" pitchFamily="18" charset="0"/>
                <a:cs typeface="Times New Roman" panose="02020603050405020304" pitchFamily="18" charset="0"/>
              </a:rPr>
              <a:t>1</a:t>
            </a:r>
            <a:endParaRPr lang="zh-TW" altLang="en-US" sz="2400" b="1" dirty="0">
              <a:latin typeface="Times New Roman" panose="02020603050405020304" pitchFamily="18" charset="0"/>
              <a:cs typeface="Times New Roman" panose="02020603050405020304" pitchFamily="18" charset="0"/>
            </a:endParaRPr>
          </a:p>
        </p:txBody>
      </p:sp>
      <p:sp>
        <p:nvSpPr>
          <p:cNvPr id="27" name="橢圓 26"/>
          <p:cNvSpPr/>
          <p:nvPr/>
        </p:nvSpPr>
        <p:spPr>
          <a:xfrm>
            <a:off x="880329" y="4951558"/>
            <a:ext cx="373922" cy="37392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latin typeface="Times New Roman" panose="02020603050405020304" pitchFamily="18" charset="0"/>
                <a:cs typeface="Times New Roman" panose="02020603050405020304" pitchFamily="18" charset="0"/>
              </a:rPr>
              <a:t>2</a:t>
            </a:r>
            <a:endParaRPr lang="zh-TW" altLang="en-US" sz="2400" b="1" dirty="0">
              <a:latin typeface="Times New Roman" panose="02020603050405020304" pitchFamily="18" charset="0"/>
              <a:cs typeface="Times New Roman" panose="02020603050405020304" pitchFamily="18" charset="0"/>
            </a:endParaRPr>
          </a:p>
        </p:txBody>
      </p:sp>
      <p:sp>
        <p:nvSpPr>
          <p:cNvPr id="28" name="橢圓 27"/>
          <p:cNvSpPr/>
          <p:nvPr/>
        </p:nvSpPr>
        <p:spPr>
          <a:xfrm>
            <a:off x="2805920" y="4699314"/>
            <a:ext cx="373922" cy="37392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latin typeface="Times New Roman" panose="02020603050405020304" pitchFamily="18" charset="0"/>
                <a:cs typeface="Times New Roman" panose="02020603050405020304" pitchFamily="18" charset="0"/>
              </a:rPr>
              <a:t>2</a:t>
            </a:r>
            <a:endParaRPr lang="zh-TW" alt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90587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p:cNvPicPr>
            <a:picLocks noChangeAspect="1"/>
          </p:cNvPicPr>
          <p:nvPr/>
        </p:nvPicPr>
        <p:blipFill>
          <a:blip r:embed="rId2"/>
          <a:stretch>
            <a:fillRect/>
          </a:stretch>
        </p:blipFill>
        <p:spPr>
          <a:xfrm>
            <a:off x="239889" y="1101289"/>
            <a:ext cx="5220585" cy="2022804"/>
          </a:xfrm>
          <a:prstGeom prst="rect">
            <a:avLst/>
          </a:prstGeom>
        </p:spPr>
      </p:pic>
      <p:sp>
        <p:nvSpPr>
          <p:cNvPr id="4" name="投影片編號版面配置區 3"/>
          <p:cNvSpPr>
            <a:spLocks noGrp="1"/>
          </p:cNvSpPr>
          <p:nvPr>
            <p:ph type="sldNum" sz="quarter" idx="12"/>
          </p:nvPr>
        </p:nvSpPr>
        <p:spPr/>
        <p:txBody>
          <a:bodyPr vert="horz" lIns="91440" tIns="45720" rIns="91440" bIns="45720" rtlCol="0" anchor="ctr"/>
          <a:lstStyle/>
          <a:p>
            <a:fld id="{37291CB4-5998-4314-A655-A47EF9B9249D}" type="slidenum">
              <a:rPr lang="zh-TW" altLang="en-US" sz="2000">
                <a:solidFill>
                  <a:schemeClr val="tx1"/>
                </a:solidFill>
              </a:rPr>
              <a:pPr/>
              <a:t>37</a:t>
            </a:fld>
            <a:endParaRPr lang="zh-TW" altLang="en-US" sz="2000">
              <a:solidFill>
                <a:schemeClr val="tx1"/>
              </a:solidFill>
            </a:endParaRPr>
          </a:p>
        </p:txBody>
      </p:sp>
      <p:sp>
        <p:nvSpPr>
          <p:cNvPr id="6" name="Rectangle 2"/>
          <p:cNvSpPr>
            <a:spLocks noGrp="1" noChangeArrowheads="1"/>
          </p:cNvSpPr>
          <p:nvPr>
            <p:ph type="title"/>
          </p:nvPr>
        </p:nvSpPr>
        <p:spPr>
          <a:xfrm>
            <a:off x="574506" y="161258"/>
            <a:ext cx="8229600" cy="792162"/>
          </a:xfrm>
        </p:spPr>
        <p:txBody>
          <a:bodyPr>
            <a:normAutofit/>
          </a:bodyPr>
          <a:lstStyle/>
          <a:p>
            <a:r>
              <a:rPr lang="zh-TW" altLang="en-US" sz="3200" b="1" dirty="0" smtClean="0">
                <a:solidFill>
                  <a:srgbClr val="002060"/>
                </a:solidFill>
                <a:latin typeface="微軟正黑體" panose="020B0604030504040204" pitchFamily="34" charset="-120"/>
                <a:ea typeface="微軟正黑體" panose="020B0604030504040204" pitchFamily="34" charset="-120"/>
              </a:rPr>
              <a:t>選</a:t>
            </a:r>
            <a:r>
              <a:rPr lang="zh-TW" altLang="en-US" sz="3200" b="1" dirty="0" smtClean="0">
                <a:solidFill>
                  <a:srgbClr val="002060"/>
                </a:solidFill>
                <a:latin typeface="微軟正黑體" panose="020B0604030504040204" pitchFamily="34" charset="-120"/>
                <a:ea typeface="微軟正黑體" panose="020B0604030504040204" pitchFamily="34" charset="-120"/>
              </a:rPr>
              <a:t>填登記志願系統</a:t>
            </a:r>
            <a:r>
              <a:rPr lang="en-US" altLang="zh-TW" sz="3200" b="1" dirty="0" smtClean="0">
                <a:solidFill>
                  <a:srgbClr val="002060"/>
                </a:solidFill>
                <a:latin typeface="微軟正黑體" panose="020B0604030504040204" pitchFamily="34" charset="-120"/>
                <a:ea typeface="微軟正黑體" panose="020B0604030504040204" pitchFamily="34" charset="-120"/>
              </a:rPr>
              <a:t>-</a:t>
            </a:r>
            <a:r>
              <a:rPr lang="zh-TW" altLang="en-US" sz="3200" b="1" dirty="0" smtClean="0">
                <a:solidFill>
                  <a:srgbClr val="002060"/>
                </a:solidFill>
                <a:latin typeface="微軟正黑體" panose="020B0604030504040204" pitchFamily="34" charset="-120"/>
                <a:ea typeface="微軟正黑體" panose="020B0604030504040204" pitchFamily="34" charset="-120"/>
              </a:rPr>
              <a:t>選填</a:t>
            </a:r>
            <a:r>
              <a:rPr lang="zh-TW" altLang="en-US" sz="3200" b="1" dirty="0" smtClean="0">
                <a:solidFill>
                  <a:srgbClr val="002060"/>
                </a:solidFill>
                <a:latin typeface="微軟正黑體" panose="020B0604030504040204" pitchFamily="34" charset="-120"/>
                <a:ea typeface="微軟正黑體" panose="020B0604030504040204" pitchFamily="34" charset="-120"/>
              </a:rPr>
              <a:t>志願</a:t>
            </a:r>
            <a:endParaRPr lang="zh-TW" altLang="en-US" sz="3200" b="1" dirty="0" smtClean="0">
              <a:solidFill>
                <a:srgbClr val="002060"/>
              </a:solidFill>
              <a:latin typeface="微軟正黑體" panose="020B0604030504040204" pitchFamily="34" charset="-120"/>
              <a:ea typeface="微軟正黑體" panose="020B0604030504040204" pitchFamily="34" charset="-120"/>
            </a:endParaRPr>
          </a:p>
        </p:txBody>
      </p:sp>
      <p:sp>
        <p:nvSpPr>
          <p:cNvPr id="7" name="矩形 6"/>
          <p:cNvSpPr/>
          <p:nvPr/>
        </p:nvSpPr>
        <p:spPr>
          <a:xfrm>
            <a:off x="413134" y="2043295"/>
            <a:ext cx="4690880" cy="3234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圓角矩形 8"/>
          <p:cNvSpPr/>
          <p:nvPr/>
        </p:nvSpPr>
        <p:spPr>
          <a:xfrm>
            <a:off x="190692" y="3627370"/>
            <a:ext cx="5135764" cy="2427285"/>
          </a:xfrm>
          <a:prstGeom prst="roundRect">
            <a:avLst/>
          </a:prstGeom>
          <a:solidFill>
            <a:schemeClr val="accent2">
              <a:lumMod val="20000"/>
              <a:lumOff val="80000"/>
            </a:schemeClr>
          </a:solid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500"/>
              </a:lnSpc>
            </a:pPr>
            <a:r>
              <a:rPr lang="zh-TW" altLang="en-US" sz="2800" b="1" dirty="0" smtClean="0">
                <a:solidFill>
                  <a:srgbClr val="002060"/>
                </a:solidFill>
                <a:latin typeface="微軟正黑體" panose="020B0604030504040204" pitchFamily="34" charset="-120"/>
                <a:ea typeface="微軟正黑體" panose="020B0604030504040204" pitchFamily="34" charset="-120"/>
              </a:rPr>
              <a:t>畫面顯示：</a:t>
            </a:r>
            <a:endParaRPr lang="en-US" altLang="zh-TW" sz="2800" b="1" dirty="0" smtClean="0">
              <a:solidFill>
                <a:srgbClr val="002060"/>
              </a:solidFill>
              <a:latin typeface="微軟正黑體" panose="020B0604030504040204" pitchFamily="34" charset="-120"/>
              <a:ea typeface="微軟正黑體" panose="020B0604030504040204" pitchFamily="34" charset="-120"/>
            </a:endParaRPr>
          </a:p>
          <a:p>
            <a:pPr>
              <a:lnSpc>
                <a:spcPts val="3800"/>
              </a:lnSpc>
            </a:pPr>
            <a:r>
              <a:rPr lang="zh-TW" altLang="en-US" sz="2800" b="1" dirty="0" smtClean="0">
                <a:solidFill>
                  <a:srgbClr val="C00000"/>
                </a:solidFill>
                <a:latin typeface="微軟正黑體" panose="020B0604030504040204" pitchFamily="34" charset="-120"/>
                <a:ea typeface="微軟正黑體" panose="020B0604030504040204" pitchFamily="34" charset="-120"/>
              </a:rPr>
              <a:t>您已完成網路選填登記志願</a:t>
            </a:r>
            <a:r>
              <a:rPr lang="zh-TW" altLang="en-US" sz="2800" b="1" dirty="0" smtClean="0">
                <a:solidFill>
                  <a:srgbClr val="002060"/>
                </a:solidFill>
                <a:latin typeface="微軟正黑體" panose="020B0604030504040204" pitchFamily="34" charset="-120"/>
                <a:ea typeface="微軟正黑體" panose="020B0604030504040204" pitchFamily="34" charset="-120"/>
              </a:rPr>
              <a:t>之訊息，並</a:t>
            </a:r>
            <a:r>
              <a:rPr lang="zh-TW" altLang="en-US" sz="2800" b="1" dirty="0" smtClean="0">
                <a:solidFill>
                  <a:srgbClr val="C00000"/>
                </a:solidFill>
                <a:latin typeface="微軟正黑體" panose="020B0604030504040204" pitchFamily="34" charset="-120"/>
                <a:ea typeface="微軟正黑體" panose="020B0604030504040204" pitchFamily="34" charset="-120"/>
              </a:rPr>
              <a:t>產生志願表</a:t>
            </a:r>
            <a:r>
              <a:rPr lang="zh-TW" altLang="en-US" sz="2800" b="1" dirty="0" smtClean="0">
                <a:solidFill>
                  <a:srgbClr val="002060"/>
                </a:solidFill>
                <a:latin typeface="微軟正黑體" panose="020B0604030504040204" pitchFamily="34" charset="-120"/>
                <a:ea typeface="微軟正黑體" panose="020B0604030504040204" pitchFamily="34" charset="-120"/>
              </a:rPr>
              <a:t>，才算完成網路選填登記志願程序</a:t>
            </a:r>
            <a:endParaRPr lang="zh-TW" altLang="en-US" sz="2800" b="1" dirty="0">
              <a:solidFill>
                <a:srgbClr val="002060"/>
              </a:solidFill>
              <a:latin typeface="微軟正黑體" panose="020B0604030504040204" pitchFamily="34" charset="-120"/>
              <a:ea typeface="微軟正黑體" panose="020B0604030504040204" pitchFamily="34" charset="-120"/>
            </a:endParaRPr>
          </a:p>
        </p:txBody>
      </p:sp>
      <p:pic>
        <p:nvPicPr>
          <p:cNvPr id="15" name="圖片 14"/>
          <p:cNvPicPr>
            <a:picLocks noChangeAspect="1"/>
          </p:cNvPicPr>
          <p:nvPr/>
        </p:nvPicPr>
        <p:blipFill>
          <a:blip r:embed="rId3"/>
          <a:stretch>
            <a:fillRect/>
          </a:stretch>
        </p:blipFill>
        <p:spPr>
          <a:xfrm>
            <a:off x="5760033" y="1044045"/>
            <a:ext cx="2981569" cy="4329401"/>
          </a:xfrm>
          <a:prstGeom prst="rect">
            <a:avLst/>
          </a:prstGeom>
          <a:ln>
            <a:solidFill>
              <a:schemeClr val="tx1"/>
            </a:solidFill>
          </a:ln>
          <a:effectLst>
            <a:outerShdw blurRad="292100" dist="139700" dir="2700000" algn="tl" rotWithShape="0">
              <a:srgbClr val="333333">
                <a:alpha val="65000"/>
              </a:srgbClr>
            </a:outerShdw>
          </a:effectLst>
        </p:spPr>
      </p:pic>
      <p:pic>
        <p:nvPicPr>
          <p:cNvPr id="16" name="圖片 15"/>
          <p:cNvPicPr>
            <a:picLocks noChangeAspect="1"/>
          </p:cNvPicPr>
          <p:nvPr/>
        </p:nvPicPr>
        <p:blipFill>
          <a:blip r:embed="rId4"/>
          <a:stretch>
            <a:fillRect/>
          </a:stretch>
        </p:blipFill>
        <p:spPr>
          <a:xfrm>
            <a:off x="8891236" y="1044045"/>
            <a:ext cx="2981569" cy="4329401"/>
          </a:xfrm>
          <a:prstGeom prst="rect">
            <a:avLst/>
          </a:prstGeom>
          <a:ln>
            <a:solidFill>
              <a:schemeClr val="tx1"/>
            </a:solidFill>
          </a:ln>
          <a:effectLst>
            <a:outerShdw blurRad="292100" dist="139700" dir="2700000" algn="tl" rotWithShape="0">
              <a:srgbClr val="333333">
                <a:alpha val="65000"/>
              </a:srgbClr>
            </a:outerShdw>
          </a:effectLst>
        </p:spPr>
      </p:pic>
      <p:sp>
        <p:nvSpPr>
          <p:cNvPr id="17" name="圓角矩形 16"/>
          <p:cNvSpPr/>
          <p:nvPr/>
        </p:nvSpPr>
        <p:spPr>
          <a:xfrm>
            <a:off x="6524181" y="1687484"/>
            <a:ext cx="416946" cy="157941"/>
          </a:xfrm>
          <a:prstGeom prst="roundRect">
            <a:avLst/>
          </a:prstGeom>
          <a:blipFill dpi="0" rotWithShape="1">
            <a:blip r:embed="rId5"/>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圓角矩形 17"/>
          <p:cNvSpPr/>
          <p:nvPr/>
        </p:nvSpPr>
        <p:spPr>
          <a:xfrm>
            <a:off x="6474303" y="1869546"/>
            <a:ext cx="583200" cy="99751"/>
          </a:xfrm>
          <a:prstGeom prst="roundRect">
            <a:avLst/>
          </a:prstGeom>
          <a:blipFill dpi="0" rotWithShape="1">
            <a:blip r:embed="rId5"/>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圓角矩形 18"/>
          <p:cNvSpPr/>
          <p:nvPr/>
        </p:nvSpPr>
        <p:spPr>
          <a:xfrm>
            <a:off x="6454950" y="2043295"/>
            <a:ext cx="924628" cy="138793"/>
          </a:xfrm>
          <a:prstGeom prst="roundRect">
            <a:avLst/>
          </a:prstGeom>
          <a:blipFill dpi="0" rotWithShape="1">
            <a:blip r:embed="rId5"/>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橢圓形圖說文字 19"/>
          <p:cNvSpPr/>
          <p:nvPr/>
        </p:nvSpPr>
        <p:spPr>
          <a:xfrm>
            <a:off x="7439026" y="5054138"/>
            <a:ext cx="2942994" cy="1667337"/>
          </a:xfrm>
          <a:prstGeom prst="wedgeEllipseCallout">
            <a:avLst>
              <a:gd name="adj1" fmla="val -1991"/>
              <a:gd name="adj2" fmla="val -61601"/>
            </a:avLst>
          </a:prstGeom>
          <a:solidFill>
            <a:schemeClr val="accent4">
              <a:lumMod val="20000"/>
              <a:lumOff val="80000"/>
            </a:schemeClr>
          </a:solidFill>
          <a:ln w="38100">
            <a:solidFill>
              <a:srgbClr val="C00000"/>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2400" b="1" dirty="0" smtClean="0">
                <a:solidFill>
                  <a:srgbClr val="C00000"/>
                </a:solidFill>
                <a:latin typeface="微軟正黑體" panose="020B0604030504040204" pitchFamily="34" charset="-120"/>
                <a:ea typeface="微軟正黑體" panose="020B0604030504040204" pitchFamily="34" charset="-120"/>
              </a:rPr>
              <a:t>志願表免繳回</a:t>
            </a:r>
            <a:endParaRPr lang="en-US" altLang="zh-TW" sz="2400" b="1" dirty="0" smtClean="0">
              <a:solidFill>
                <a:srgbClr val="C00000"/>
              </a:solidFill>
              <a:latin typeface="微軟正黑體" panose="020B0604030504040204" pitchFamily="34" charset="-120"/>
              <a:ea typeface="微軟正黑體" panose="020B0604030504040204" pitchFamily="34" charset="-120"/>
            </a:endParaRPr>
          </a:p>
          <a:p>
            <a:pPr algn="ctr"/>
            <a:r>
              <a:rPr lang="zh-TW" altLang="en-US" sz="2400" b="1" dirty="0" smtClean="0">
                <a:solidFill>
                  <a:srgbClr val="002060"/>
                </a:solidFill>
                <a:latin typeface="微軟正黑體" panose="020B0604030504040204" pitchFamily="34" charset="-120"/>
                <a:ea typeface="微軟正黑體" panose="020B0604030504040204" pitchFamily="34" charset="-120"/>
              </a:rPr>
              <a:t>申請分發結果複查時使用</a:t>
            </a:r>
            <a:endParaRPr lang="zh-TW" altLang="en-US" sz="2400" b="1" dirty="0">
              <a:solidFill>
                <a:srgbClr val="002060"/>
              </a:solidFill>
              <a:latin typeface="微軟正黑體" panose="020B0604030504040204" pitchFamily="34" charset="-120"/>
              <a:ea typeface="微軟正黑體" panose="020B0604030504040204" pitchFamily="34" charset="-120"/>
            </a:endParaRPr>
          </a:p>
        </p:txBody>
      </p:sp>
      <p:cxnSp>
        <p:nvCxnSpPr>
          <p:cNvPr id="23" name="肘形接點 22"/>
          <p:cNvCxnSpPr/>
          <p:nvPr/>
        </p:nvCxnSpPr>
        <p:spPr>
          <a:xfrm>
            <a:off x="2872673" y="2650488"/>
            <a:ext cx="2791752" cy="189816"/>
          </a:xfrm>
          <a:prstGeom prst="bentConnector3">
            <a:avLst>
              <a:gd name="adj1" fmla="val 1594"/>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2353517" y="2419519"/>
            <a:ext cx="1037045" cy="2577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8818906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3889718375"/>
              </p:ext>
            </p:extLst>
          </p:nvPr>
        </p:nvGraphicFramePr>
        <p:xfrm>
          <a:off x="234231" y="803039"/>
          <a:ext cx="11748578" cy="5652081"/>
        </p:xfrm>
        <a:graphic>
          <a:graphicData uri="http://schemas.openxmlformats.org/drawingml/2006/table">
            <a:tbl>
              <a:tblPr>
                <a:tableStyleId>{5C22544A-7EE6-4342-B048-85BDC9FD1C3A}</a:tableStyleId>
              </a:tblPr>
              <a:tblGrid>
                <a:gridCol w="624051">
                  <a:extLst>
                    <a:ext uri="{9D8B030D-6E8A-4147-A177-3AD203B41FA5}">
                      <a16:colId xmlns:a16="http://schemas.microsoft.com/office/drawing/2014/main" val="20000"/>
                    </a:ext>
                  </a:extLst>
                </a:gridCol>
                <a:gridCol w="3803257">
                  <a:extLst>
                    <a:ext uri="{9D8B030D-6E8A-4147-A177-3AD203B41FA5}">
                      <a16:colId xmlns:a16="http://schemas.microsoft.com/office/drawing/2014/main" val="20001"/>
                    </a:ext>
                  </a:extLst>
                </a:gridCol>
                <a:gridCol w="7321270">
                  <a:extLst>
                    <a:ext uri="{9D8B030D-6E8A-4147-A177-3AD203B41FA5}">
                      <a16:colId xmlns:a16="http://schemas.microsoft.com/office/drawing/2014/main" val="20002"/>
                    </a:ext>
                  </a:extLst>
                </a:gridCol>
              </a:tblGrid>
              <a:tr h="436355">
                <a:tc>
                  <a:txBody>
                    <a:bodyPr/>
                    <a:lstStyle/>
                    <a:p>
                      <a:pPr algn="ctr">
                        <a:lnSpc>
                          <a:spcPts val="2400"/>
                        </a:lnSpc>
                        <a:spcBef>
                          <a:spcPts val="600"/>
                        </a:spcBef>
                        <a:spcAft>
                          <a:spcPts val="600"/>
                        </a:spcAft>
                      </a:pPr>
                      <a:r>
                        <a:rPr lang="zh-TW" sz="1800" b="1" kern="0" dirty="0" smtClean="0">
                          <a:effectLst/>
                          <a:latin typeface="微軟正黑體" panose="020B0604030504040204" pitchFamily="34" charset="-120"/>
                          <a:ea typeface="微軟正黑體" panose="020B0604030504040204" pitchFamily="34" charset="-120"/>
                        </a:rPr>
                        <a:t>項次</a:t>
                      </a:r>
                      <a:endParaRPr lang="zh-TW" sz="1800" b="1" kern="100" dirty="0">
                        <a:effectLst/>
                        <a:latin typeface="微軟正黑體" panose="020B0604030504040204" pitchFamily="34" charset="-120"/>
                        <a:ea typeface="微軟正黑體" panose="020B0604030504040204" pitchFamily="34" charset="-120"/>
                      </a:endParaRPr>
                    </a:p>
                  </a:txBody>
                  <a:tcPr marL="36195" marR="36195" marT="17780" marB="17780" anchor="ctr">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solidFill>
                      <a:srgbClr val="FF9999"/>
                    </a:solidFill>
                  </a:tcPr>
                </a:tc>
                <a:tc>
                  <a:txBody>
                    <a:bodyPr/>
                    <a:lstStyle/>
                    <a:p>
                      <a:pPr algn="ctr">
                        <a:lnSpc>
                          <a:spcPts val="2400"/>
                        </a:lnSpc>
                        <a:spcBef>
                          <a:spcPts val="600"/>
                        </a:spcBef>
                        <a:spcAft>
                          <a:spcPts val="600"/>
                        </a:spcAft>
                      </a:pPr>
                      <a:r>
                        <a:rPr lang="zh-TW" sz="1800" b="1" kern="0" dirty="0">
                          <a:effectLst/>
                          <a:latin typeface="微軟正黑體" panose="020B0604030504040204" pitchFamily="34" charset="-120"/>
                          <a:ea typeface="微軟正黑體" panose="020B0604030504040204" pitchFamily="34" charset="-120"/>
                        </a:rPr>
                        <a:t>日</a:t>
                      </a:r>
                      <a:r>
                        <a:rPr lang="en-US" sz="1800" b="1" kern="0" dirty="0">
                          <a:effectLst/>
                          <a:latin typeface="微軟正黑體" panose="020B0604030504040204" pitchFamily="34" charset="-120"/>
                          <a:ea typeface="微軟正黑體" panose="020B0604030504040204" pitchFamily="34" charset="-120"/>
                        </a:rPr>
                        <a:t>   </a:t>
                      </a:r>
                      <a:r>
                        <a:rPr lang="zh-TW" sz="1800" b="1" kern="0" dirty="0">
                          <a:effectLst/>
                          <a:latin typeface="微軟正黑體" panose="020B0604030504040204" pitchFamily="34" charset="-120"/>
                          <a:ea typeface="微軟正黑體" panose="020B0604030504040204" pitchFamily="34" charset="-120"/>
                        </a:rPr>
                        <a:t>期</a:t>
                      </a:r>
                      <a:endParaRPr lang="zh-TW" sz="1800" b="1" kern="100" dirty="0">
                        <a:effectLst/>
                        <a:latin typeface="微軟正黑體" panose="020B0604030504040204" pitchFamily="34" charset="-120"/>
                        <a:ea typeface="微軟正黑體" panose="020B0604030504040204" pitchFamily="34" charset="-120"/>
                      </a:endParaRPr>
                    </a:p>
                  </a:txBody>
                  <a:tcPr marL="36195" marR="36195" marT="17780" marB="17780" anchor="ctr">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solidFill>
                      <a:srgbClr val="FF9999"/>
                    </a:solidFill>
                  </a:tcPr>
                </a:tc>
                <a:tc>
                  <a:txBody>
                    <a:bodyPr/>
                    <a:lstStyle/>
                    <a:p>
                      <a:pPr algn="ctr">
                        <a:lnSpc>
                          <a:spcPts val="2400"/>
                        </a:lnSpc>
                        <a:spcBef>
                          <a:spcPts val="600"/>
                        </a:spcBef>
                        <a:spcAft>
                          <a:spcPts val="600"/>
                        </a:spcAft>
                      </a:pPr>
                      <a:r>
                        <a:rPr lang="zh-TW" sz="1800" b="1" kern="0" dirty="0">
                          <a:effectLst/>
                          <a:latin typeface="微軟正黑體" panose="020B0604030504040204" pitchFamily="34" charset="-120"/>
                          <a:ea typeface="微軟正黑體" panose="020B0604030504040204" pitchFamily="34" charset="-120"/>
                        </a:rPr>
                        <a:t>項</a:t>
                      </a:r>
                      <a:r>
                        <a:rPr lang="en-US" sz="1800" b="1" kern="0" dirty="0">
                          <a:effectLst/>
                          <a:latin typeface="微軟正黑體" panose="020B0604030504040204" pitchFamily="34" charset="-120"/>
                          <a:ea typeface="微軟正黑體" panose="020B0604030504040204" pitchFamily="34" charset="-120"/>
                        </a:rPr>
                        <a:t>   </a:t>
                      </a:r>
                      <a:r>
                        <a:rPr lang="zh-TW" sz="1800" b="1" kern="0" dirty="0">
                          <a:effectLst/>
                          <a:latin typeface="微軟正黑體" panose="020B0604030504040204" pitchFamily="34" charset="-120"/>
                          <a:ea typeface="微軟正黑體" panose="020B0604030504040204" pitchFamily="34" charset="-120"/>
                        </a:rPr>
                        <a:t>目</a:t>
                      </a:r>
                      <a:endParaRPr lang="zh-TW" sz="1800" b="1" kern="100" dirty="0">
                        <a:effectLst/>
                        <a:latin typeface="微軟正黑體" panose="020B0604030504040204" pitchFamily="34" charset="-120"/>
                        <a:ea typeface="微軟正黑體" panose="020B0604030504040204" pitchFamily="34" charset="-120"/>
                      </a:endParaRPr>
                    </a:p>
                  </a:txBody>
                  <a:tcPr marL="36195" marR="36195" marT="17780" marB="17780" anchor="ctr">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solidFill>
                      <a:srgbClr val="FF9999"/>
                    </a:solidFill>
                  </a:tcPr>
                </a:tc>
                <a:extLst>
                  <a:ext uri="{0D108BD9-81ED-4DB2-BD59-A6C34878D82A}">
                    <a16:rowId xmlns:a16="http://schemas.microsoft.com/office/drawing/2014/main" val="10000"/>
                  </a:ext>
                </a:extLst>
              </a:tr>
              <a:tr h="898391">
                <a:tc>
                  <a:txBody>
                    <a:bodyPr/>
                    <a:lstStyle/>
                    <a:p>
                      <a:pPr algn="ctr">
                        <a:lnSpc>
                          <a:spcPts val="2200"/>
                        </a:lnSpc>
                        <a:spcBef>
                          <a:spcPts val="600"/>
                        </a:spcBef>
                        <a:spcAft>
                          <a:spcPts val="600"/>
                        </a:spcAft>
                      </a:pPr>
                      <a:r>
                        <a:rPr lang="en-US" altLang="zh-TW" sz="2000" b="1" kern="100" dirty="0" smtClean="0">
                          <a:effectLst/>
                          <a:latin typeface="微軟正黑體" panose="020B0604030504040204" pitchFamily="34" charset="-120"/>
                          <a:ea typeface="微軟正黑體" panose="020B0604030504040204" pitchFamily="34" charset="-120"/>
                        </a:rPr>
                        <a:t>1</a:t>
                      </a:r>
                      <a:endParaRPr lang="zh-TW" sz="2000" b="1" kern="100" dirty="0">
                        <a:effectLst/>
                        <a:latin typeface="微軟正黑體" panose="020B0604030504040204" pitchFamily="34" charset="-120"/>
                        <a:ea typeface="微軟正黑體" panose="020B0604030504040204" pitchFamily="34" charset="-120"/>
                      </a:endParaRPr>
                    </a:p>
                  </a:txBody>
                  <a:tcPr marL="36195" marR="36195" marT="17780" marB="17780" anchor="ctr">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solidFill>
                      <a:srgbClr val="FF9999"/>
                    </a:solidFill>
                  </a:tcPr>
                </a:tc>
                <a:tc>
                  <a:txBody>
                    <a:bodyPr/>
                    <a:lstStyle/>
                    <a:p>
                      <a:pPr marL="0" marR="85725" indent="0" algn="l" defTabSz="914400" rtl="0" eaLnBrk="1" fontAlgn="auto" latinLnBrk="0" hangingPunct="1">
                        <a:lnSpc>
                          <a:spcPts val="2200"/>
                        </a:lnSpc>
                        <a:spcBef>
                          <a:spcPts val="300"/>
                        </a:spcBef>
                        <a:spcAft>
                          <a:spcPts val="300"/>
                        </a:spcAft>
                        <a:buClrTx/>
                        <a:buSzTx/>
                        <a:buFontTx/>
                        <a:buNone/>
                        <a:tabLst>
                          <a:tab pos="2452370" algn="l"/>
                        </a:tabLst>
                        <a:defRPr/>
                      </a:pP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107</a:t>
                      </a:r>
                      <a:r>
                        <a:rPr lang="zh-TW" altLang="en-US" sz="1800" b="1" kern="0" dirty="0" smtClean="0">
                          <a:solidFill>
                            <a:schemeClr val="dk1"/>
                          </a:solidFill>
                          <a:effectLst/>
                          <a:latin typeface="微軟正黑體" panose="020B0604030504040204" pitchFamily="34" charset="-120"/>
                          <a:ea typeface="微軟正黑體" panose="020B0604030504040204" pitchFamily="34" charset="-120"/>
                          <a:cs typeface="+mn-cs"/>
                        </a:rPr>
                        <a:t>年５月</a:t>
                      </a: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7</a:t>
                      </a:r>
                      <a:r>
                        <a:rPr lang="zh-TW" altLang="en-US" sz="1800" b="1" kern="0" dirty="0" smtClean="0">
                          <a:solidFill>
                            <a:schemeClr val="dk1"/>
                          </a:solidFill>
                          <a:effectLst/>
                          <a:latin typeface="微軟正黑體" panose="020B0604030504040204" pitchFamily="34" charset="-120"/>
                          <a:ea typeface="微軟正黑體" panose="020B0604030504040204" pitchFamily="34" charset="-120"/>
                          <a:cs typeface="+mn-cs"/>
                        </a:rPr>
                        <a:t>日（一）至</a:t>
                      </a: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
                      </a:r>
                      <a:b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br>
                      <a:r>
                        <a:rPr lang="zh-TW" altLang="en-US" sz="1800" b="1" kern="0" dirty="0" smtClean="0">
                          <a:solidFill>
                            <a:schemeClr val="dk1"/>
                          </a:solidFill>
                          <a:effectLst/>
                          <a:latin typeface="微軟正黑體" panose="020B0604030504040204" pitchFamily="34" charset="-120"/>
                          <a:ea typeface="微軟正黑體" panose="020B0604030504040204" pitchFamily="34" charset="-120"/>
                          <a:cs typeface="+mn-cs"/>
                        </a:rPr>
                        <a:t>　　　</a:t>
                      </a: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5</a:t>
                      </a:r>
                      <a:r>
                        <a:rPr lang="zh-TW" altLang="en-US" sz="1800" b="1" kern="0" dirty="0" smtClean="0">
                          <a:solidFill>
                            <a:schemeClr val="dk1"/>
                          </a:solidFill>
                          <a:effectLst/>
                          <a:latin typeface="微軟正黑體" panose="020B0604030504040204" pitchFamily="34" charset="-120"/>
                          <a:ea typeface="微軟正黑體" panose="020B0604030504040204" pitchFamily="34" charset="-120"/>
                          <a:cs typeface="+mn-cs"/>
                        </a:rPr>
                        <a:t>月</a:t>
                      </a: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11</a:t>
                      </a:r>
                      <a:r>
                        <a:rPr lang="zh-TW" altLang="en-US" sz="1800" b="1" kern="0" dirty="0" smtClean="0">
                          <a:solidFill>
                            <a:schemeClr val="dk1"/>
                          </a:solidFill>
                          <a:effectLst/>
                          <a:latin typeface="微軟正黑體" panose="020B0604030504040204" pitchFamily="34" charset="-120"/>
                          <a:ea typeface="微軟正黑體" panose="020B0604030504040204" pitchFamily="34" charset="-120"/>
                          <a:cs typeface="+mn-cs"/>
                        </a:rPr>
                        <a:t>日（五）止</a:t>
                      </a:r>
                      <a:endParaRPr lang="zh-TW" altLang="zh-TW" sz="1800" b="1" kern="0" dirty="0" smtClean="0">
                        <a:solidFill>
                          <a:schemeClr val="dk1"/>
                        </a:solidFill>
                        <a:effectLst/>
                        <a:latin typeface="微軟正黑體" panose="020B0604030504040204" pitchFamily="34" charset="-120"/>
                        <a:ea typeface="微軟正黑體" panose="020B0604030504040204" pitchFamily="34" charset="-120"/>
                        <a:cs typeface="+mn-cs"/>
                      </a:endParaRPr>
                    </a:p>
                  </a:txBody>
                  <a:tcPr marL="36195" marR="36195" marT="17780" marB="17780" anchor="ctr">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solidFill>
                      <a:srgbClr val="FFEBEB"/>
                    </a:solidFill>
                  </a:tcPr>
                </a:tc>
                <a:tc>
                  <a:txBody>
                    <a:bodyPr/>
                    <a:lstStyle/>
                    <a:p>
                      <a:pPr marL="0" marR="0" indent="0" algn="l" defTabSz="914400" rtl="0" eaLnBrk="1" fontAlgn="auto" latinLnBrk="0" hangingPunct="1">
                        <a:lnSpc>
                          <a:spcPts val="2200"/>
                        </a:lnSpc>
                        <a:spcBef>
                          <a:spcPts val="600"/>
                        </a:spcBef>
                        <a:spcAft>
                          <a:spcPts val="600"/>
                        </a:spcAft>
                        <a:buClrTx/>
                        <a:buSzTx/>
                        <a:buFontTx/>
                        <a:buNone/>
                        <a:tabLst/>
                        <a:defRPr/>
                      </a:pPr>
                      <a:r>
                        <a:rPr lang="zh-TW" altLang="en-US" sz="1800" kern="0" dirty="0" smtClean="0">
                          <a:solidFill>
                            <a:srgbClr val="0033CC"/>
                          </a:solidFill>
                          <a:effectLst/>
                          <a:latin typeface="微軟正黑體" panose="020B0604030504040204" pitchFamily="34" charset="-120"/>
                          <a:ea typeface="微軟正黑體" panose="020B0604030504040204" pitchFamily="34" charset="-120"/>
                        </a:rPr>
                        <a:t>校內報名表件繳交時間</a:t>
                      </a:r>
                      <a:endParaRPr lang="zh-TW" sz="1800" b="1" kern="0" dirty="0">
                        <a:solidFill>
                          <a:srgbClr val="0033CC"/>
                        </a:solidFill>
                        <a:effectLst/>
                        <a:latin typeface="微軟正黑體" panose="020B0604030504040204" pitchFamily="34" charset="-120"/>
                        <a:ea typeface="微軟正黑體" panose="020B0604030504040204" pitchFamily="34" charset="-120"/>
                        <a:cs typeface="+mn-cs"/>
                      </a:endParaRPr>
                    </a:p>
                  </a:txBody>
                  <a:tcPr marL="36195" marR="36195" marT="17780" marB="17780" anchor="ctr">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solidFill>
                      <a:srgbClr val="FFFBF7"/>
                    </a:solidFill>
                  </a:tcPr>
                </a:tc>
                <a:extLst>
                  <a:ext uri="{0D108BD9-81ED-4DB2-BD59-A6C34878D82A}">
                    <a16:rowId xmlns:a16="http://schemas.microsoft.com/office/drawing/2014/main" val="10002"/>
                  </a:ext>
                </a:extLst>
              </a:tr>
              <a:tr h="865568">
                <a:tc>
                  <a:txBody>
                    <a:bodyPr/>
                    <a:lstStyle/>
                    <a:p>
                      <a:pPr algn="ctr">
                        <a:lnSpc>
                          <a:spcPts val="2200"/>
                        </a:lnSpc>
                        <a:spcBef>
                          <a:spcPts val="600"/>
                        </a:spcBef>
                        <a:spcAft>
                          <a:spcPts val="600"/>
                        </a:spcAft>
                      </a:pPr>
                      <a:r>
                        <a:rPr lang="en-US" altLang="zh-TW" sz="2000" b="1" kern="100" dirty="0" smtClean="0">
                          <a:effectLst/>
                          <a:latin typeface="微軟正黑體" panose="020B0604030504040204" pitchFamily="34" charset="-120"/>
                          <a:ea typeface="微軟正黑體" panose="020B0604030504040204" pitchFamily="34" charset="-120"/>
                        </a:rPr>
                        <a:t>2</a:t>
                      </a:r>
                      <a:endParaRPr lang="zh-TW" sz="2000" b="1" kern="100" dirty="0">
                        <a:effectLst/>
                        <a:latin typeface="微軟正黑體" panose="020B0604030504040204" pitchFamily="34" charset="-120"/>
                        <a:ea typeface="微軟正黑體" panose="020B0604030504040204" pitchFamily="34" charset="-120"/>
                      </a:endParaRPr>
                    </a:p>
                  </a:txBody>
                  <a:tcPr marL="36195" marR="36195" marT="17780" marB="17780" anchor="ctr">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solidFill>
                      <a:srgbClr val="FF9999"/>
                    </a:solidFill>
                  </a:tcPr>
                </a:tc>
                <a:tc>
                  <a:txBody>
                    <a:bodyPr/>
                    <a:lstStyle/>
                    <a:p>
                      <a:pPr marL="0" marR="85725" indent="0" algn="l" defTabSz="914400" rtl="0" eaLnBrk="1" fontAlgn="auto" latinLnBrk="0" hangingPunct="1">
                        <a:lnSpc>
                          <a:spcPts val="2400"/>
                        </a:lnSpc>
                        <a:spcBef>
                          <a:spcPts val="300"/>
                        </a:spcBef>
                        <a:spcAft>
                          <a:spcPts val="300"/>
                        </a:spcAft>
                        <a:buClrTx/>
                        <a:buSzTx/>
                        <a:buFontTx/>
                        <a:buNone/>
                        <a:tabLst>
                          <a:tab pos="2452370" algn="l"/>
                        </a:tabLst>
                        <a:defRPr/>
                      </a:pP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107</a:t>
                      </a:r>
                      <a:r>
                        <a:rPr lang="zh-TW"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年</a:t>
                      </a: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5</a:t>
                      </a:r>
                      <a:r>
                        <a:rPr lang="zh-TW"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月</a:t>
                      </a: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30</a:t>
                      </a:r>
                      <a:r>
                        <a:rPr lang="zh-TW"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日（</a:t>
                      </a:r>
                      <a:r>
                        <a:rPr lang="zh-TW" altLang="en-US" sz="1800" b="1" kern="0" dirty="0" smtClean="0">
                          <a:solidFill>
                            <a:schemeClr val="dk1"/>
                          </a:solidFill>
                          <a:effectLst/>
                          <a:latin typeface="微軟正黑體" panose="020B0604030504040204" pitchFamily="34" charset="-120"/>
                          <a:ea typeface="微軟正黑體" panose="020B0604030504040204" pitchFamily="34" charset="-120"/>
                          <a:cs typeface="+mn-cs"/>
                        </a:rPr>
                        <a:t>三</a:t>
                      </a:r>
                      <a:r>
                        <a:rPr lang="zh-TW"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a:t>
                      </a: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10:00 </a:t>
                      </a:r>
                      <a:r>
                        <a:rPr lang="zh-TW"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至</a:t>
                      </a: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
                      </a:r>
                      <a:b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b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           6</a:t>
                      </a:r>
                      <a:r>
                        <a:rPr lang="zh-TW"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月</a:t>
                      </a: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4</a:t>
                      </a:r>
                      <a:r>
                        <a:rPr lang="zh-TW"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日（</a:t>
                      </a:r>
                      <a:r>
                        <a:rPr lang="zh-TW" altLang="en-US" sz="1800" b="1" kern="0" dirty="0" smtClean="0">
                          <a:solidFill>
                            <a:schemeClr val="dk1"/>
                          </a:solidFill>
                          <a:effectLst/>
                          <a:latin typeface="微軟正黑體" panose="020B0604030504040204" pitchFamily="34" charset="-120"/>
                          <a:ea typeface="微軟正黑體" panose="020B0604030504040204" pitchFamily="34" charset="-120"/>
                          <a:cs typeface="+mn-cs"/>
                        </a:rPr>
                        <a:t>一</a:t>
                      </a:r>
                      <a:r>
                        <a:rPr lang="zh-TW"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a:t>
                      </a: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17:00</a:t>
                      </a:r>
                      <a:r>
                        <a:rPr lang="zh-TW" altLang="en-US" sz="1800" b="1" kern="0" dirty="0" smtClean="0">
                          <a:solidFill>
                            <a:schemeClr val="dk1"/>
                          </a:solidFill>
                          <a:effectLst/>
                          <a:latin typeface="微軟正黑體" panose="020B0604030504040204" pitchFamily="34" charset="-120"/>
                          <a:ea typeface="微軟正黑體" panose="020B0604030504040204" pitchFamily="34" charset="-120"/>
                          <a:cs typeface="+mn-cs"/>
                        </a:rPr>
                        <a:t> 止</a:t>
                      </a:r>
                      <a:endParaRPr lang="zh-TW" altLang="zh-TW" sz="1800" b="1" kern="0" dirty="0" smtClean="0">
                        <a:solidFill>
                          <a:schemeClr val="dk1"/>
                        </a:solidFill>
                        <a:effectLst/>
                        <a:latin typeface="微軟正黑體" panose="020B0604030504040204" pitchFamily="34" charset="-120"/>
                        <a:ea typeface="微軟正黑體" panose="020B0604030504040204" pitchFamily="34" charset="-120"/>
                        <a:cs typeface="+mn-cs"/>
                      </a:endParaRPr>
                    </a:p>
                  </a:txBody>
                  <a:tcPr marL="36195" marR="36195" marT="17780" marB="17780" anchor="ctr">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solidFill>
                      <a:srgbClr val="FFEBEB"/>
                    </a:solidFill>
                  </a:tcPr>
                </a:tc>
                <a:tc>
                  <a:txBody>
                    <a:bodyPr/>
                    <a:lstStyle/>
                    <a:p>
                      <a:pPr marL="0" marR="0" indent="0" algn="l" defTabSz="914400" rtl="0" eaLnBrk="1" fontAlgn="auto" latinLnBrk="0" hangingPunct="1">
                        <a:lnSpc>
                          <a:spcPts val="2000"/>
                        </a:lnSpc>
                        <a:spcBef>
                          <a:spcPts val="0"/>
                        </a:spcBef>
                        <a:spcAft>
                          <a:spcPts val="0"/>
                        </a:spcAft>
                        <a:buClrTx/>
                        <a:buSzTx/>
                        <a:buFontTx/>
                        <a:buNone/>
                        <a:tabLst/>
                        <a:defRPr/>
                      </a:pPr>
                      <a:r>
                        <a:rPr lang="zh-TW" altLang="en-US" sz="1800" b="1" kern="0" dirty="0" smtClean="0">
                          <a:solidFill>
                            <a:srgbClr val="FF0000"/>
                          </a:solidFill>
                          <a:effectLst/>
                          <a:latin typeface="微軟正黑體" panose="020B0604030504040204" pitchFamily="34" charset="-120"/>
                          <a:ea typeface="微軟正黑體" panose="020B0604030504040204" pitchFamily="34" charset="-120"/>
                          <a:cs typeface="+mn-cs"/>
                        </a:rPr>
                        <a:t>免試生登記志願系統操作練習</a:t>
                      </a:r>
                      <a:endParaRPr lang="en-US" altLang="zh-TW" sz="1800" b="1" kern="0" dirty="0" smtClean="0">
                        <a:solidFill>
                          <a:srgbClr val="FF0000"/>
                        </a:solidFill>
                        <a:effectLst/>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lang="zh-TW" altLang="en-US" sz="1800" b="0" kern="0" dirty="0" smtClean="0">
                          <a:solidFill>
                            <a:srgbClr val="0033CC"/>
                          </a:solidFill>
                          <a:effectLst/>
                          <a:latin typeface="微軟正黑體" panose="020B0604030504040204" pitchFamily="34" charset="-120"/>
                          <a:ea typeface="微軟正黑體" panose="020B0604030504040204" pitchFamily="34" charset="-120"/>
                          <a:cs typeface="+mn-cs"/>
                        </a:rPr>
                        <a:t>操作網址：</a:t>
                      </a:r>
                      <a:r>
                        <a:rPr lang="en-US" altLang="zh-TW" sz="1800" b="1" kern="0" dirty="0" smtClean="0">
                          <a:solidFill>
                            <a:srgbClr val="0033CC"/>
                          </a:solidFill>
                          <a:effectLst/>
                          <a:latin typeface="微軟正黑體" panose="020B0604030504040204" pitchFamily="34" charset="-120"/>
                          <a:ea typeface="微軟正黑體" panose="020B0604030504040204" pitchFamily="34" charset="-120"/>
                        </a:rPr>
                        <a:t>https://www.jctv.ntut.edu.tw/u5/</a:t>
                      </a:r>
                      <a:endParaRPr lang="zh-TW" altLang="zh-TW" sz="1800" b="1" kern="0" dirty="0" smtClean="0">
                        <a:solidFill>
                          <a:srgbClr val="0033CC"/>
                        </a:solidFill>
                        <a:effectLst/>
                        <a:latin typeface="微軟正黑體" panose="020B0604030504040204" pitchFamily="34" charset="-120"/>
                        <a:ea typeface="微軟正黑體" panose="020B0604030504040204" pitchFamily="34" charset="-120"/>
                        <a:cs typeface="+mn-cs"/>
                      </a:endParaRPr>
                    </a:p>
                  </a:txBody>
                  <a:tcPr marL="36195" marR="36195" marT="17780" marB="17780" anchor="ctr">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solidFill>
                      <a:srgbClr val="FFFBF7"/>
                    </a:solidFill>
                  </a:tcPr>
                </a:tc>
                <a:extLst>
                  <a:ext uri="{0D108BD9-81ED-4DB2-BD59-A6C34878D82A}">
                    <a16:rowId xmlns:a16="http://schemas.microsoft.com/office/drawing/2014/main" val="10004"/>
                  </a:ext>
                </a:extLst>
              </a:tr>
              <a:tr h="761994">
                <a:tc>
                  <a:txBody>
                    <a:bodyPr/>
                    <a:lstStyle/>
                    <a:p>
                      <a:pPr algn="ctr">
                        <a:lnSpc>
                          <a:spcPts val="2200"/>
                        </a:lnSpc>
                        <a:spcBef>
                          <a:spcPts val="600"/>
                        </a:spcBef>
                        <a:spcAft>
                          <a:spcPts val="600"/>
                        </a:spcAft>
                      </a:pPr>
                      <a:r>
                        <a:rPr lang="en-US" altLang="zh-TW" sz="2000" b="1" kern="100" dirty="0" smtClean="0">
                          <a:effectLst/>
                          <a:latin typeface="微軟正黑體" panose="020B0604030504040204" pitchFamily="34" charset="-120"/>
                          <a:ea typeface="微軟正黑體" panose="020B0604030504040204" pitchFamily="34" charset="-120"/>
                        </a:rPr>
                        <a:t>3</a:t>
                      </a:r>
                      <a:endParaRPr lang="zh-TW" sz="2000" b="1" kern="100" dirty="0">
                        <a:effectLst/>
                        <a:latin typeface="微軟正黑體" panose="020B0604030504040204" pitchFamily="34" charset="-120"/>
                        <a:ea typeface="微軟正黑體" panose="020B0604030504040204" pitchFamily="34" charset="-120"/>
                      </a:endParaRPr>
                    </a:p>
                  </a:txBody>
                  <a:tcPr marL="36195" marR="36195" marT="17780" marB="17780" anchor="ctr">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solidFill>
                      <a:srgbClr val="FF9999"/>
                    </a:solidFill>
                  </a:tcPr>
                </a:tc>
                <a:tc>
                  <a:txBody>
                    <a:bodyPr/>
                    <a:lstStyle/>
                    <a:p>
                      <a:pPr marL="0" algn="l" defTabSz="914400" rtl="0" eaLnBrk="1" latinLnBrk="0" hangingPunct="1">
                        <a:lnSpc>
                          <a:spcPts val="2200"/>
                        </a:lnSpc>
                        <a:spcBef>
                          <a:spcPts val="300"/>
                        </a:spcBef>
                        <a:spcAft>
                          <a:spcPts val="300"/>
                        </a:spcAft>
                      </a:pP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107</a:t>
                      </a:r>
                      <a:r>
                        <a:rPr lang="zh-TW"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年</a:t>
                      </a: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6</a:t>
                      </a:r>
                      <a:r>
                        <a:rPr lang="zh-TW"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月</a:t>
                      </a: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5</a:t>
                      </a:r>
                      <a:r>
                        <a:rPr lang="zh-TW"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日（</a:t>
                      </a:r>
                      <a:r>
                        <a:rPr lang="zh-TW" altLang="en-US" sz="1800" b="1" kern="0" dirty="0" smtClean="0">
                          <a:solidFill>
                            <a:schemeClr val="dk1"/>
                          </a:solidFill>
                          <a:effectLst/>
                          <a:latin typeface="微軟正黑體" panose="020B0604030504040204" pitchFamily="34" charset="-120"/>
                          <a:ea typeface="微軟正黑體" panose="020B0604030504040204" pitchFamily="34" charset="-120"/>
                          <a:cs typeface="+mn-cs"/>
                        </a:rPr>
                        <a:t>二</a:t>
                      </a:r>
                      <a:r>
                        <a:rPr lang="zh-TW"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a:t>
                      </a: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10:00 </a:t>
                      </a:r>
                      <a:r>
                        <a:rPr lang="zh-TW"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至</a:t>
                      </a: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
                      </a:r>
                      <a:b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b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           6</a:t>
                      </a:r>
                      <a:r>
                        <a:rPr lang="zh-TW"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月</a:t>
                      </a: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6</a:t>
                      </a:r>
                      <a:r>
                        <a:rPr lang="zh-TW"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日（</a:t>
                      </a:r>
                      <a:r>
                        <a:rPr lang="zh-TW" altLang="en-US" sz="1800" b="1" kern="0" dirty="0" smtClean="0">
                          <a:solidFill>
                            <a:schemeClr val="dk1"/>
                          </a:solidFill>
                          <a:effectLst/>
                          <a:latin typeface="微軟正黑體" panose="020B0604030504040204" pitchFamily="34" charset="-120"/>
                          <a:ea typeface="微軟正黑體" panose="020B0604030504040204" pitchFamily="34" charset="-120"/>
                          <a:cs typeface="+mn-cs"/>
                        </a:rPr>
                        <a:t>三</a:t>
                      </a:r>
                      <a:r>
                        <a:rPr lang="zh-TW"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a:t>
                      </a: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12:00</a:t>
                      </a:r>
                      <a:r>
                        <a:rPr lang="zh-TW" altLang="en-US" sz="1800" b="1" kern="0" dirty="0" smtClean="0">
                          <a:solidFill>
                            <a:schemeClr val="dk1"/>
                          </a:solidFill>
                          <a:effectLst/>
                          <a:latin typeface="微軟正黑體" panose="020B0604030504040204" pitchFamily="34" charset="-120"/>
                          <a:ea typeface="微軟正黑體" panose="020B0604030504040204" pitchFamily="34" charset="-120"/>
                          <a:cs typeface="+mn-cs"/>
                        </a:rPr>
                        <a:t> 止</a:t>
                      </a:r>
                      <a:endParaRPr lang="zh-TW" sz="1800" b="1" kern="0" dirty="0">
                        <a:solidFill>
                          <a:schemeClr val="dk1"/>
                        </a:solidFill>
                        <a:effectLst/>
                        <a:latin typeface="微軟正黑體" panose="020B0604030504040204" pitchFamily="34" charset="-120"/>
                        <a:ea typeface="微軟正黑體" panose="020B0604030504040204" pitchFamily="34" charset="-120"/>
                        <a:cs typeface="+mn-cs"/>
                      </a:endParaRPr>
                    </a:p>
                  </a:txBody>
                  <a:tcPr marL="36195" marR="36195" marT="17780" marB="17780" anchor="ctr">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solidFill>
                      <a:srgbClr val="FFEBEB"/>
                    </a:solidFill>
                  </a:tcPr>
                </a:tc>
                <a:tc>
                  <a:txBody>
                    <a:bodyPr/>
                    <a:lstStyle/>
                    <a:p>
                      <a:pPr>
                        <a:lnSpc>
                          <a:spcPts val="2200"/>
                        </a:lnSpc>
                        <a:spcBef>
                          <a:spcPts val="0"/>
                        </a:spcBef>
                        <a:spcAft>
                          <a:spcPts val="0"/>
                        </a:spcAft>
                      </a:pPr>
                      <a:r>
                        <a:rPr lang="zh-TW" altLang="en-US" sz="1800" b="0" kern="100" dirty="0" smtClean="0">
                          <a:solidFill>
                            <a:srgbClr val="FF0000"/>
                          </a:solidFill>
                          <a:effectLst/>
                          <a:latin typeface="微軟正黑體" panose="020B0604030504040204" pitchFamily="34" charset="-120"/>
                          <a:ea typeface="微軟正黑體" panose="020B0604030504040204" pitchFamily="34" charset="-120"/>
                        </a:rPr>
                        <a:t>開放免試生查詢成績及級距</a:t>
                      </a:r>
                      <a:r>
                        <a:rPr lang="en-US" altLang="zh-TW" sz="1800" b="0" kern="100" dirty="0" smtClean="0">
                          <a:solidFill>
                            <a:srgbClr val="FF0000"/>
                          </a:solidFill>
                          <a:effectLst/>
                          <a:latin typeface="微軟正黑體" panose="020B0604030504040204" pitchFamily="34" charset="-120"/>
                          <a:ea typeface="微軟正黑體" panose="020B0604030504040204" pitchFamily="34" charset="-120"/>
                        </a:rPr>
                        <a:t>(</a:t>
                      </a:r>
                      <a:r>
                        <a:rPr lang="zh-TW" altLang="en-US" sz="1800" b="0" kern="100" dirty="0" smtClean="0">
                          <a:solidFill>
                            <a:srgbClr val="FF0000"/>
                          </a:solidFill>
                          <a:effectLst/>
                          <a:latin typeface="微軟正黑體" panose="020B0604030504040204" pitchFamily="34" charset="-120"/>
                          <a:ea typeface="微軟正黑體" panose="020B0604030504040204" pitchFamily="34" charset="-120"/>
                        </a:rPr>
                        <a:t>不含會考成績且不含志願序積分</a:t>
                      </a:r>
                      <a:r>
                        <a:rPr lang="en-US" altLang="zh-TW" sz="1800" b="0" kern="100" dirty="0" smtClean="0">
                          <a:solidFill>
                            <a:srgbClr val="FF0000"/>
                          </a:solidFill>
                          <a:effectLst/>
                          <a:latin typeface="微軟正黑體" panose="020B0604030504040204" pitchFamily="34" charset="-120"/>
                          <a:ea typeface="微軟正黑體" panose="020B0604030504040204" pitchFamily="34" charset="-120"/>
                        </a:rPr>
                        <a:t>)</a:t>
                      </a:r>
                    </a:p>
                    <a:p>
                      <a:pPr>
                        <a:lnSpc>
                          <a:spcPts val="2200"/>
                        </a:lnSpc>
                        <a:spcBef>
                          <a:spcPts val="0"/>
                        </a:spcBef>
                        <a:spcAft>
                          <a:spcPts val="0"/>
                        </a:spcAft>
                      </a:pPr>
                      <a:r>
                        <a:rPr lang="zh-TW" altLang="en-US" sz="1800" b="0" kern="100" dirty="0" smtClean="0">
                          <a:solidFill>
                            <a:srgbClr val="0033CC"/>
                          </a:solidFill>
                          <a:effectLst/>
                          <a:latin typeface="微軟正黑體" panose="020B0604030504040204" pitchFamily="34" charset="-120"/>
                          <a:ea typeface="微軟正黑體" panose="020B0604030504040204" pitchFamily="34" charset="-120"/>
                        </a:rPr>
                        <a:t>受理免試生成績複查</a:t>
                      </a:r>
                      <a:endParaRPr lang="zh-TW" sz="1800" b="0" kern="100" dirty="0">
                        <a:solidFill>
                          <a:srgbClr val="0033CC"/>
                        </a:solidFill>
                        <a:effectLst/>
                        <a:latin typeface="微軟正黑體" panose="020B0604030504040204" pitchFamily="34" charset="-120"/>
                        <a:ea typeface="微軟正黑體" panose="020B0604030504040204" pitchFamily="34" charset="-120"/>
                      </a:endParaRPr>
                    </a:p>
                  </a:txBody>
                  <a:tcPr marL="36195" marR="36195" marT="17780" marB="17780" anchor="ctr">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solidFill>
                      <a:srgbClr val="FFFBF7"/>
                    </a:solidFill>
                  </a:tcPr>
                </a:tc>
                <a:extLst>
                  <a:ext uri="{0D108BD9-81ED-4DB2-BD59-A6C34878D82A}">
                    <a16:rowId xmlns:a16="http://schemas.microsoft.com/office/drawing/2014/main" val="10005"/>
                  </a:ext>
                </a:extLst>
              </a:tr>
              <a:tr h="761994">
                <a:tc>
                  <a:txBody>
                    <a:bodyPr/>
                    <a:lstStyle/>
                    <a:p>
                      <a:pPr algn="ctr">
                        <a:lnSpc>
                          <a:spcPts val="2200"/>
                        </a:lnSpc>
                        <a:spcBef>
                          <a:spcPts val="600"/>
                        </a:spcBef>
                        <a:spcAft>
                          <a:spcPts val="600"/>
                        </a:spcAft>
                      </a:pPr>
                      <a:r>
                        <a:rPr lang="en-US" altLang="zh-TW" sz="2000" b="1" kern="100" dirty="0" smtClean="0">
                          <a:effectLst/>
                          <a:latin typeface="微軟正黑體" panose="020B0604030504040204" pitchFamily="34" charset="-120"/>
                          <a:ea typeface="微軟正黑體" panose="020B0604030504040204" pitchFamily="34" charset="-120"/>
                        </a:rPr>
                        <a:t>4</a:t>
                      </a:r>
                      <a:endParaRPr lang="zh-TW" sz="2000" b="1" kern="100" dirty="0">
                        <a:effectLst/>
                        <a:latin typeface="微軟正黑體" panose="020B0604030504040204" pitchFamily="34" charset="-120"/>
                        <a:ea typeface="微軟正黑體" panose="020B0604030504040204" pitchFamily="34" charset="-120"/>
                      </a:endParaRPr>
                    </a:p>
                  </a:txBody>
                  <a:tcPr marL="36195" marR="36195" marT="17780" marB="17780" anchor="ctr">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solidFill>
                      <a:srgbClr val="FF9999"/>
                    </a:solidFill>
                  </a:tcPr>
                </a:tc>
                <a:tc>
                  <a:txBody>
                    <a:bodyPr/>
                    <a:lstStyle/>
                    <a:p>
                      <a:pPr marL="0" algn="l" defTabSz="914400" rtl="0" eaLnBrk="1" latinLnBrk="0" hangingPunct="1">
                        <a:lnSpc>
                          <a:spcPts val="2200"/>
                        </a:lnSpc>
                        <a:spcBef>
                          <a:spcPts val="300"/>
                        </a:spcBef>
                        <a:spcAft>
                          <a:spcPts val="300"/>
                        </a:spcAft>
                      </a:pP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107</a:t>
                      </a:r>
                      <a:r>
                        <a:rPr lang="zh-TW"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年</a:t>
                      </a: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6</a:t>
                      </a:r>
                      <a:r>
                        <a:rPr lang="zh-TW"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月</a:t>
                      </a: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7</a:t>
                      </a:r>
                      <a:r>
                        <a:rPr lang="zh-TW"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日（</a:t>
                      </a:r>
                      <a:r>
                        <a:rPr lang="zh-TW" altLang="en-US" sz="1800" b="1" kern="0" dirty="0" smtClean="0">
                          <a:solidFill>
                            <a:schemeClr val="dk1"/>
                          </a:solidFill>
                          <a:effectLst/>
                          <a:latin typeface="微軟正黑體" panose="020B0604030504040204" pitchFamily="34" charset="-120"/>
                          <a:ea typeface="微軟正黑體" panose="020B0604030504040204" pitchFamily="34" charset="-120"/>
                          <a:cs typeface="+mn-cs"/>
                        </a:rPr>
                        <a:t>四</a:t>
                      </a:r>
                      <a:r>
                        <a:rPr lang="zh-TW"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a:t>
                      </a: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10:00 </a:t>
                      </a:r>
                      <a:r>
                        <a:rPr lang="zh-TW"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至</a:t>
                      </a: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
                      </a:r>
                      <a:b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b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           6</a:t>
                      </a:r>
                      <a:r>
                        <a:rPr lang="zh-TW"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月</a:t>
                      </a: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11</a:t>
                      </a:r>
                      <a:r>
                        <a:rPr lang="zh-TW"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日（</a:t>
                      </a:r>
                      <a:r>
                        <a:rPr lang="zh-TW" altLang="en-US" sz="1800" b="1" kern="0" dirty="0" smtClean="0">
                          <a:solidFill>
                            <a:schemeClr val="dk1"/>
                          </a:solidFill>
                          <a:effectLst/>
                          <a:latin typeface="微軟正黑體" panose="020B0604030504040204" pitchFamily="34" charset="-120"/>
                          <a:ea typeface="微軟正黑體" panose="020B0604030504040204" pitchFamily="34" charset="-120"/>
                          <a:cs typeface="+mn-cs"/>
                        </a:rPr>
                        <a:t>一</a:t>
                      </a:r>
                      <a:r>
                        <a:rPr lang="zh-TW"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a:t>
                      </a: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17:00</a:t>
                      </a:r>
                      <a:r>
                        <a:rPr lang="zh-TW" altLang="en-US" sz="1800" b="1" kern="0" dirty="0" smtClean="0">
                          <a:solidFill>
                            <a:schemeClr val="dk1"/>
                          </a:solidFill>
                          <a:effectLst/>
                          <a:latin typeface="微軟正黑體" panose="020B0604030504040204" pitchFamily="34" charset="-120"/>
                          <a:ea typeface="微軟正黑體" panose="020B0604030504040204" pitchFamily="34" charset="-120"/>
                          <a:cs typeface="+mn-cs"/>
                        </a:rPr>
                        <a:t> 止</a:t>
                      </a:r>
                      <a:endParaRPr lang="zh-TW" altLang="zh-TW" sz="1800" b="1" kern="0" dirty="0">
                        <a:solidFill>
                          <a:schemeClr val="dk1"/>
                        </a:solidFill>
                        <a:effectLst/>
                        <a:latin typeface="微軟正黑體" panose="020B0604030504040204" pitchFamily="34" charset="-120"/>
                        <a:ea typeface="微軟正黑體" panose="020B0604030504040204" pitchFamily="34" charset="-120"/>
                        <a:cs typeface="+mn-cs"/>
                      </a:endParaRPr>
                    </a:p>
                  </a:txBody>
                  <a:tcPr marL="36195" marR="36195" marT="17780" marB="17780" anchor="ctr">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solidFill>
                      <a:srgbClr val="FFEBEB"/>
                    </a:solidFill>
                  </a:tcPr>
                </a:tc>
                <a:tc>
                  <a:txBody>
                    <a:bodyPr/>
                    <a:lstStyle/>
                    <a:p>
                      <a:pPr>
                        <a:lnSpc>
                          <a:spcPts val="2200"/>
                        </a:lnSpc>
                        <a:spcBef>
                          <a:spcPts val="0"/>
                        </a:spcBef>
                        <a:spcAft>
                          <a:spcPts val="0"/>
                        </a:spcAft>
                      </a:pPr>
                      <a:r>
                        <a:rPr lang="zh-TW" altLang="en-US" sz="1800" b="1" kern="100" dirty="0" smtClean="0">
                          <a:solidFill>
                            <a:srgbClr val="FF0000"/>
                          </a:solidFill>
                          <a:effectLst/>
                          <a:latin typeface="微軟正黑體" panose="020B0604030504040204" pitchFamily="34" charset="-120"/>
                          <a:ea typeface="微軟正黑體" panose="020B0604030504040204" pitchFamily="34" charset="-120"/>
                        </a:rPr>
                        <a:t>開放免試生志願選填登記</a:t>
                      </a:r>
                      <a:endParaRPr lang="en-US" altLang="zh-TW" sz="1800" b="1" kern="100" dirty="0" smtClean="0">
                        <a:solidFill>
                          <a:srgbClr val="FF0000"/>
                        </a:solidFill>
                        <a:effectLst/>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ts val="2200"/>
                        </a:lnSpc>
                        <a:spcBef>
                          <a:spcPts val="0"/>
                        </a:spcBef>
                        <a:spcAft>
                          <a:spcPts val="0"/>
                        </a:spcAft>
                        <a:buClrTx/>
                        <a:buSzTx/>
                        <a:buFontTx/>
                        <a:buNone/>
                        <a:tabLst/>
                        <a:defRPr/>
                      </a:pPr>
                      <a:r>
                        <a:rPr lang="zh-TW" altLang="en-US" sz="1800" b="0" kern="100" dirty="0" smtClean="0">
                          <a:solidFill>
                            <a:srgbClr val="0033CC"/>
                          </a:solidFill>
                          <a:effectLst/>
                          <a:latin typeface="微軟正黑體" panose="020B0604030504040204" pitchFamily="34" charset="-120"/>
                          <a:ea typeface="微軟正黑體" panose="020B0604030504040204" pitchFamily="34" charset="-120"/>
                        </a:rPr>
                        <a:t>免試生志願選填登記系統網址：</a:t>
                      </a:r>
                      <a:r>
                        <a:rPr lang="en-US" altLang="zh-TW" sz="1800" b="1" kern="0" dirty="0" smtClean="0">
                          <a:solidFill>
                            <a:srgbClr val="0033CC"/>
                          </a:solidFill>
                          <a:effectLst/>
                          <a:latin typeface="微軟正黑體" panose="020B0604030504040204" pitchFamily="34" charset="-120"/>
                          <a:ea typeface="微軟正黑體" panose="020B0604030504040204" pitchFamily="34" charset="-120"/>
                        </a:rPr>
                        <a:t>https://www.jctv.ntut.edu.tw/u5/</a:t>
                      </a:r>
                      <a:endParaRPr lang="zh-TW" altLang="zh-TW" sz="1800" b="1" kern="0" dirty="0" smtClean="0">
                        <a:solidFill>
                          <a:srgbClr val="0033CC"/>
                        </a:solidFill>
                        <a:effectLst/>
                        <a:latin typeface="微軟正黑體" panose="020B0604030504040204" pitchFamily="34" charset="-120"/>
                        <a:ea typeface="微軟正黑體" panose="020B0604030504040204" pitchFamily="34" charset="-120"/>
                        <a:cs typeface="+mn-cs"/>
                      </a:endParaRPr>
                    </a:p>
                  </a:txBody>
                  <a:tcPr marL="36195" marR="36195" marT="17780" marB="17780" anchor="ctr">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solidFill>
                      <a:srgbClr val="FFFBF7"/>
                    </a:solidFill>
                  </a:tcPr>
                </a:tc>
                <a:extLst>
                  <a:ext uri="{0D108BD9-81ED-4DB2-BD59-A6C34878D82A}">
                    <a16:rowId xmlns:a16="http://schemas.microsoft.com/office/drawing/2014/main" val="10006"/>
                  </a:ext>
                </a:extLst>
              </a:tr>
              <a:tr h="403791">
                <a:tc>
                  <a:txBody>
                    <a:bodyPr/>
                    <a:lstStyle/>
                    <a:p>
                      <a:pPr algn="ctr">
                        <a:lnSpc>
                          <a:spcPts val="2200"/>
                        </a:lnSpc>
                        <a:spcBef>
                          <a:spcPts val="600"/>
                        </a:spcBef>
                        <a:spcAft>
                          <a:spcPts val="600"/>
                        </a:spcAft>
                      </a:pPr>
                      <a:r>
                        <a:rPr lang="en-US" altLang="zh-TW" sz="2000" b="1" kern="100" dirty="0" smtClean="0">
                          <a:effectLst/>
                          <a:latin typeface="微軟正黑體" panose="020B0604030504040204" pitchFamily="34" charset="-120"/>
                          <a:ea typeface="微軟正黑體" panose="020B0604030504040204" pitchFamily="34" charset="-120"/>
                        </a:rPr>
                        <a:t>5</a:t>
                      </a:r>
                      <a:endParaRPr lang="zh-TW" sz="2000" b="1" kern="100" dirty="0">
                        <a:effectLst/>
                        <a:latin typeface="微軟正黑體" panose="020B0604030504040204" pitchFamily="34" charset="-120"/>
                        <a:ea typeface="微軟正黑體" panose="020B0604030504040204" pitchFamily="34" charset="-120"/>
                      </a:endParaRPr>
                    </a:p>
                  </a:txBody>
                  <a:tcPr marL="36195" marR="36195" marT="17780" marB="17780" anchor="ctr">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solidFill>
                      <a:srgbClr val="FF9999"/>
                    </a:solidFill>
                  </a:tcPr>
                </a:tc>
                <a:tc>
                  <a:txBody>
                    <a:bodyPr/>
                    <a:lstStyle/>
                    <a:p>
                      <a:pPr marL="0" algn="l" defTabSz="914400" rtl="0" eaLnBrk="1" latinLnBrk="0" hangingPunct="1">
                        <a:lnSpc>
                          <a:spcPts val="2200"/>
                        </a:lnSpc>
                        <a:spcBef>
                          <a:spcPts val="300"/>
                        </a:spcBef>
                        <a:spcAft>
                          <a:spcPts val="300"/>
                        </a:spcAft>
                      </a:pP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107</a:t>
                      </a:r>
                      <a:r>
                        <a:rPr lang="zh-TW"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年</a:t>
                      </a: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6</a:t>
                      </a:r>
                      <a:r>
                        <a:rPr lang="zh-TW"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月</a:t>
                      </a: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8</a:t>
                      </a:r>
                      <a:r>
                        <a:rPr lang="zh-TW"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日（</a:t>
                      </a:r>
                      <a:r>
                        <a:rPr lang="zh-TW" altLang="en-US" sz="1800" b="1" kern="0" dirty="0" smtClean="0">
                          <a:solidFill>
                            <a:schemeClr val="dk1"/>
                          </a:solidFill>
                          <a:effectLst/>
                          <a:latin typeface="微軟正黑體" panose="020B0604030504040204" pitchFamily="34" charset="-120"/>
                          <a:ea typeface="微軟正黑體" panose="020B0604030504040204" pitchFamily="34" charset="-120"/>
                          <a:cs typeface="+mn-cs"/>
                        </a:rPr>
                        <a:t>五</a:t>
                      </a:r>
                      <a:r>
                        <a:rPr lang="zh-TW"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a:t>
                      </a: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15:00 </a:t>
                      </a:r>
                      <a:r>
                        <a:rPr lang="zh-TW" altLang="en-US" sz="1800" b="1" kern="0" dirty="0" smtClean="0">
                          <a:solidFill>
                            <a:schemeClr val="dk1"/>
                          </a:solidFill>
                          <a:effectLst/>
                          <a:latin typeface="微軟正黑體" panose="020B0604030504040204" pitchFamily="34" charset="-120"/>
                          <a:ea typeface="微軟正黑體" panose="020B0604030504040204" pitchFamily="34" charset="-120"/>
                          <a:cs typeface="+mn-cs"/>
                        </a:rPr>
                        <a:t> 起</a:t>
                      </a:r>
                      <a:endParaRPr lang="zh-TW" altLang="zh-TW" sz="1800" b="1" kern="0" dirty="0">
                        <a:solidFill>
                          <a:schemeClr val="dk1"/>
                        </a:solidFill>
                        <a:effectLst/>
                        <a:latin typeface="微軟正黑體" panose="020B0604030504040204" pitchFamily="34" charset="-120"/>
                        <a:ea typeface="微軟正黑體" panose="020B0604030504040204" pitchFamily="34" charset="-120"/>
                        <a:cs typeface="+mn-cs"/>
                      </a:endParaRPr>
                    </a:p>
                  </a:txBody>
                  <a:tcPr marL="36195" marR="36195" marT="17780" marB="17780" anchor="ctr">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solidFill>
                      <a:srgbClr val="FFEBEB"/>
                    </a:solidFill>
                  </a:tcPr>
                </a:tc>
                <a:tc>
                  <a:txBody>
                    <a:bodyPr/>
                    <a:lstStyle/>
                    <a:p>
                      <a:pPr marL="0" marR="0" lvl="0" indent="0" algn="l" defTabSz="914400" rtl="0" eaLnBrk="1" fontAlgn="auto" latinLnBrk="0" hangingPunct="1">
                        <a:lnSpc>
                          <a:spcPts val="2200"/>
                        </a:lnSpc>
                        <a:spcBef>
                          <a:spcPts val="0"/>
                        </a:spcBef>
                        <a:spcAft>
                          <a:spcPts val="0"/>
                        </a:spcAft>
                        <a:buClrTx/>
                        <a:buSzTx/>
                        <a:buFontTx/>
                        <a:buNone/>
                        <a:tabLst/>
                        <a:defRPr/>
                      </a:pPr>
                      <a:r>
                        <a:rPr lang="zh-TW" altLang="en-US" sz="1800" b="0" kern="100" dirty="0" smtClean="0">
                          <a:solidFill>
                            <a:srgbClr val="FF0000"/>
                          </a:solidFill>
                          <a:effectLst/>
                          <a:latin typeface="微軟正黑體" panose="020B0604030504040204" pitchFamily="34" charset="-120"/>
                          <a:ea typeface="微軟正黑體" panose="020B0604030504040204" pitchFamily="34" charset="-120"/>
                        </a:rPr>
                        <a:t>開放免試生查詢成績及級距</a:t>
                      </a:r>
                      <a:r>
                        <a:rPr lang="en-US" altLang="zh-TW" sz="1800" b="0" kern="100" dirty="0" smtClean="0">
                          <a:solidFill>
                            <a:srgbClr val="FF0000"/>
                          </a:solidFill>
                          <a:effectLst/>
                          <a:latin typeface="微軟正黑體" panose="020B0604030504040204" pitchFamily="34" charset="-120"/>
                          <a:ea typeface="微軟正黑體" panose="020B0604030504040204" pitchFamily="34" charset="-120"/>
                        </a:rPr>
                        <a:t>(</a:t>
                      </a:r>
                      <a:r>
                        <a:rPr lang="zh-TW" altLang="en-US" sz="1800" b="0" kern="100" dirty="0" smtClean="0">
                          <a:solidFill>
                            <a:srgbClr val="FF0000"/>
                          </a:solidFill>
                          <a:effectLst/>
                          <a:latin typeface="微軟正黑體" panose="020B0604030504040204" pitchFamily="34" charset="-120"/>
                          <a:ea typeface="微軟正黑體" panose="020B0604030504040204" pitchFamily="34" charset="-120"/>
                        </a:rPr>
                        <a:t>含會考成績，但不含志願序積分</a:t>
                      </a:r>
                      <a:r>
                        <a:rPr lang="en-US" altLang="zh-TW" sz="1800" b="0" kern="100" dirty="0" smtClean="0">
                          <a:solidFill>
                            <a:srgbClr val="FF0000"/>
                          </a:solidFill>
                          <a:effectLst/>
                          <a:latin typeface="微軟正黑體" panose="020B0604030504040204" pitchFamily="34" charset="-120"/>
                          <a:ea typeface="微軟正黑體" panose="020B0604030504040204" pitchFamily="34" charset="-120"/>
                        </a:rPr>
                        <a:t>)</a:t>
                      </a:r>
                    </a:p>
                  </a:txBody>
                  <a:tcPr marL="36195" marR="36195" marT="17780" marB="17780" anchor="ctr">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solidFill>
                      <a:srgbClr val="FFFBF7"/>
                    </a:solidFill>
                  </a:tcPr>
                </a:tc>
                <a:extLst>
                  <a:ext uri="{0D108BD9-81ED-4DB2-BD59-A6C34878D82A}">
                    <a16:rowId xmlns:a16="http://schemas.microsoft.com/office/drawing/2014/main" val="10007"/>
                  </a:ext>
                </a:extLst>
              </a:tr>
              <a:tr h="761994">
                <a:tc>
                  <a:txBody>
                    <a:bodyPr/>
                    <a:lstStyle/>
                    <a:p>
                      <a:pPr algn="ctr">
                        <a:lnSpc>
                          <a:spcPts val="2200"/>
                        </a:lnSpc>
                        <a:spcBef>
                          <a:spcPts val="600"/>
                        </a:spcBef>
                        <a:spcAft>
                          <a:spcPts val="600"/>
                        </a:spcAft>
                      </a:pPr>
                      <a:r>
                        <a:rPr lang="en-US" altLang="zh-TW" sz="2000" b="1" kern="100" dirty="0" smtClean="0">
                          <a:effectLst/>
                          <a:latin typeface="微軟正黑體" panose="020B0604030504040204" pitchFamily="34" charset="-120"/>
                          <a:ea typeface="微軟正黑體" panose="020B0604030504040204" pitchFamily="34" charset="-120"/>
                        </a:rPr>
                        <a:t>6</a:t>
                      </a:r>
                      <a:endParaRPr lang="zh-TW" sz="2000" b="1" kern="100" dirty="0">
                        <a:effectLst/>
                        <a:latin typeface="微軟正黑體" panose="020B0604030504040204" pitchFamily="34" charset="-120"/>
                        <a:ea typeface="微軟正黑體" panose="020B0604030504040204" pitchFamily="34" charset="-120"/>
                      </a:endParaRPr>
                    </a:p>
                  </a:txBody>
                  <a:tcPr marL="36195" marR="36195" marT="17780" marB="17780" anchor="ctr">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solidFill>
                      <a:srgbClr val="FF9999"/>
                    </a:solidFill>
                  </a:tcPr>
                </a:tc>
                <a:tc>
                  <a:txBody>
                    <a:bodyPr/>
                    <a:lstStyle/>
                    <a:p>
                      <a:pPr marL="0" marR="85725" indent="0" algn="l" defTabSz="914400" rtl="0" eaLnBrk="1" fontAlgn="auto" latinLnBrk="0" hangingPunct="1">
                        <a:lnSpc>
                          <a:spcPts val="2400"/>
                        </a:lnSpc>
                        <a:spcBef>
                          <a:spcPts val="300"/>
                        </a:spcBef>
                        <a:spcAft>
                          <a:spcPts val="300"/>
                        </a:spcAft>
                        <a:buClrTx/>
                        <a:buSzTx/>
                        <a:buFontTx/>
                        <a:buNone/>
                        <a:tabLst>
                          <a:tab pos="2452370" algn="l"/>
                        </a:tabLst>
                        <a:defRPr/>
                      </a:pP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107</a:t>
                      </a:r>
                      <a:r>
                        <a:rPr lang="zh-TW" altLang="en-US" sz="1800" b="1" kern="0" dirty="0" smtClean="0">
                          <a:solidFill>
                            <a:schemeClr val="dk1"/>
                          </a:solidFill>
                          <a:effectLst/>
                          <a:latin typeface="微軟正黑體" panose="020B0604030504040204" pitchFamily="34" charset="-120"/>
                          <a:ea typeface="微軟正黑體" panose="020B0604030504040204" pitchFamily="34" charset="-120"/>
                          <a:cs typeface="+mn-cs"/>
                        </a:rPr>
                        <a:t>年</a:t>
                      </a: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6</a:t>
                      </a:r>
                      <a:r>
                        <a:rPr lang="zh-TW" altLang="en-US" sz="1800" b="1" kern="0" dirty="0" smtClean="0">
                          <a:solidFill>
                            <a:schemeClr val="dk1"/>
                          </a:solidFill>
                          <a:effectLst/>
                          <a:latin typeface="微軟正黑體" panose="020B0604030504040204" pitchFamily="34" charset="-120"/>
                          <a:ea typeface="微軟正黑體" panose="020B0604030504040204" pitchFamily="34" charset="-120"/>
                          <a:cs typeface="+mn-cs"/>
                        </a:rPr>
                        <a:t>月</a:t>
                      </a: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13</a:t>
                      </a:r>
                      <a:r>
                        <a:rPr lang="zh-TW" altLang="en-US" sz="1800" b="1" kern="0" dirty="0" smtClean="0">
                          <a:solidFill>
                            <a:schemeClr val="dk1"/>
                          </a:solidFill>
                          <a:effectLst/>
                          <a:latin typeface="微軟正黑體" panose="020B0604030504040204" pitchFamily="34" charset="-120"/>
                          <a:ea typeface="微軟正黑體" panose="020B0604030504040204" pitchFamily="34" charset="-120"/>
                          <a:cs typeface="+mn-cs"/>
                        </a:rPr>
                        <a:t>日（三）</a:t>
                      </a: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10:00</a:t>
                      </a:r>
                      <a:r>
                        <a:rPr lang="zh-TW" altLang="en-US" sz="1800" b="1" kern="0" dirty="0" smtClean="0">
                          <a:solidFill>
                            <a:schemeClr val="dk1"/>
                          </a:solidFill>
                          <a:effectLst/>
                          <a:latin typeface="微軟正黑體" panose="020B0604030504040204" pitchFamily="34" charset="-120"/>
                          <a:ea typeface="微軟正黑體" panose="020B0604030504040204" pitchFamily="34" charset="-120"/>
                          <a:cs typeface="+mn-cs"/>
                        </a:rPr>
                        <a:t> 起</a:t>
                      </a:r>
                      <a:endParaRPr lang="zh-TW" sz="1800" b="1" kern="0" dirty="0">
                        <a:solidFill>
                          <a:schemeClr val="dk1"/>
                        </a:solidFill>
                        <a:effectLst/>
                        <a:latin typeface="微軟正黑體" panose="020B0604030504040204" pitchFamily="34" charset="-120"/>
                        <a:ea typeface="微軟正黑體" panose="020B0604030504040204" pitchFamily="34" charset="-120"/>
                        <a:cs typeface="+mn-cs"/>
                      </a:endParaRPr>
                    </a:p>
                  </a:txBody>
                  <a:tcPr marL="36195" marR="36195" marT="17780" marB="17780" anchor="ctr">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solidFill>
                      <a:srgbClr val="FFEBEB"/>
                    </a:solidFill>
                  </a:tcPr>
                </a:tc>
                <a:tc>
                  <a:txBody>
                    <a:bodyPr/>
                    <a:lstStyle/>
                    <a:p>
                      <a:pPr>
                        <a:lnSpc>
                          <a:spcPts val="2200"/>
                        </a:lnSpc>
                        <a:spcBef>
                          <a:spcPts val="0"/>
                        </a:spcBef>
                        <a:spcAft>
                          <a:spcPts val="0"/>
                        </a:spcAft>
                      </a:pPr>
                      <a:r>
                        <a:rPr lang="zh-TW" altLang="en-US" sz="1800" b="1" kern="100" dirty="0" smtClean="0">
                          <a:solidFill>
                            <a:srgbClr val="FF0000"/>
                          </a:solidFill>
                          <a:effectLst/>
                          <a:latin typeface="微軟正黑體" panose="020B0604030504040204" pitchFamily="34" charset="-120"/>
                          <a:ea typeface="微軟正黑體" panose="020B0604030504040204" pitchFamily="34" charset="-120"/>
                        </a:rPr>
                        <a:t>網路錄取公告及分發結果查詢</a:t>
                      </a:r>
                      <a:endParaRPr lang="en-US" altLang="zh-TW" sz="1800" b="1" kern="100" dirty="0" smtClean="0">
                        <a:solidFill>
                          <a:srgbClr val="FF0000"/>
                        </a:solidFill>
                        <a:effectLst/>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ts val="2200"/>
                        </a:lnSpc>
                        <a:spcBef>
                          <a:spcPts val="0"/>
                        </a:spcBef>
                        <a:spcAft>
                          <a:spcPts val="0"/>
                        </a:spcAft>
                        <a:buClrTx/>
                        <a:buSzTx/>
                        <a:buFontTx/>
                        <a:buNone/>
                        <a:tabLst/>
                        <a:defRPr/>
                      </a:pPr>
                      <a:r>
                        <a:rPr lang="zh-TW" altLang="zh-TW" sz="1800" kern="0" dirty="0" smtClean="0">
                          <a:solidFill>
                            <a:srgbClr val="0033CC"/>
                          </a:solidFill>
                          <a:effectLst/>
                          <a:latin typeface="微軟正黑體" panose="020B0604030504040204" pitchFamily="34" charset="-120"/>
                          <a:ea typeface="微軟正黑體" panose="020B0604030504040204" pitchFamily="34" charset="-120"/>
                        </a:rPr>
                        <a:t>網址：</a:t>
                      </a:r>
                      <a:r>
                        <a:rPr lang="en-US" altLang="zh-TW" sz="1800" b="1" kern="0" dirty="0" smtClean="0">
                          <a:solidFill>
                            <a:srgbClr val="0033CC"/>
                          </a:solidFill>
                          <a:effectLst/>
                          <a:latin typeface="微軟正黑體" panose="020B0604030504040204" pitchFamily="34" charset="-120"/>
                          <a:ea typeface="微軟正黑體" panose="020B0604030504040204" pitchFamily="34" charset="-120"/>
                        </a:rPr>
                        <a:t>https://www.jctv.ntut.edu.tw/u5/</a:t>
                      </a:r>
                      <a:endParaRPr lang="zh-TW" altLang="zh-TW" sz="1800" b="1" kern="0" dirty="0" smtClean="0">
                        <a:solidFill>
                          <a:srgbClr val="0033CC"/>
                        </a:solidFill>
                        <a:effectLst/>
                        <a:latin typeface="微軟正黑體" panose="020B0604030504040204" pitchFamily="34" charset="-120"/>
                        <a:ea typeface="微軟正黑體" panose="020B0604030504040204" pitchFamily="34" charset="-120"/>
                        <a:cs typeface="+mn-cs"/>
                      </a:endParaRPr>
                    </a:p>
                  </a:txBody>
                  <a:tcPr marL="36195" marR="36195" marT="17780" marB="17780" anchor="ctr">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solidFill>
                      <a:srgbClr val="FFFBF7"/>
                    </a:solidFill>
                  </a:tcPr>
                </a:tc>
                <a:extLst>
                  <a:ext uri="{0D108BD9-81ED-4DB2-BD59-A6C34878D82A}">
                    <a16:rowId xmlns:a16="http://schemas.microsoft.com/office/drawing/2014/main" val="10008"/>
                  </a:ext>
                </a:extLst>
              </a:tr>
              <a:tr h="761994">
                <a:tc>
                  <a:txBody>
                    <a:bodyPr/>
                    <a:lstStyle/>
                    <a:p>
                      <a:pPr algn="ctr">
                        <a:lnSpc>
                          <a:spcPts val="2200"/>
                        </a:lnSpc>
                        <a:spcBef>
                          <a:spcPts val="600"/>
                        </a:spcBef>
                        <a:spcAft>
                          <a:spcPts val="600"/>
                        </a:spcAft>
                      </a:pPr>
                      <a:r>
                        <a:rPr lang="en-US" altLang="zh-TW" sz="2000" b="1" kern="100" dirty="0" smtClean="0">
                          <a:effectLst/>
                          <a:latin typeface="微軟正黑體" panose="020B0604030504040204" pitchFamily="34" charset="-120"/>
                          <a:ea typeface="微軟正黑體" panose="020B0604030504040204" pitchFamily="34" charset="-120"/>
                        </a:rPr>
                        <a:t>7</a:t>
                      </a:r>
                      <a:endParaRPr lang="zh-TW" sz="2000" b="1" kern="100" dirty="0">
                        <a:effectLst/>
                        <a:latin typeface="微軟正黑體" panose="020B0604030504040204" pitchFamily="34" charset="-120"/>
                        <a:ea typeface="微軟正黑體" panose="020B0604030504040204" pitchFamily="34" charset="-120"/>
                      </a:endParaRPr>
                    </a:p>
                  </a:txBody>
                  <a:tcPr marL="36195" marR="36195" marT="17780" marB="17780" anchor="ctr">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solidFill>
                      <a:srgbClr val="FF9999"/>
                    </a:solidFill>
                  </a:tcPr>
                </a:tc>
                <a:tc>
                  <a:txBody>
                    <a:bodyPr/>
                    <a:lstStyle/>
                    <a:p>
                      <a:pPr marL="0" marR="85725" indent="0" algn="l" defTabSz="914400" rtl="0" eaLnBrk="1" fontAlgn="auto" latinLnBrk="0" hangingPunct="1">
                        <a:lnSpc>
                          <a:spcPts val="2400"/>
                        </a:lnSpc>
                        <a:spcBef>
                          <a:spcPts val="300"/>
                        </a:spcBef>
                        <a:spcAft>
                          <a:spcPts val="300"/>
                        </a:spcAft>
                        <a:buClrTx/>
                        <a:buSzTx/>
                        <a:buFontTx/>
                        <a:buNone/>
                        <a:tabLst>
                          <a:tab pos="2452370" algn="l"/>
                        </a:tabLst>
                        <a:defRPr/>
                      </a:pP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107</a:t>
                      </a:r>
                      <a:r>
                        <a:rPr lang="zh-TW" altLang="en-US" sz="1800" b="1" kern="0" dirty="0" smtClean="0">
                          <a:solidFill>
                            <a:schemeClr val="dk1"/>
                          </a:solidFill>
                          <a:effectLst/>
                          <a:latin typeface="微軟正黑體" panose="020B0604030504040204" pitchFamily="34" charset="-120"/>
                          <a:ea typeface="微軟正黑體" panose="020B0604030504040204" pitchFamily="34" charset="-120"/>
                          <a:cs typeface="+mn-cs"/>
                        </a:rPr>
                        <a:t>年</a:t>
                      </a: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6</a:t>
                      </a:r>
                      <a:r>
                        <a:rPr lang="zh-TW" altLang="en-US" sz="1800" b="1" kern="0" dirty="0" smtClean="0">
                          <a:solidFill>
                            <a:schemeClr val="dk1"/>
                          </a:solidFill>
                          <a:effectLst/>
                          <a:latin typeface="微軟正黑體" panose="020B0604030504040204" pitchFamily="34" charset="-120"/>
                          <a:ea typeface="微軟正黑體" panose="020B0604030504040204" pitchFamily="34" charset="-120"/>
                          <a:cs typeface="+mn-cs"/>
                        </a:rPr>
                        <a:t>月</a:t>
                      </a: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15</a:t>
                      </a:r>
                      <a:r>
                        <a:rPr lang="zh-TW" altLang="en-US" sz="1800" b="1" kern="0" dirty="0" smtClean="0">
                          <a:solidFill>
                            <a:schemeClr val="dk1"/>
                          </a:solidFill>
                          <a:effectLst/>
                          <a:latin typeface="微軟正黑體" panose="020B0604030504040204" pitchFamily="34" charset="-120"/>
                          <a:ea typeface="微軟正黑體" panose="020B0604030504040204" pitchFamily="34" charset="-120"/>
                          <a:cs typeface="+mn-cs"/>
                        </a:rPr>
                        <a:t>日（五） </a:t>
                      </a:r>
                      <a:r>
                        <a:rPr lang="en-US" altLang="zh-TW" sz="1800" b="1" kern="0" dirty="0" smtClean="0">
                          <a:solidFill>
                            <a:schemeClr val="dk1"/>
                          </a:solidFill>
                          <a:effectLst/>
                          <a:latin typeface="微軟正黑體" panose="020B0604030504040204" pitchFamily="34" charset="-120"/>
                          <a:ea typeface="微軟正黑體" panose="020B0604030504040204" pitchFamily="34" charset="-120"/>
                          <a:cs typeface="+mn-cs"/>
                        </a:rPr>
                        <a:t>17:00</a:t>
                      </a:r>
                      <a:r>
                        <a:rPr lang="zh-TW" altLang="en-US" sz="1800" b="1" kern="0" dirty="0" smtClean="0">
                          <a:solidFill>
                            <a:schemeClr val="dk1"/>
                          </a:solidFill>
                          <a:effectLst/>
                          <a:latin typeface="微軟正黑體" panose="020B0604030504040204" pitchFamily="34" charset="-120"/>
                          <a:ea typeface="微軟正黑體" panose="020B0604030504040204" pitchFamily="34" charset="-120"/>
                          <a:cs typeface="+mn-cs"/>
                        </a:rPr>
                        <a:t> 止</a:t>
                      </a:r>
                      <a:endParaRPr lang="zh-TW" sz="1800" b="1" kern="0" dirty="0">
                        <a:solidFill>
                          <a:schemeClr val="dk1"/>
                        </a:solidFill>
                        <a:effectLst/>
                        <a:latin typeface="微軟正黑體" panose="020B0604030504040204" pitchFamily="34" charset="-120"/>
                        <a:ea typeface="微軟正黑體" panose="020B0604030504040204" pitchFamily="34" charset="-120"/>
                        <a:cs typeface="+mn-cs"/>
                      </a:endParaRPr>
                    </a:p>
                  </a:txBody>
                  <a:tcPr marL="36195" marR="36195" marT="17780" marB="17780" anchor="ctr">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solidFill>
                      <a:srgbClr val="FFEBEB"/>
                    </a:solidFill>
                  </a:tcPr>
                </a:tc>
                <a:tc>
                  <a:txBody>
                    <a:bodyPr/>
                    <a:lstStyle/>
                    <a:p>
                      <a:pPr marL="0" marR="0" lvl="0" indent="0" algn="l" defTabSz="914400" rtl="0" eaLnBrk="1" fontAlgn="auto" latinLnBrk="0" hangingPunct="1">
                        <a:lnSpc>
                          <a:spcPts val="2200"/>
                        </a:lnSpc>
                        <a:spcBef>
                          <a:spcPts val="0"/>
                        </a:spcBef>
                        <a:spcAft>
                          <a:spcPts val="0"/>
                        </a:spcAft>
                        <a:buClrTx/>
                        <a:buSzTx/>
                        <a:buFontTx/>
                        <a:buNone/>
                        <a:tabLst/>
                        <a:defRPr/>
                      </a:pPr>
                      <a:r>
                        <a:rPr lang="zh-TW" altLang="en-US" sz="1800" b="0" kern="0" dirty="0" smtClean="0">
                          <a:solidFill>
                            <a:srgbClr val="0033CC"/>
                          </a:solidFill>
                          <a:effectLst/>
                          <a:latin typeface="微軟正黑體" panose="020B0604030504040204" pitchFamily="34" charset="-120"/>
                          <a:ea typeface="微軟正黑體" panose="020B0604030504040204" pitchFamily="34" charset="-120"/>
                          <a:cs typeface="+mn-cs"/>
                        </a:rPr>
                        <a:t>錄取報到及放棄錄取截止</a:t>
                      </a:r>
                      <a:endParaRPr lang="en-US" altLang="zh-TW" sz="1800" b="0" kern="0" dirty="0" smtClean="0">
                        <a:solidFill>
                          <a:srgbClr val="0033CC"/>
                        </a:solidFill>
                        <a:effectLst/>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ts val="2200"/>
                        </a:lnSpc>
                        <a:spcBef>
                          <a:spcPts val="0"/>
                        </a:spcBef>
                        <a:spcAft>
                          <a:spcPts val="0"/>
                        </a:spcAft>
                        <a:buClrTx/>
                        <a:buSzTx/>
                        <a:buFontTx/>
                        <a:buNone/>
                        <a:tabLst/>
                        <a:defRPr/>
                      </a:pPr>
                      <a:r>
                        <a:rPr lang="zh-TW" altLang="en-US" sz="1800" b="0" kern="0" dirty="0" smtClean="0">
                          <a:solidFill>
                            <a:srgbClr val="0033CC"/>
                          </a:solidFill>
                          <a:effectLst/>
                          <a:latin typeface="微軟正黑體" panose="020B0604030504040204" pitchFamily="34" charset="-120"/>
                          <a:ea typeface="微軟正黑體" panose="020B0604030504040204" pitchFamily="34" charset="-120"/>
                          <a:cs typeface="+mn-cs"/>
                        </a:rPr>
                        <a:t>（招生學校聯絡資訊請參閱簡章第</a:t>
                      </a:r>
                      <a:r>
                        <a:rPr lang="en-US" altLang="zh-TW" sz="1800" b="0" kern="0" dirty="0" smtClean="0">
                          <a:solidFill>
                            <a:srgbClr val="0033CC"/>
                          </a:solidFill>
                          <a:effectLst/>
                          <a:latin typeface="微軟正黑體" panose="020B0604030504040204" pitchFamily="34" charset="-120"/>
                          <a:ea typeface="微軟正黑體" panose="020B0604030504040204" pitchFamily="34" charset="-120"/>
                          <a:cs typeface="+mn-cs"/>
                        </a:rPr>
                        <a:t>Ⅳ</a:t>
                      </a:r>
                      <a:r>
                        <a:rPr lang="zh-TW" altLang="en-US" sz="1800" b="0" kern="0" dirty="0" smtClean="0">
                          <a:solidFill>
                            <a:srgbClr val="0033CC"/>
                          </a:solidFill>
                          <a:effectLst/>
                          <a:latin typeface="微軟正黑體" panose="020B0604030504040204" pitchFamily="34" charset="-120"/>
                          <a:ea typeface="微軟正黑體" panose="020B0604030504040204" pitchFamily="34" charset="-120"/>
                          <a:cs typeface="+mn-cs"/>
                        </a:rPr>
                        <a:t>至</a:t>
                      </a:r>
                      <a:r>
                        <a:rPr lang="en-US" altLang="zh-TW" sz="1800" b="0" kern="0" dirty="0" smtClean="0">
                          <a:solidFill>
                            <a:srgbClr val="0033CC"/>
                          </a:solidFill>
                          <a:effectLst/>
                          <a:latin typeface="微軟正黑體" panose="020B0604030504040204" pitchFamily="34" charset="-120"/>
                          <a:ea typeface="微軟正黑體" panose="020B0604030504040204" pitchFamily="34" charset="-120"/>
                          <a:cs typeface="+mn-cs"/>
                        </a:rPr>
                        <a:t>Ⅶ</a:t>
                      </a:r>
                      <a:r>
                        <a:rPr lang="zh-TW" altLang="en-US" sz="1800" b="0" kern="0" dirty="0" smtClean="0">
                          <a:solidFill>
                            <a:srgbClr val="0033CC"/>
                          </a:solidFill>
                          <a:effectLst/>
                          <a:latin typeface="微軟正黑體" panose="020B0604030504040204" pitchFamily="34" charset="-120"/>
                          <a:ea typeface="微軟正黑體" panose="020B0604030504040204" pitchFamily="34" charset="-120"/>
                          <a:cs typeface="+mn-cs"/>
                        </a:rPr>
                        <a:t>頁）</a:t>
                      </a:r>
                      <a:endParaRPr lang="zh-TW" altLang="zh-TW" sz="1800" b="0" kern="0" dirty="0" smtClean="0">
                        <a:solidFill>
                          <a:srgbClr val="0033CC"/>
                        </a:solidFill>
                        <a:effectLst/>
                        <a:latin typeface="微軟正黑體" panose="020B0604030504040204" pitchFamily="34" charset="-120"/>
                        <a:ea typeface="微軟正黑體" panose="020B0604030504040204" pitchFamily="34" charset="-120"/>
                        <a:cs typeface="+mn-cs"/>
                      </a:endParaRPr>
                    </a:p>
                  </a:txBody>
                  <a:tcPr marL="36195" marR="36195" marT="17780" marB="17780" anchor="ctr">
                    <a:lnL w="12700" cap="flat" cmpd="sng" algn="ctr">
                      <a:solidFill>
                        <a:srgbClr val="FF9999"/>
                      </a:solid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solidFill>
                        <a:srgbClr val="FF9999"/>
                      </a:solidFill>
                      <a:prstDash val="solid"/>
                      <a:round/>
                      <a:headEnd type="none" w="med" len="med"/>
                      <a:tailEnd type="none" w="med" len="med"/>
                    </a:lnT>
                    <a:lnB w="12700" cap="flat" cmpd="sng" algn="ctr">
                      <a:solidFill>
                        <a:srgbClr val="FF9999"/>
                      </a:solidFill>
                      <a:prstDash val="solid"/>
                      <a:round/>
                      <a:headEnd type="none" w="med" len="med"/>
                      <a:tailEnd type="none" w="med" len="med"/>
                    </a:lnB>
                    <a:solidFill>
                      <a:srgbClr val="FFFBF7"/>
                    </a:solidFill>
                  </a:tcPr>
                </a:tc>
                <a:extLst>
                  <a:ext uri="{0D108BD9-81ED-4DB2-BD59-A6C34878D82A}">
                    <a16:rowId xmlns:a16="http://schemas.microsoft.com/office/drawing/2014/main" val="10009"/>
                  </a:ext>
                </a:extLst>
              </a:tr>
            </a:tbl>
          </a:graphicData>
        </a:graphic>
      </p:graphicFrame>
      <p:sp>
        <p:nvSpPr>
          <p:cNvPr id="5" name="文字方塊 4"/>
          <p:cNvSpPr txBox="1"/>
          <p:nvPr/>
        </p:nvSpPr>
        <p:spPr>
          <a:xfrm>
            <a:off x="329122" y="169969"/>
            <a:ext cx="10709666" cy="707886"/>
          </a:xfrm>
          <a:prstGeom prst="rect">
            <a:avLst/>
          </a:prstGeom>
          <a:noFill/>
        </p:spPr>
        <p:txBody>
          <a:bodyPr wrap="square" rtlCol="0">
            <a:spAutoFit/>
          </a:bodyPr>
          <a:lstStyle/>
          <a:p>
            <a:r>
              <a:rPr lang="zh-TW" altLang="en-US" sz="4000" b="1" dirty="0" smtClean="0">
                <a:solidFill>
                  <a:srgbClr val="002060"/>
                </a:solidFill>
                <a:latin typeface="微軟正黑體" panose="020B0604030504040204" pitchFamily="34" charset="-120"/>
                <a:ea typeface="微軟正黑體" panose="020B0604030504040204" pitchFamily="34" charset="-120"/>
                <a:cs typeface="+mj-cs"/>
              </a:rPr>
              <a:t>五專優先免試</a:t>
            </a:r>
            <a:r>
              <a:rPr lang="zh-TW" altLang="en-US" sz="4000" b="1" dirty="0">
                <a:solidFill>
                  <a:srgbClr val="002060"/>
                </a:solidFill>
                <a:latin typeface="微軟正黑體" panose="020B0604030504040204" pitchFamily="34" charset="-120"/>
                <a:ea typeface="微軟正黑體" panose="020B0604030504040204" pitchFamily="34" charset="-120"/>
                <a:cs typeface="+mj-cs"/>
              </a:rPr>
              <a:t>入學招生重要</a:t>
            </a:r>
            <a:r>
              <a:rPr lang="zh-TW" altLang="en-US" sz="4000" b="1" dirty="0" smtClean="0">
                <a:solidFill>
                  <a:srgbClr val="002060"/>
                </a:solidFill>
                <a:latin typeface="微軟正黑體" panose="020B0604030504040204" pitchFamily="34" charset="-120"/>
                <a:ea typeface="微軟正黑體" panose="020B0604030504040204" pitchFamily="34" charset="-120"/>
                <a:cs typeface="+mj-cs"/>
              </a:rPr>
              <a:t>日程</a:t>
            </a:r>
            <a:endParaRPr lang="zh-TW" altLang="en-US" sz="4000" b="1" dirty="0">
              <a:solidFill>
                <a:srgbClr val="002060"/>
              </a:solidFill>
              <a:latin typeface="微軟正黑體" panose="020B0604030504040204" pitchFamily="34" charset="-120"/>
              <a:ea typeface="微軟正黑體" panose="020B0604030504040204" pitchFamily="34" charset="-120"/>
              <a:cs typeface="+mj-cs"/>
            </a:endParaRPr>
          </a:p>
        </p:txBody>
      </p:sp>
      <p:sp>
        <p:nvSpPr>
          <p:cNvPr id="2" name="投影片編號版面配置區 1"/>
          <p:cNvSpPr>
            <a:spLocks noGrp="1"/>
          </p:cNvSpPr>
          <p:nvPr>
            <p:ph type="sldNum" sz="quarter" idx="12"/>
          </p:nvPr>
        </p:nvSpPr>
        <p:spPr>
          <a:xfrm>
            <a:off x="9334500" y="6377926"/>
            <a:ext cx="2743200" cy="365125"/>
          </a:xfrm>
        </p:spPr>
        <p:txBody>
          <a:bodyPr vert="horz" lIns="91440" tIns="45720" rIns="91440" bIns="45720" rtlCol="0" anchor="ctr"/>
          <a:lstStyle/>
          <a:p>
            <a:fld id="{97006424-D9F2-4793-8C2C-FF1240B9B1D0}" type="slidenum">
              <a:rPr lang="zh-TW" altLang="en-US">
                <a:solidFill>
                  <a:schemeClr val="tx1"/>
                </a:solidFill>
              </a:rPr>
              <a:pPr/>
              <a:t>4</a:t>
            </a:fld>
            <a:endParaRPr lang="zh-TW" altLang="en-US" dirty="0">
              <a:solidFill>
                <a:schemeClr val="tx1"/>
              </a:solidFill>
            </a:endParaRPr>
          </a:p>
        </p:txBody>
      </p:sp>
    </p:spTree>
    <p:extLst>
      <p:ext uri="{BB962C8B-B14F-4D97-AF65-F5344CB8AC3E}">
        <p14:creationId xmlns:p14="http://schemas.microsoft.com/office/powerpoint/2010/main" val="152147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直線接點 49"/>
          <p:cNvCxnSpPr/>
          <p:nvPr/>
        </p:nvCxnSpPr>
        <p:spPr>
          <a:xfrm flipH="1">
            <a:off x="8211997" y="4705139"/>
            <a:ext cx="848" cy="322779"/>
          </a:xfrm>
          <a:prstGeom prst="line">
            <a:avLst/>
          </a:prstGeom>
        </p:spPr>
        <p:style>
          <a:lnRef idx="1">
            <a:schemeClr val="accent1"/>
          </a:lnRef>
          <a:fillRef idx="0">
            <a:schemeClr val="accent1"/>
          </a:fillRef>
          <a:effectRef idx="0">
            <a:schemeClr val="accent1"/>
          </a:effectRef>
          <a:fontRef idx="minor">
            <a:schemeClr val="tx1"/>
          </a:fontRef>
        </p:style>
      </p:cxnSp>
      <p:sp>
        <p:nvSpPr>
          <p:cNvPr id="90" name="矩形 89"/>
          <p:cNvSpPr/>
          <p:nvPr/>
        </p:nvSpPr>
        <p:spPr>
          <a:xfrm>
            <a:off x="2367816" y="4534011"/>
            <a:ext cx="8762639" cy="2108527"/>
          </a:xfrm>
          <a:prstGeom prst="rect">
            <a:avLst/>
          </a:prstGeom>
          <a:noFill/>
          <a:ln w="28575">
            <a:prstDash val="sys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zh-TW" altLang="en-US"/>
          </a:p>
        </p:txBody>
      </p:sp>
      <p:sp>
        <p:nvSpPr>
          <p:cNvPr id="75" name="標題 1"/>
          <p:cNvSpPr>
            <a:spLocks noGrp="1"/>
          </p:cNvSpPr>
          <p:nvPr>
            <p:ph type="title"/>
          </p:nvPr>
        </p:nvSpPr>
        <p:spPr>
          <a:xfrm>
            <a:off x="425097" y="43574"/>
            <a:ext cx="10515600" cy="1325563"/>
          </a:xfrm>
        </p:spPr>
        <p:txBody>
          <a:bodyPr>
            <a:normAutofit/>
          </a:bodyPr>
          <a:lstStyle/>
          <a:p>
            <a:r>
              <a:rPr lang="zh-TW" altLang="en-US" b="1" dirty="0" smtClean="0">
                <a:solidFill>
                  <a:srgbClr val="002060"/>
                </a:solidFill>
                <a:latin typeface="微軟正黑體" panose="020B0604030504040204" pitchFamily="34" charset="-120"/>
                <a:ea typeface="微軟正黑體" panose="020B0604030504040204" pitchFamily="34" charset="-120"/>
              </a:rPr>
              <a:t>報名作業－報名資格</a:t>
            </a:r>
            <a:endParaRPr lang="zh-TW" altLang="en-US" b="1" dirty="0">
              <a:solidFill>
                <a:srgbClr val="002060"/>
              </a:solidFill>
              <a:latin typeface="微軟正黑體" panose="020B0604030504040204" pitchFamily="34" charset="-120"/>
              <a:ea typeface="微軟正黑體" panose="020B0604030504040204" pitchFamily="34" charset="-120"/>
            </a:endParaRPr>
          </a:p>
        </p:txBody>
      </p:sp>
      <p:grpSp>
        <p:nvGrpSpPr>
          <p:cNvPr id="86" name="群組 85"/>
          <p:cNvGrpSpPr/>
          <p:nvPr/>
        </p:nvGrpSpPr>
        <p:grpSpPr>
          <a:xfrm>
            <a:off x="194532" y="1835594"/>
            <a:ext cx="11510128" cy="4663572"/>
            <a:chOff x="175678" y="1631380"/>
            <a:chExt cx="11510128" cy="4663572"/>
          </a:xfrm>
        </p:grpSpPr>
        <p:grpSp>
          <p:nvGrpSpPr>
            <p:cNvPr id="66" name="群組 65"/>
            <p:cNvGrpSpPr/>
            <p:nvPr/>
          </p:nvGrpSpPr>
          <p:grpSpPr>
            <a:xfrm>
              <a:off x="2462375" y="1631380"/>
              <a:ext cx="8428987" cy="4663572"/>
              <a:chOff x="2030731" y="1991625"/>
              <a:chExt cx="8428987" cy="4663572"/>
            </a:xfrm>
          </p:grpSpPr>
          <p:sp>
            <p:nvSpPr>
              <p:cNvPr id="4" name="矩形 3"/>
              <p:cNvSpPr/>
              <p:nvPr/>
            </p:nvSpPr>
            <p:spPr>
              <a:xfrm>
                <a:off x="4536438" y="1991625"/>
                <a:ext cx="2260601" cy="889000"/>
              </a:xfrm>
              <a:prstGeom prst="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zh-TW" altLang="en-US" sz="2000" b="1" dirty="0" smtClean="0">
                    <a:solidFill>
                      <a:srgbClr val="7030A0"/>
                    </a:solidFill>
                    <a:latin typeface="微軟正黑體" panose="020B0604030504040204" pitchFamily="34" charset="-120"/>
                    <a:ea typeface="微軟正黑體" panose="020B0604030504040204" pitchFamily="34" charset="-120"/>
                  </a:rPr>
                  <a:t>國民中學</a:t>
                </a:r>
                <a:endParaRPr lang="en-US" altLang="zh-TW" sz="2000" b="1" dirty="0" smtClean="0">
                  <a:solidFill>
                    <a:srgbClr val="7030A0"/>
                  </a:solidFill>
                  <a:latin typeface="微軟正黑體" panose="020B0604030504040204" pitchFamily="34" charset="-120"/>
                  <a:ea typeface="微軟正黑體" panose="020B0604030504040204" pitchFamily="34" charset="-120"/>
                </a:endParaRPr>
              </a:p>
              <a:p>
                <a:pPr algn="ctr"/>
                <a:r>
                  <a:rPr lang="zh-TW" altLang="en-US" sz="2800" b="1" dirty="0">
                    <a:solidFill>
                      <a:srgbClr val="C00000"/>
                    </a:solidFill>
                    <a:latin typeface="微軟正黑體" panose="020B0604030504040204" pitchFamily="34" charset="-120"/>
                    <a:ea typeface="微軟正黑體" panose="020B0604030504040204" pitchFamily="34" charset="-120"/>
                  </a:rPr>
                  <a:t>應屆</a:t>
                </a:r>
                <a:r>
                  <a:rPr lang="zh-TW" altLang="en-US" sz="2000" b="1" dirty="0" smtClean="0">
                    <a:solidFill>
                      <a:srgbClr val="7030A0"/>
                    </a:solidFill>
                    <a:latin typeface="微軟正黑體" panose="020B0604030504040204" pitchFamily="34" charset="-120"/>
                    <a:ea typeface="微軟正黑體" panose="020B0604030504040204" pitchFamily="34" charset="-120"/>
                  </a:rPr>
                  <a:t>畢業生</a:t>
                </a:r>
                <a:endParaRPr lang="zh-TW" altLang="en-US" sz="2000" b="1" dirty="0">
                  <a:solidFill>
                    <a:srgbClr val="7030A0"/>
                  </a:solidFill>
                  <a:latin typeface="微軟正黑體" panose="020B0604030504040204" pitchFamily="34" charset="-120"/>
                  <a:ea typeface="微軟正黑體" panose="020B0604030504040204" pitchFamily="34" charset="-120"/>
                </a:endParaRPr>
              </a:p>
            </p:txBody>
          </p:sp>
          <p:sp>
            <p:nvSpPr>
              <p:cNvPr id="19" name="矩形 18"/>
              <p:cNvSpPr/>
              <p:nvPr/>
            </p:nvSpPr>
            <p:spPr>
              <a:xfrm>
                <a:off x="2030731" y="3483139"/>
                <a:ext cx="2692400" cy="99170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srgbClr val="0033CC"/>
                    </a:solidFill>
                    <a:latin typeface="微軟正黑體" panose="020B0604030504040204" pitchFamily="34" charset="-120"/>
                    <a:ea typeface="微軟正黑體" panose="020B0604030504040204" pitchFamily="34" charset="-120"/>
                  </a:rPr>
                  <a:t>一般生及</a:t>
                </a:r>
                <a:r>
                  <a:rPr lang="en-US" altLang="zh-TW" sz="2000" b="1" dirty="0" smtClean="0">
                    <a:solidFill>
                      <a:srgbClr val="0033CC"/>
                    </a:solidFill>
                    <a:latin typeface="微軟正黑體" panose="020B0604030504040204" pitchFamily="34" charset="-120"/>
                    <a:ea typeface="微軟正黑體" panose="020B0604030504040204" pitchFamily="34" charset="-120"/>
                  </a:rPr>
                  <a:t/>
                </a:r>
                <a:br>
                  <a:rPr lang="en-US" altLang="zh-TW" sz="2000" b="1" dirty="0" smtClean="0">
                    <a:solidFill>
                      <a:srgbClr val="0033CC"/>
                    </a:solidFill>
                    <a:latin typeface="微軟正黑體" panose="020B0604030504040204" pitchFamily="34" charset="-120"/>
                    <a:ea typeface="微軟正黑體" panose="020B0604030504040204" pitchFamily="34" charset="-120"/>
                  </a:rPr>
                </a:br>
                <a:r>
                  <a:rPr lang="zh-TW" altLang="en-US" sz="2000" b="1" dirty="0" smtClean="0">
                    <a:solidFill>
                      <a:srgbClr val="0033CC"/>
                    </a:solidFill>
                    <a:latin typeface="微軟正黑體" panose="020B0604030504040204" pitchFamily="34" charset="-120"/>
                    <a:ea typeface="微軟正黑體" panose="020B0604030504040204" pitchFamily="34" charset="-120"/>
                  </a:rPr>
                  <a:t>大陸長期探親子女</a:t>
                </a:r>
                <a:endParaRPr lang="en-US" altLang="zh-TW" sz="2000" b="1" dirty="0" smtClean="0">
                  <a:solidFill>
                    <a:srgbClr val="0033CC"/>
                  </a:solidFill>
                  <a:latin typeface="微軟正黑體" panose="020B0604030504040204" pitchFamily="34" charset="-120"/>
                  <a:ea typeface="微軟正黑體" panose="020B0604030504040204" pitchFamily="34" charset="-120"/>
                </a:endParaRPr>
              </a:p>
              <a:p>
                <a:pPr algn="ctr"/>
                <a:r>
                  <a:rPr lang="zh-TW" altLang="en-US" sz="2200" b="1" dirty="0" smtClean="0">
                    <a:solidFill>
                      <a:schemeClr val="tx1"/>
                    </a:solidFill>
                    <a:latin typeface="微軟正黑體" panose="020B0604030504040204" pitchFamily="34" charset="-120"/>
                    <a:ea typeface="微軟正黑體" panose="020B0604030504040204" pitchFamily="34" charset="-120"/>
                  </a:rPr>
                  <a:t>（白色報名表）</a:t>
                </a:r>
                <a:endParaRPr lang="zh-TW" altLang="en-US" sz="2200" b="1" dirty="0">
                  <a:solidFill>
                    <a:schemeClr val="tx1"/>
                  </a:solidFill>
                  <a:latin typeface="微軟正黑體" panose="020B0604030504040204" pitchFamily="34" charset="-120"/>
                  <a:ea typeface="微軟正黑體" panose="020B0604030504040204" pitchFamily="34" charset="-120"/>
                </a:endParaRPr>
              </a:p>
            </p:txBody>
          </p:sp>
          <p:grpSp>
            <p:nvGrpSpPr>
              <p:cNvPr id="57" name="群組 56"/>
              <p:cNvGrpSpPr/>
              <p:nvPr/>
            </p:nvGrpSpPr>
            <p:grpSpPr>
              <a:xfrm>
                <a:off x="5232399" y="4356504"/>
                <a:ext cx="5227319" cy="2298693"/>
                <a:chOff x="5232399" y="4356504"/>
                <a:chExt cx="5227319" cy="2298693"/>
              </a:xfrm>
            </p:grpSpPr>
            <p:grpSp>
              <p:nvGrpSpPr>
                <p:cNvPr id="18" name="群組 17"/>
                <p:cNvGrpSpPr/>
                <p:nvPr/>
              </p:nvGrpSpPr>
              <p:grpSpPr>
                <a:xfrm>
                  <a:off x="5232399" y="5123379"/>
                  <a:ext cx="5227319" cy="1531818"/>
                  <a:chOff x="5918199" y="4813300"/>
                  <a:chExt cx="5227319" cy="1714500"/>
                </a:xfrm>
                <a:noFill/>
              </p:grpSpPr>
              <p:sp>
                <p:nvSpPr>
                  <p:cNvPr id="11" name="矩形 10"/>
                  <p:cNvSpPr/>
                  <p:nvPr/>
                </p:nvSpPr>
                <p:spPr>
                  <a:xfrm>
                    <a:off x="5918199" y="4813300"/>
                    <a:ext cx="533399" cy="1714500"/>
                  </a:xfrm>
                  <a:prstGeom prst="rect">
                    <a:avLst/>
                  </a:prstGeom>
                  <a:solidFill>
                    <a:srgbClr val="FFFFE1"/>
                  </a:solidFill>
                  <a:ln>
                    <a:solidFill>
                      <a:schemeClr val="bg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srgbClr val="005392"/>
                        </a:solidFill>
                        <a:latin typeface="微軟正黑體" panose="020B0604030504040204" pitchFamily="34" charset="-120"/>
                        <a:ea typeface="微軟正黑體" panose="020B0604030504040204" pitchFamily="34" charset="-120"/>
                      </a:rPr>
                      <a:t>原住民生</a:t>
                    </a:r>
                    <a:endParaRPr lang="zh-TW" altLang="en-US" sz="2000" b="1" dirty="0">
                      <a:solidFill>
                        <a:srgbClr val="005392"/>
                      </a:solidFill>
                      <a:latin typeface="微軟正黑體" panose="020B0604030504040204" pitchFamily="34" charset="-120"/>
                      <a:ea typeface="微軟正黑體" panose="020B0604030504040204" pitchFamily="34" charset="-120"/>
                    </a:endParaRPr>
                  </a:p>
                </p:txBody>
              </p:sp>
              <p:sp>
                <p:nvSpPr>
                  <p:cNvPr id="12" name="矩形 11"/>
                  <p:cNvSpPr/>
                  <p:nvPr/>
                </p:nvSpPr>
                <p:spPr>
                  <a:xfrm>
                    <a:off x="7482839" y="4813300"/>
                    <a:ext cx="533399" cy="1714500"/>
                  </a:xfrm>
                  <a:prstGeom prst="rect">
                    <a:avLst/>
                  </a:prstGeom>
                  <a:solidFill>
                    <a:srgbClr val="FFFFE1"/>
                  </a:solidFill>
                  <a:ln>
                    <a:solidFill>
                      <a:schemeClr val="bg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r>
                      <a:rPr lang="zh-TW" altLang="en-US" b="1" dirty="0" smtClean="0">
                        <a:solidFill>
                          <a:srgbClr val="005392"/>
                        </a:solidFill>
                        <a:latin typeface="微軟正黑體" panose="020B0604030504040204" pitchFamily="34" charset="-120"/>
                        <a:ea typeface="微軟正黑體" panose="020B0604030504040204" pitchFamily="34" charset="-120"/>
                      </a:rPr>
                      <a:t>派外    </a:t>
                    </a:r>
                    <a:r>
                      <a:rPr lang="zh-TW" altLang="en-US" b="1" dirty="0">
                        <a:solidFill>
                          <a:srgbClr val="005392"/>
                        </a:solidFill>
                        <a:latin typeface="微軟正黑體" panose="020B0604030504040204" pitchFamily="34" charset="-120"/>
                        <a:ea typeface="微軟正黑體" panose="020B0604030504040204" pitchFamily="34" charset="-120"/>
                      </a:rPr>
                      <a:t>子女</a:t>
                    </a:r>
                  </a:p>
                </p:txBody>
              </p:sp>
              <p:sp>
                <p:nvSpPr>
                  <p:cNvPr id="13" name="矩形 12"/>
                  <p:cNvSpPr/>
                  <p:nvPr/>
                </p:nvSpPr>
                <p:spPr>
                  <a:xfrm>
                    <a:off x="8247381" y="4813300"/>
                    <a:ext cx="533399" cy="1714500"/>
                  </a:xfrm>
                  <a:prstGeom prst="rect">
                    <a:avLst/>
                  </a:prstGeom>
                  <a:solidFill>
                    <a:srgbClr val="FFFFE1"/>
                  </a:solidFill>
                  <a:ln>
                    <a:solidFill>
                      <a:schemeClr val="bg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r>
                      <a:rPr lang="zh-TW" altLang="en-US" sz="1600" b="1" dirty="0" smtClean="0">
                        <a:solidFill>
                          <a:srgbClr val="005392"/>
                        </a:solidFill>
                        <a:latin typeface="微軟正黑體" panose="020B0604030504040204" pitchFamily="34" charset="-120"/>
                        <a:ea typeface="微軟正黑體" panose="020B0604030504040204" pitchFamily="34" charset="-120"/>
                      </a:rPr>
                      <a:t>科技人才子女</a:t>
                    </a:r>
                  </a:p>
                </p:txBody>
              </p:sp>
              <p:sp>
                <p:nvSpPr>
                  <p:cNvPr id="14" name="矩形 13"/>
                  <p:cNvSpPr/>
                  <p:nvPr/>
                </p:nvSpPr>
                <p:spPr>
                  <a:xfrm>
                    <a:off x="6700519" y="4813300"/>
                    <a:ext cx="533399" cy="1714500"/>
                  </a:xfrm>
                  <a:prstGeom prst="rect">
                    <a:avLst/>
                  </a:prstGeom>
                  <a:solidFill>
                    <a:srgbClr val="FFFFE1"/>
                  </a:solidFill>
                  <a:ln>
                    <a:solidFill>
                      <a:schemeClr val="bg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srgbClr val="005392"/>
                        </a:solidFill>
                        <a:latin typeface="微軟正黑體" panose="020B0604030504040204" pitchFamily="34" charset="-120"/>
                        <a:ea typeface="微軟正黑體" panose="020B0604030504040204" pitchFamily="34" charset="-120"/>
                      </a:rPr>
                      <a:t>身障生</a:t>
                    </a:r>
                    <a:endParaRPr lang="zh-TW" altLang="en-US" sz="2000" b="1" dirty="0">
                      <a:solidFill>
                        <a:srgbClr val="005392"/>
                      </a:solidFill>
                      <a:latin typeface="微軟正黑體" panose="020B0604030504040204" pitchFamily="34" charset="-120"/>
                      <a:ea typeface="微軟正黑體" panose="020B0604030504040204" pitchFamily="34" charset="-120"/>
                    </a:endParaRPr>
                  </a:p>
                </p:txBody>
              </p:sp>
              <p:sp>
                <p:nvSpPr>
                  <p:cNvPr id="16" name="矩形 15"/>
                  <p:cNvSpPr/>
                  <p:nvPr/>
                </p:nvSpPr>
                <p:spPr>
                  <a:xfrm>
                    <a:off x="9829799" y="4813300"/>
                    <a:ext cx="533399" cy="1714500"/>
                  </a:xfrm>
                  <a:prstGeom prst="rect">
                    <a:avLst/>
                  </a:prstGeom>
                  <a:solidFill>
                    <a:srgbClr val="FFFFE1"/>
                  </a:solidFill>
                  <a:ln>
                    <a:solidFill>
                      <a:schemeClr val="bg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srgbClr val="005392"/>
                        </a:solidFill>
                        <a:latin typeface="微軟正黑體" panose="020B0604030504040204" pitchFamily="34" charset="-120"/>
                        <a:ea typeface="微軟正黑體" panose="020B0604030504040204" pitchFamily="34" charset="-120"/>
                      </a:rPr>
                      <a:t>僑</a:t>
                    </a:r>
                    <a:endParaRPr lang="en-US" altLang="zh-TW" sz="2000" b="1" dirty="0" smtClean="0">
                      <a:solidFill>
                        <a:srgbClr val="005392"/>
                      </a:solidFill>
                      <a:latin typeface="微軟正黑體" panose="020B0604030504040204" pitchFamily="34" charset="-120"/>
                      <a:ea typeface="微軟正黑體" panose="020B0604030504040204" pitchFamily="34" charset="-120"/>
                    </a:endParaRPr>
                  </a:p>
                  <a:p>
                    <a:pPr algn="ctr"/>
                    <a:endParaRPr lang="en-US" altLang="zh-TW" sz="2000" b="1" dirty="0" smtClean="0">
                      <a:solidFill>
                        <a:srgbClr val="005392"/>
                      </a:solidFill>
                      <a:latin typeface="微軟正黑體" panose="020B0604030504040204" pitchFamily="34" charset="-120"/>
                      <a:ea typeface="微軟正黑體" panose="020B0604030504040204" pitchFamily="34" charset="-120"/>
                    </a:endParaRPr>
                  </a:p>
                  <a:p>
                    <a:pPr algn="ctr"/>
                    <a:r>
                      <a:rPr lang="zh-TW" altLang="en-US" sz="2000" b="1" dirty="0" smtClean="0">
                        <a:solidFill>
                          <a:srgbClr val="005392"/>
                        </a:solidFill>
                        <a:latin typeface="微軟正黑體" panose="020B0604030504040204" pitchFamily="34" charset="-120"/>
                        <a:ea typeface="微軟正黑體" panose="020B0604030504040204" pitchFamily="34" charset="-120"/>
                      </a:rPr>
                      <a:t>生</a:t>
                    </a:r>
                    <a:endParaRPr lang="zh-TW" altLang="en-US" sz="2000" b="1" dirty="0">
                      <a:solidFill>
                        <a:srgbClr val="005392"/>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10612119" y="4813300"/>
                    <a:ext cx="533399" cy="1714500"/>
                  </a:xfrm>
                  <a:prstGeom prst="rect">
                    <a:avLst/>
                  </a:prstGeom>
                  <a:solidFill>
                    <a:srgbClr val="FFFFE1"/>
                  </a:solidFill>
                  <a:ln>
                    <a:solidFill>
                      <a:schemeClr val="bg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srgbClr val="005392"/>
                        </a:solidFill>
                        <a:latin typeface="微軟正黑體" panose="020B0604030504040204" pitchFamily="34" charset="-120"/>
                        <a:ea typeface="微軟正黑體" panose="020B0604030504040204" pitchFamily="34" charset="-120"/>
                      </a:rPr>
                      <a:t>退伍軍人</a:t>
                    </a:r>
                    <a:endParaRPr lang="zh-TW" altLang="en-US" sz="2000" b="1" dirty="0">
                      <a:solidFill>
                        <a:srgbClr val="005392"/>
                      </a:solidFill>
                      <a:latin typeface="微軟正黑體" panose="020B0604030504040204" pitchFamily="34" charset="-120"/>
                      <a:ea typeface="微軟正黑體" panose="020B0604030504040204" pitchFamily="34" charset="-120"/>
                    </a:endParaRPr>
                  </a:p>
                </p:txBody>
              </p:sp>
              <p:sp>
                <p:nvSpPr>
                  <p:cNvPr id="15" name="矩形 14"/>
                  <p:cNvSpPr/>
                  <p:nvPr/>
                </p:nvSpPr>
                <p:spPr>
                  <a:xfrm>
                    <a:off x="9047479" y="4813300"/>
                    <a:ext cx="533399" cy="1714500"/>
                  </a:xfrm>
                  <a:prstGeom prst="rect">
                    <a:avLst/>
                  </a:prstGeom>
                  <a:solidFill>
                    <a:srgbClr val="FFFFE1"/>
                  </a:solidFill>
                  <a:ln>
                    <a:solidFill>
                      <a:schemeClr val="bg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srgbClr val="005392"/>
                        </a:solidFill>
                        <a:latin typeface="微軟正黑體" panose="020B0604030504040204" pitchFamily="34" charset="-120"/>
                        <a:ea typeface="微軟正黑體" panose="020B0604030504040204" pitchFamily="34" charset="-120"/>
                      </a:rPr>
                      <a:t>蒙藏生</a:t>
                    </a:r>
                    <a:endParaRPr lang="zh-TW" altLang="en-US" sz="2000" b="1" dirty="0">
                      <a:solidFill>
                        <a:srgbClr val="005392"/>
                      </a:solidFill>
                      <a:latin typeface="微軟正黑體" panose="020B0604030504040204" pitchFamily="34" charset="-120"/>
                      <a:ea typeface="微軟正黑體" panose="020B0604030504040204" pitchFamily="34" charset="-120"/>
                    </a:endParaRPr>
                  </a:p>
                </p:txBody>
              </p:sp>
            </p:grpSp>
            <p:grpSp>
              <p:nvGrpSpPr>
                <p:cNvPr id="56" name="群組 55"/>
                <p:cNvGrpSpPr/>
                <p:nvPr/>
              </p:nvGrpSpPr>
              <p:grpSpPr>
                <a:xfrm>
                  <a:off x="5499100" y="4356504"/>
                  <a:ext cx="4693918" cy="766876"/>
                  <a:chOff x="5499100" y="4356504"/>
                  <a:chExt cx="4693918" cy="766876"/>
                </a:xfrm>
              </p:grpSpPr>
              <p:cxnSp>
                <p:nvCxnSpPr>
                  <p:cNvPr id="54" name="直線接點 53"/>
                  <p:cNvCxnSpPr>
                    <a:endCxn id="15" idx="0"/>
                  </p:cNvCxnSpPr>
                  <p:nvPr/>
                </p:nvCxnSpPr>
                <p:spPr>
                  <a:xfrm>
                    <a:off x="8628379" y="4909241"/>
                    <a:ext cx="0" cy="21413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肘形接點 22"/>
                  <p:cNvCxnSpPr>
                    <a:endCxn id="11" idx="0"/>
                  </p:cNvCxnSpPr>
                  <p:nvPr/>
                </p:nvCxnSpPr>
                <p:spPr>
                  <a:xfrm rot="5400000">
                    <a:off x="6313729" y="3649891"/>
                    <a:ext cx="658859" cy="2288117"/>
                  </a:xfrm>
                  <a:prstGeom prst="bentConnector3">
                    <a:avLst>
                      <a:gd name="adj1" fmla="val 67169"/>
                    </a:avLst>
                  </a:prstGeom>
                </p:spPr>
                <p:style>
                  <a:lnRef idx="1">
                    <a:schemeClr val="accent1"/>
                  </a:lnRef>
                  <a:fillRef idx="0">
                    <a:schemeClr val="accent1"/>
                  </a:fillRef>
                  <a:effectRef idx="0">
                    <a:schemeClr val="accent1"/>
                  </a:effectRef>
                  <a:fontRef idx="minor">
                    <a:schemeClr val="tx1"/>
                  </a:fontRef>
                </p:style>
              </p:cxnSp>
              <p:cxnSp>
                <p:nvCxnSpPr>
                  <p:cNvPr id="25" name="肘形接點 24"/>
                  <p:cNvCxnSpPr>
                    <a:stCxn id="122" idx="1"/>
                    <a:endCxn id="17" idx="0"/>
                  </p:cNvCxnSpPr>
                  <p:nvPr/>
                </p:nvCxnSpPr>
                <p:spPr>
                  <a:xfrm rot="16200000" flipH="1">
                    <a:off x="8607063" y="3537424"/>
                    <a:ext cx="766876" cy="2405035"/>
                  </a:xfrm>
                  <a:prstGeom prst="bentConnector3">
                    <a:avLst>
                      <a:gd name="adj1" fmla="val 70804"/>
                    </a:avLst>
                  </a:prstGeom>
                </p:spPr>
                <p:style>
                  <a:lnRef idx="1">
                    <a:schemeClr val="accent1"/>
                  </a:lnRef>
                  <a:fillRef idx="0">
                    <a:schemeClr val="accent1"/>
                  </a:fillRef>
                  <a:effectRef idx="0">
                    <a:schemeClr val="accent1"/>
                  </a:effectRef>
                  <a:fontRef idx="minor">
                    <a:schemeClr val="tx1"/>
                  </a:fontRef>
                </p:style>
              </p:cxnSp>
              <p:cxnSp>
                <p:nvCxnSpPr>
                  <p:cNvPr id="51" name="直線接點 50"/>
                  <p:cNvCxnSpPr>
                    <a:endCxn id="14" idx="0"/>
                  </p:cNvCxnSpPr>
                  <p:nvPr/>
                </p:nvCxnSpPr>
                <p:spPr>
                  <a:xfrm flipH="1">
                    <a:off x="6281419" y="4909241"/>
                    <a:ext cx="848" cy="214138"/>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直線接點 51"/>
                  <p:cNvCxnSpPr>
                    <a:endCxn id="12" idx="0"/>
                  </p:cNvCxnSpPr>
                  <p:nvPr/>
                </p:nvCxnSpPr>
                <p:spPr>
                  <a:xfrm flipH="1">
                    <a:off x="7063739" y="4910301"/>
                    <a:ext cx="847" cy="213078"/>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直線接點 54"/>
                  <p:cNvCxnSpPr>
                    <a:endCxn id="16" idx="0"/>
                  </p:cNvCxnSpPr>
                  <p:nvPr/>
                </p:nvCxnSpPr>
                <p:spPr>
                  <a:xfrm>
                    <a:off x="9410698" y="4909241"/>
                    <a:ext cx="1" cy="214138"/>
                  </a:xfrm>
                  <a:prstGeom prst="line">
                    <a:avLst/>
                  </a:prstGeom>
                </p:spPr>
                <p:style>
                  <a:lnRef idx="1">
                    <a:schemeClr val="accent1"/>
                  </a:lnRef>
                  <a:fillRef idx="0">
                    <a:schemeClr val="accent1"/>
                  </a:fillRef>
                  <a:effectRef idx="0">
                    <a:schemeClr val="accent1"/>
                  </a:effectRef>
                  <a:fontRef idx="minor">
                    <a:schemeClr val="tx1"/>
                  </a:fontRef>
                </p:style>
              </p:cxnSp>
            </p:grpSp>
          </p:grpSp>
          <p:cxnSp>
            <p:nvCxnSpPr>
              <p:cNvPr id="27" name="肘形接點 26"/>
              <p:cNvCxnSpPr/>
              <p:nvPr/>
            </p:nvCxnSpPr>
            <p:spPr>
              <a:xfrm rot="16200000" flipH="1">
                <a:off x="6341995" y="2249156"/>
                <a:ext cx="796000" cy="2094442"/>
              </a:xfrm>
              <a:prstGeom prst="bentConnector3">
                <a:avLst>
                  <a:gd name="adj1" fmla="val 56490"/>
                </a:avLst>
              </a:prstGeom>
            </p:spPr>
            <p:style>
              <a:lnRef idx="1">
                <a:schemeClr val="accent1"/>
              </a:lnRef>
              <a:fillRef idx="0">
                <a:schemeClr val="accent1"/>
              </a:fillRef>
              <a:effectRef idx="0">
                <a:schemeClr val="accent1"/>
              </a:effectRef>
              <a:fontRef idx="minor">
                <a:schemeClr val="tx1"/>
              </a:fontRef>
            </p:style>
          </p:cxnSp>
        </p:grpSp>
        <p:cxnSp>
          <p:nvCxnSpPr>
            <p:cNvPr id="77" name="直線接點 76"/>
            <p:cNvCxnSpPr/>
            <p:nvPr/>
          </p:nvCxnSpPr>
          <p:spPr>
            <a:xfrm flipV="1">
              <a:off x="175678" y="2892317"/>
              <a:ext cx="11510128" cy="19578"/>
            </a:xfrm>
            <a:prstGeom prst="line">
              <a:avLst/>
            </a:prstGeom>
            <a:ln w="19050">
              <a:prstDash val="dash"/>
            </a:ln>
          </p:spPr>
          <p:style>
            <a:lnRef idx="1">
              <a:schemeClr val="accent2"/>
            </a:lnRef>
            <a:fillRef idx="0">
              <a:schemeClr val="accent2"/>
            </a:fillRef>
            <a:effectRef idx="0">
              <a:schemeClr val="accent2"/>
            </a:effectRef>
            <a:fontRef idx="minor">
              <a:schemeClr val="tx1"/>
            </a:fontRef>
          </p:style>
        </p:cxnSp>
        <p:sp>
          <p:nvSpPr>
            <p:cNvPr id="80" name="文字方塊 79"/>
            <p:cNvSpPr txBox="1"/>
            <p:nvPr/>
          </p:nvSpPr>
          <p:spPr>
            <a:xfrm>
              <a:off x="182186" y="1844926"/>
              <a:ext cx="1826141" cy="584775"/>
            </a:xfrm>
            <a:prstGeom prst="rect">
              <a:avLst/>
            </a:prstGeom>
            <a:noFill/>
          </p:spPr>
          <p:txBody>
            <a:bodyPr wrap="none" rtlCol="0">
              <a:spAutoFit/>
            </a:bodyPr>
            <a:lstStyle/>
            <a:p>
              <a:r>
                <a:rPr lang="zh-TW" altLang="en-US" sz="3200" b="1" dirty="0" smtClean="0">
                  <a:solidFill>
                    <a:srgbClr val="2F5597"/>
                  </a:solidFill>
                  <a:latin typeface="微軟正黑體" panose="020B0604030504040204" pitchFamily="34" charset="-120"/>
                  <a:ea typeface="微軟正黑體" panose="020B0604030504040204" pitchFamily="34" charset="-120"/>
                </a:rPr>
                <a:t>報名資</a:t>
              </a:r>
              <a:r>
                <a:rPr lang="zh-TW" altLang="en-US" sz="3200" b="1" dirty="0">
                  <a:solidFill>
                    <a:srgbClr val="2F5597"/>
                  </a:solidFill>
                  <a:latin typeface="微軟正黑體" panose="020B0604030504040204" pitchFamily="34" charset="-120"/>
                  <a:ea typeface="微軟正黑體" panose="020B0604030504040204" pitchFamily="34" charset="-120"/>
                </a:rPr>
                <a:t>格</a:t>
              </a:r>
            </a:p>
          </p:txBody>
        </p:sp>
        <p:sp>
          <p:nvSpPr>
            <p:cNvPr id="81" name="文字方塊 80"/>
            <p:cNvSpPr txBox="1"/>
            <p:nvPr/>
          </p:nvSpPr>
          <p:spPr>
            <a:xfrm>
              <a:off x="182186" y="4419290"/>
              <a:ext cx="1826141" cy="584775"/>
            </a:xfrm>
            <a:prstGeom prst="rect">
              <a:avLst/>
            </a:prstGeom>
            <a:noFill/>
          </p:spPr>
          <p:txBody>
            <a:bodyPr wrap="none" rtlCol="0">
              <a:spAutoFit/>
            </a:bodyPr>
            <a:lstStyle/>
            <a:p>
              <a:r>
                <a:rPr lang="zh-TW" altLang="en-US" sz="3200" b="1" dirty="0" smtClean="0">
                  <a:solidFill>
                    <a:srgbClr val="2F5597"/>
                  </a:solidFill>
                  <a:latin typeface="微軟正黑體" panose="020B0604030504040204" pitchFamily="34" charset="-120"/>
                  <a:ea typeface="微軟正黑體" panose="020B0604030504040204" pitchFamily="34" charset="-120"/>
                </a:rPr>
                <a:t>報名身分</a:t>
              </a:r>
              <a:endParaRPr lang="zh-TW" altLang="en-US" sz="3200" b="1" dirty="0">
                <a:solidFill>
                  <a:srgbClr val="2F5597"/>
                </a:solidFill>
                <a:latin typeface="微軟正黑體" panose="020B0604030504040204" pitchFamily="34" charset="-120"/>
                <a:ea typeface="微軟正黑體" panose="020B0604030504040204" pitchFamily="34" charset="-120"/>
              </a:endParaRPr>
            </a:p>
          </p:txBody>
        </p:sp>
      </p:grpSp>
      <p:sp>
        <p:nvSpPr>
          <p:cNvPr id="87" name="矩形 86"/>
          <p:cNvSpPr/>
          <p:nvPr/>
        </p:nvSpPr>
        <p:spPr>
          <a:xfrm>
            <a:off x="283771" y="1161946"/>
            <a:ext cx="4596130" cy="523220"/>
          </a:xfrm>
          <a:prstGeom prst="rect">
            <a:avLst/>
          </a:prstGeom>
        </p:spPr>
        <p:txBody>
          <a:bodyPr wrap="none">
            <a:spAutoFit/>
          </a:bodyPr>
          <a:lstStyle/>
          <a:p>
            <a:pPr marL="457200" indent="-457200">
              <a:buFont typeface="Wingdings" panose="05000000000000000000" pitchFamily="2" charset="2"/>
              <a:buChar char="ü"/>
            </a:pPr>
            <a:r>
              <a:rPr lang="zh-TW" altLang="en-US" sz="2800" b="1" dirty="0" smtClean="0">
                <a:solidFill>
                  <a:srgbClr val="C00000"/>
                </a:solidFill>
                <a:latin typeface="微軟正黑體" panose="020B0604030504040204" pitchFamily="34" charset="-120"/>
                <a:ea typeface="微軟正黑體" panose="020B0604030504040204" pitchFamily="34" charset="-120"/>
              </a:rPr>
              <a:t>應屆畢業生國中集體報名</a:t>
            </a:r>
            <a:endParaRPr lang="zh-TW" altLang="en-US" sz="2800" b="1" dirty="0">
              <a:solidFill>
                <a:srgbClr val="C00000"/>
              </a:solidFill>
              <a:latin typeface="微軟正黑體" panose="020B0604030504040204" pitchFamily="34" charset="-120"/>
              <a:ea typeface="微軟正黑體" panose="020B0604030504040204" pitchFamily="34" charset="-120"/>
            </a:endParaRPr>
          </a:p>
        </p:txBody>
      </p:sp>
      <p:grpSp>
        <p:nvGrpSpPr>
          <p:cNvPr id="91" name="群組 90"/>
          <p:cNvGrpSpPr/>
          <p:nvPr/>
        </p:nvGrpSpPr>
        <p:grpSpPr>
          <a:xfrm>
            <a:off x="2691142" y="4982108"/>
            <a:ext cx="2909669" cy="1323439"/>
            <a:chOff x="2506377" y="5175592"/>
            <a:chExt cx="2892151" cy="1323439"/>
          </a:xfrm>
        </p:grpSpPr>
        <p:sp>
          <p:nvSpPr>
            <p:cNvPr id="88" name="矩形 87"/>
            <p:cNvSpPr/>
            <p:nvPr/>
          </p:nvSpPr>
          <p:spPr>
            <a:xfrm>
              <a:off x="2506377" y="5175592"/>
              <a:ext cx="2491353" cy="1323439"/>
            </a:xfrm>
            <a:prstGeom prst="rect">
              <a:avLst/>
            </a:prstGeom>
            <a:solidFill>
              <a:srgbClr val="FFFFE1"/>
            </a:solidFill>
            <a:ln w="34925">
              <a:solidFill>
                <a:srgbClr val="FFC000"/>
              </a:solidFill>
              <a:prstDash val="solid"/>
            </a:ln>
          </p:spPr>
          <p:txBody>
            <a:bodyPr wrap="square">
              <a:spAutoFit/>
            </a:bodyPr>
            <a:lstStyle/>
            <a:p>
              <a:pPr>
                <a:lnSpc>
                  <a:spcPts val="2400"/>
                </a:lnSpc>
                <a:spcBef>
                  <a:spcPts val="600"/>
                </a:spcBef>
                <a:spcAft>
                  <a:spcPts val="600"/>
                </a:spcAft>
              </a:pPr>
              <a:r>
                <a:rPr lang="zh-TW" altLang="en-US" sz="2400" b="1" dirty="0" smtClean="0">
                  <a:solidFill>
                    <a:srgbClr val="C00000"/>
                  </a:solidFill>
                  <a:latin typeface="微軟正黑體" panose="020B0604030504040204" pitchFamily="34" charset="-120"/>
                  <a:ea typeface="微軟正黑體" panose="020B0604030504040204" pitchFamily="34" charset="-120"/>
                </a:rPr>
                <a:t>★</a:t>
              </a:r>
              <a:r>
                <a:rPr lang="zh-TW" altLang="en-US" b="1" dirty="0" smtClean="0">
                  <a:solidFill>
                    <a:srgbClr val="C00000"/>
                  </a:solidFill>
                  <a:latin typeface="微軟正黑體" panose="020B0604030504040204" pitchFamily="34" charset="-120"/>
                  <a:ea typeface="微軟正黑體" panose="020B0604030504040204" pitchFamily="34" charset="-120"/>
                </a:rPr>
                <a:t>具多</a:t>
              </a:r>
              <a:r>
                <a:rPr lang="zh-TW" altLang="en-US" b="1" dirty="0">
                  <a:solidFill>
                    <a:srgbClr val="C00000"/>
                  </a:solidFill>
                  <a:latin typeface="微軟正黑體" panose="020B0604030504040204" pitchFamily="34" charset="-120"/>
                  <a:ea typeface="微軟正黑體" panose="020B0604030504040204" pitchFamily="34" charset="-120"/>
                </a:rPr>
                <a:t>重</a:t>
              </a:r>
              <a:r>
                <a:rPr lang="zh-TW" altLang="en-US" b="1" dirty="0" smtClean="0">
                  <a:solidFill>
                    <a:srgbClr val="C00000"/>
                  </a:solidFill>
                  <a:latin typeface="微軟正黑體" panose="020B0604030504040204" pitchFamily="34" charset="-120"/>
                  <a:ea typeface="微軟正黑體" panose="020B0604030504040204" pitchFamily="34" charset="-120"/>
                </a:rPr>
                <a:t>特種身分之免試生，應選定一種特種身分報</a:t>
              </a:r>
              <a:r>
                <a:rPr lang="zh-TW" altLang="en-US" b="1" dirty="0">
                  <a:solidFill>
                    <a:srgbClr val="C00000"/>
                  </a:solidFill>
                  <a:latin typeface="微軟正黑體" panose="020B0604030504040204" pitchFamily="34" charset="-120"/>
                  <a:ea typeface="微軟正黑體" panose="020B0604030504040204" pitchFamily="34" charset="-120"/>
                </a:rPr>
                <a:t>名</a:t>
              </a:r>
              <a:r>
                <a:rPr lang="zh-TW" altLang="en-US" b="1" dirty="0" smtClean="0">
                  <a:solidFill>
                    <a:srgbClr val="C00000"/>
                  </a:solidFill>
                  <a:latin typeface="微軟正黑體" panose="020B0604030504040204" pitchFamily="34" charset="-120"/>
                  <a:ea typeface="微軟正黑體" panose="020B0604030504040204" pitchFamily="34" charset="-120"/>
                </a:rPr>
                <a:t>，</a:t>
              </a:r>
              <a:r>
                <a:rPr lang="zh-TW" altLang="en-US" b="1" dirty="0">
                  <a:solidFill>
                    <a:srgbClr val="C00000"/>
                  </a:solidFill>
                  <a:latin typeface="微軟正黑體" panose="020B0604030504040204" pitchFamily="34" charset="-120"/>
                  <a:ea typeface="微軟正黑體" panose="020B0604030504040204" pitchFamily="34" charset="-120"/>
                </a:rPr>
                <a:t>且</a:t>
              </a:r>
              <a:r>
                <a:rPr lang="zh-TW" altLang="en-US" b="1" dirty="0" smtClean="0">
                  <a:solidFill>
                    <a:srgbClr val="C00000"/>
                  </a:solidFill>
                  <a:latin typeface="微軟正黑體" panose="020B0604030504040204" pitchFamily="34" charset="-120"/>
                  <a:ea typeface="微軟正黑體" panose="020B0604030504040204" pitchFamily="34" charset="-120"/>
                </a:rPr>
                <a:t>報名後不得更換報</a:t>
              </a:r>
              <a:r>
                <a:rPr lang="zh-TW" altLang="en-US" b="1" dirty="0">
                  <a:solidFill>
                    <a:srgbClr val="C00000"/>
                  </a:solidFill>
                  <a:latin typeface="微軟正黑體" panose="020B0604030504040204" pitchFamily="34" charset="-120"/>
                  <a:ea typeface="微軟正黑體" panose="020B0604030504040204" pitchFamily="34" charset="-120"/>
                </a:rPr>
                <a:t>名</a:t>
              </a:r>
              <a:r>
                <a:rPr lang="zh-TW" altLang="en-US" b="1" dirty="0" smtClean="0">
                  <a:solidFill>
                    <a:srgbClr val="C00000"/>
                  </a:solidFill>
                  <a:latin typeface="微軟正黑體" panose="020B0604030504040204" pitchFamily="34" charset="-120"/>
                  <a:ea typeface="微軟正黑體" panose="020B0604030504040204" pitchFamily="34" charset="-120"/>
                </a:rPr>
                <a:t>身分</a:t>
              </a:r>
              <a:endParaRPr lang="zh-TW" altLang="en-US" b="1" dirty="0">
                <a:solidFill>
                  <a:srgbClr val="C00000"/>
                </a:solidFill>
                <a:latin typeface="微軟正黑體" panose="020B0604030504040204" pitchFamily="34" charset="-120"/>
                <a:ea typeface="微軟正黑體" panose="020B0604030504040204" pitchFamily="34" charset="-120"/>
              </a:endParaRPr>
            </a:p>
          </p:txBody>
        </p:sp>
        <p:sp>
          <p:nvSpPr>
            <p:cNvPr id="89" name="向右箭號 88"/>
            <p:cNvSpPr/>
            <p:nvPr/>
          </p:nvSpPr>
          <p:spPr>
            <a:xfrm>
              <a:off x="5012973" y="5668472"/>
              <a:ext cx="385555" cy="232838"/>
            </a:xfrm>
            <a:prstGeom prst="right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grpSp>
      <p:sp>
        <p:nvSpPr>
          <p:cNvPr id="92" name="矩形 91"/>
          <p:cNvSpPr/>
          <p:nvPr/>
        </p:nvSpPr>
        <p:spPr>
          <a:xfrm>
            <a:off x="10035712" y="3359615"/>
            <a:ext cx="2053957" cy="892552"/>
          </a:xfrm>
          <a:prstGeom prst="rect">
            <a:avLst/>
          </a:prstGeom>
          <a:solidFill>
            <a:srgbClr val="FFFFE1"/>
          </a:solidFill>
          <a:ln w="31750">
            <a:solidFill>
              <a:srgbClr val="FFC000"/>
            </a:solidFill>
          </a:ln>
        </p:spPr>
        <p:txBody>
          <a:bodyPr wrap="square">
            <a:spAutoFit/>
          </a:bodyPr>
          <a:lstStyle/>
          <a:p>
            <a:r>
              <a:rPr lang="zh-TW" altLang="en-US" sz="2000" b="1" dirty="0" smtClean="0">
                <a:solidFill>
                  <a:srgbClr val="002060"/>
                </a:solidFill>
                <a:latin typeface="微軟正黑體" panose="020B0604030504040204" pitchFamily="34" charset="-120"/>
                <a:ea typeface="微軟正黑體" panose="020B0604030504040204" pitchFamily="34" charset="-120"/>
              </a:rPr>
              <a:t>★</a:t>
            </a:r>
            <a:r>
              <a:rPr lang="zh-TW" altLang="en-US" sz="1600" b="1" dirty="0">
                <a:solidFill>
                  <a:srgbClr val="002060"/>
                </a:solidFill>
                <a:latin typeface="微軟正黑體" panose="020B0604030504040204" pitchFamily="34" charset="-120"/>
                <a:ea typeface="微軟正黑體" panose="020B0604030504040204" pitchFamily="34" charset="-120"/>
              </a:rPr>
              <a:t>若</a:t>
            </a:r>
            <a:r>
              <a:rPr lang="zh-TW" altLang="en-US" sz="1600" b="1" dirty="0" smtClean="0">
                <a:solidFill>
                  <a:srgbClr val="002060"/>
                </a:solidFill>
                <a:latin typeface="微軟正黑體" panose="020B0604030504040204" pitchFamily="34" charset="-120"/>
                <a:ea typeface="微軟正黑體" panose="020B0604030504040204" pitchFamily="34" charset="-120"/>
              </a:rPr>
              <a:t>經本會審查不符</a:t>
            </a:r>
            <a:r>
              <a:rPr lang="en-US" altLang="zh-TW" sz="1600" b="1" dirty="0" smtClean="0">
                <a:solidFill>
                  <a:srgbClr val="002060"/>
                </a:solidFill>
                <a:latin typeface="微軟正黑體" panose="020B0604030504040204" pitchFamily="34" charset="-120"/>
                <a:ea typeface="微軟正黑體" panose="020B0604030504040204" pitchFamily="34" charset="-120"/>
              </a:rPr>
              <a:t/>
            </a:r>
            <a:br>
              <a:rPr lang="en-US" altLang="zh-TW" sz="1600" b="1" dirty="0" smtClean="0">
                <a:solidFill>
                  <a:srgbClr val="002060"/>
                </a:solidFill>
                <a:latin typeface="微軟正黑體" panose="020B0604030504040204" pitchFamily="34" charset="-120"/>
                <a:ea typeface="微軟正黑體" panose="020B0604030504040204" pitchFamily="34" charset="-120"/>
              </a:rPr>
            </a:br>
            <a:r>
              <a:rPr lang="zh-TW" altLang="en-US" sz="1600" b="1" dirty="0" smtClean="0">
                <a:solidFill>
                  <a:srgbClr val="002060"/>
                </a:solidFill>
                <a:latin typeface="微軟正黑體" panose="020B0604030504040204" pitchFamily="34" charset="-120"/>
                <a:ea typeface="微軟正黑體" panose="020B0604030504040204" pitchFamily="34" charset="-120"/>
              </a:rPr>
              <a:t>　特種身分生資格，</a:t>
            </a:r>
            <a:r>
              <a:rPr lang="en-US" altLang="zh-TW" sz="1600" b="1" dirty="0" smtClean="0">
                <a:solidFill>
                  <a:srgbClr val="002060"/>
                </a:solidFill>
                <a:latin typeface="微軟正黑體" panose="020B0604030504040204" pitchFamily="34" charset="-120"/>
                <a:ea typeface="微軟正黑體" panose="020B0604030504040204" pitchFamily="34" charset="-120"/>
              </a:rPr>
              <a:t/>
            </a:r>
            <a:br>
              <a:rPr lang="en-US" altLang="zh-TW" sz="1600" b="1" dirty="0" smtClean="0">
                <a:solidFill>
                  <a:srgbClr val="002060"/>
                </a:solidFill>
                <a:latin typeface="微軟正黑體" panose="020B0604030504040204" pitchFamily="34" charset="-120"/>
                <a:ea typeface="微軟正黑體" panose="020B0604030504040204" pitchFamily="34" charset="-120"/>
              </a:rPr>
            </a:br>
            <a:r>
              <a:rPr lang="zh-TW" altLang="en-US" sz="1600" b="1" dirty="0" smtClean="0">
                <a:solidFill>
                  <a:srgbClr val="002060"/>
                </a:solidFill>
                <a:latin typeface="微軟正黑體" panose="020B0604030504040204" pitchFamily="34" charset="-120"/>
                <a:ea typeface="微軟正黑體" panose="020B0604030504040204" pitchFamily="34" charset="-120"/>
              </a:rPr>
              <a:t>　將改為一般生身分</a:t>
            </a:r>
            <a:endParaRPr lang="zh-TW" altLang="en-US" sz="1600" b="1" dirty="0">
              <a:solidFill>
                <a:srgbClr val="002060"/>
              </a:solidFill>
              <a:latin typeface="微軟正黑體" panose="020B0604030504040204" pitchFamily="34" charset="-120"/>
              <a:ea typeface="微軟正黑體" panose="020B0604030504040204" pitchFamily="34" charset="-120"/>
            </a:endParaRPr>
          </a:p>
        </p:txBody>
      </p:sp>
      <p:sp>
        <p:nvSpPr>
          <p:cNvPr id="108" name="向右箭號 107"/>
          <p:cNvSpPr/>
          <p:nvPr/>
        </p:nvSpPr>
        <p:spPr>
          <a:xfrm flipH="1">
            <a:off x="9500691" y="3675745"/>
            <a:ext cx="535021" cy="279460"/>
          </a:xfrm>
          <a:prstGeom prst="right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119" name="文字方塊 118"/>
          <p:cNvSpPr txBox="1"/>
          <p:nvPr/>
        </p:nvSpPr>
        <p:spPr>
          <a:xfrm>
            <a:off x="5824340" y="4000743"/>
            <a:ext cx="415498" cy="369332"/>
          </a:xfrm>
          <a:prstGeom prst="rect">
            <a:avLst/>
          </a:prstGeom>
          <a:noFill/>
        </p:spPr>
        <p:txBody>
          <a:bodyPr wrap="none" rtlCol="0">
            <a:spAutoFit/>
          </a:bodyPr>
          <a:lstStyle/>
          <a:p>
            <a:r>
              <a:rPr lang="zh-TW" altLang="en-US" b="1" dirty="0" smtClean="0">
                <a:latin typeface="微軟正黑體" panose="020B0604030504040204" pitchFamily="34" charset="-120"/>
                <a:ea typeface="微軟正黑體" panose="020B0604030504040204" pitchFamily="34" charset="-120"/>
              </a:rPr>
              <a:t>否</a:t>
            </a:r>
            <a:endParaRPr lang="zh-TW" altLang="en-US" b="1" dirty="0">
              <a:latin typeface="微軟正黑體" panose="020B0604030504040204" pitchFamily="34" charset="-120"/>
              <a:ea typeface="微軟正黑體" panose="020B0604030504040204" pitchFamily="34" charset="-120"/>
            </a:endParaRPr>
          </a:p>
        </p:txBody>
      </p:sp>
      <p:sp>
        <p:nvSpPr>
          <p:cNvPr id="120" name="文字方塊 119"/>
          <p:cNvSpPr txBox="1"/>
          <p:nvPr/>
        </p:nvSpPr>
        <p:spPr>
          <a:xfrm>
            <a:off x="7685670" y="4185409"/>
            <a:ext cx="415498" cy="369332"/>
          </a:xfrm>
          <a:prstGeom prst="rect">
            <a:avLst/>
          </a:prstGeom>
          <a:noFill/>
        </p:spPr>
        <p:txBody>
          <a:bodyPr wrap="none" rtlCol="0">
            <a:spAutoFit/>
          </a:bodyPr>
          <a:lstStyle/>
          <a:p>
            <a:r>
              <a:rPr lang="zh-TW" altLang="en-US" b="1" dirty="0" smtClean="0">
                <a:latin typeface="微軟正黑體" panose="020B0604030504040204" pitchFamily="34" charset="-120"/>
                <a:ea typeface="微軟正黑體" panose="020B0604030504040204" pitchFamily="34" charset="-120"/>
              </a:rPr>
              <a:t>是</a:t>
            </a:r>
            <a:endParaRPr lang="zh-TW" altLang="en-US" b="1" dirty="0">
              <a:latin typeface="微軟正黑體" panose="020B0604030504040204" pitchFamily="34" charset="-120"/>
              <a:ea typeface="微軟正黑體" panose="020B0604030504040204" pitchFamily="34" charset="-120"/>
            </a:endParaRPr>
          </a:p>
        </p:txBody>
      </p:sp>
      <p:sp>
        <p:nvSpPr>
          <p:cNvPr id="121" name="向右箭號 120"/>
          <p:cNvSpPr/>
          <p:nvPr/>
        </p:nvSpPr>
        <p:spPr>
          <a:xfrm flipH="1">
            <a:off x="5173629" y="3740992"/>
            <a:ext cx="1751817" cy="230022"/>
          </a:xfrm>
          <a:prstGeom prst="right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122" name="向右箭號 121"/>
          <p:cNvSpPr/>
          <p:nvPr/>
        </p:nvSpPr>
        <p:spPr>
          <a:xfrm rot="16200000" flipH="1">
            <a:off x="7952002" y="4362456"/>
            <a:ext cx="572958" cy="248989"/>
          </a:xfrm>
          <a:prstGeom prst="right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123" name="矩形 122"/>
          <p:cNvSpPr/>
          <p:nvPr/>
        </p:nvSpPr>
        <p:spPr>
          <a:xfrm>
            <a:off x="6818839" y="3413802"/>
            <a:ext cx="2681852" cy="770143"/>
          </a:xfrm>
          <a:prstGeom prst="rect">
            <a:avLst/>
          </a:prstGeom>
          <a:solidFill>
            <a:srgbClr val="FFFFE1"/>
          </a:solidFill>
          <a:ln>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smtClean="0">
                <a:solidFill>
                  <a:srgbClr val="0033CC"/>
                </a:solidFill>
                <a:latin typeface="微軟正黑體" panose="020B0604030504040204" pitchFamily="34" charset="-120"/>
                <a:ea typeface="微軟正黑體" panose="020B0604030504040204" pitchFamily="34" charset="-120"/>
              </a:rPr>
              <a:t>特種身分生</a:t>
            </a:r>
            <a:endParaRPr lang="en-US" altLang="zh-TW" sz="2400" b="1" dirty="0" smtClean="0">
              <a:solidFill>
                <a:srgbClr val="0033CC"/>
              </a:solidFill>
              <a:latin typeface="微軟正黑體" panose="020B0604030504040204" pitchFamily="34" charset="-120"/>
              <a:ea typeface="微軟正黑體" panose="020B0604030504040204" pitchFamily="34" charset="-120"/>
            </a:endParaRPr>
          </a:p>
          <a:p>
            <a:pPr algn="ctr"/>
            <a:r>
              <a:rPr lang="zh-TW" altLang="en-US" sz="2400" b="1" dirty="0" smtClean="0">
                <a:solidFill>
                  <a:schemeClr val="accent4">
                    <a:lumMod val="50000"/>
                  </a:schemeClr>
                </a:solidFill>
                <a:latin typeface="微軟正黑體" panose="020B0604030504040204" pitchFamily="34" charset="-120"/>
                <a:ea typeface="微軟正黑體" panose="020B0604030504040204" pitchFamily="34" charset="-120"/>
              </a:rPr>
              <a:t>（黃色報名表）</a:t>
            </a:r>
            <a:endParaRPr lang="zh-TW" altLang="en-US" sz="2400" b="1" dirty="0">
              <a:solidFill>
                <a:schemeClr val="accent4">
                  <a:lumMod val="50000"/>
                </a:schemeClr>
              </a:solidFill>
              <a:latin typeface="微軟正黑體" panose="020B0604030504040204" pitchFamily="34" charset="-120"/>
              <a:ea typeface="微軟正黑體" panose="020B0604030504040204" pitchFamily="34" charset="-120"/>
            </a:endParaRPr>
          </a:p>
        </p:txBody>
      </p:sp>
      <p:pic>
        <p:nvPicPr>
          <p:cNvPr id="48" name="Picture 7" descr="http://www.jituwang.com/uploads/allimg/120211/6380-12021120303768.jpg"/>
          <p:cNvPicPr>
            <a:picLocks noChangeAspect="1" noChangeArrowheads="1"/>
          </p:cNvPicPr>
          <p:nvPr/>
        </p:nvPicPr>
        <p:blipFill>
          <a:blip r:embed="rId2" cstate="print"/>
          <a:srcRect b="9153"/>
          <a:stretch>
            <a:fillRect/>
          </a:stretch>
        </p:blipFill>
        <p:spPr bwMode="auto">
          <a:xfrm>
            <a:off x="9985827" y="362857"/>
            <a:ext cx="2017487" cy="2443760"/>
          </a:xfrm>
          <a:prstGeom prst="rect">
            <a:avLst/>
          </a:prstGeom>
          <a:noFill/>
        </p:spPr>
      </p:pic>
      <p:cxnSp>
        <p:nvCxnSpPr>
          <p:cNvPr id="58" name="肘形接點 57"/>
          <p:cNvCxnSpPr>
            <a:endCxn id="19" idx="0"/>
          </p:cNvCxnSpPr>
          <p:nvPr/>
        </p:nvCxnSpPr>
        <p:spPr>
          <a:xfrm rot="5400000">
            <a:off x="4692970" y="1876806"/>
            <a:ext cx="584762" cy="2315843"/>
          </a:xfrm>
          <a:prstGeom prst="bentConnector3">
            <a:avLst>
              <a:gd name="adj1" fmla="val 76961"/>
            </a:avLst>
          </a:prstGeom>
        </p:spPr>
        <p:style>
          <a:lnRef idx="1">
            <a:schemeClr val="accent1"/>
          </a:lnRef>
          <a:fillRef idx="0">
            <a:schemeClr val="accent1"/>
          </a:fillRef>
          <a:effectRef idx="0">
            <a:schemeClr val="accent1"/>
          </a:effectRef>
          <a:fontRef idx="minor">
            <a:schemeClr val="tx1"/>
          </a:fontRef>
        </p:style>
      </p:cxnSp>
      <p:sp>
        <p:nvSpPr>
          <p:cNvPr id="2" name="投影片編號版面配置區 1"/>
          <p:cNvSpPr>
            <a:spLocks noGrp="1"/>
          </p:cNvSpPr>
          <p:nvPr>
            <p:ph type="sldNum" sz="quarter" idx="12"/>
          </p:nvPr>
        </p:nvSpPr>
        <p:spPr>
          <a:xfrm>
            <a:off x="9346469" y="6351470"/>
            <a:ext cx="2743200" cy="365125"/>
          </a:xfrm>
        </p:spPr>
        <p:txBody>
          <a:bodyPr vert="horz" lIns="91440" tIns="45720" rIns="91440" bIns="45720" rtlCol="0" anchor="ctr"/>
          <a:lstStyle/>
          <a:p>
            <a:fld id="{97006424-D9F2-4793-8C2C-FF1240B9B1D0}" type="slidenum">
              <a:rPr lang="zh-TW" altLang="en-US" sz="2000">
                <a:solidFill>
                  <a:schemeClr val="tx1"/>
                </a:solidFill>
              </a:rPr>
              <a:pPr/>
              <a:t>5</a:t>
            </a:fld>
            <a:endParaRPr lang="zh-TW" altLang="en-US" sz="2600" dirty="0">
              <a:solidFill>
                <a:schemeClr val="tx1"/>
              </a:solidFill>
            </a:endParaRPr>
          </a:p>
        </p:txBody>
      </p:sp>
    </p:spTree>
    <p:extLst>
      <p:ext uri="{BB962C8B-B14F-4D97-AF65-F5344CB8AC3E}">
        <p14:creationId xmlns:p14="http://schemas.microsoft.com/office/powerpoint/2010/main" val="229701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9319914" y="1941739"/>
            <a:ext cx="1581149" cy="43815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內容版面配置區 2"/>
          <p:cNvSpPr>
            <a:spLocks noGrp="1"/>
          </p:cNvSpPr>
          <p:nvPr>
            <p:ph idx="1"/>
          </p:nvPr>
        </p:nvSpPr>
        <p:spPr>
          <a:xfrm>
            <a:off x="671276" y="1132231"/>
            <a:ext cx="10515600" cy="4351338"/>
          </a:xfrm>
        </p:spPr>
        <p:txBody>
          <a:bodyPr>
            <a:noAutofit/>
          </a:bodyPr>
          <a:lstStyle/>
          <a:p>
            <a:pPr marL="571500" indent="-285750" defTabSz="977900">
              <a:lnSpc>
                <a:spcPct val="110000"/>
              </a:lnSpc>
              <a:buClr>
                <a:schemeClr val="accent2"/>
              </a:buClr>
              <a:buNone/>
              <a:tabLst>
                <a:tab pos="571500" algn="l"/>
              </a:tabLst>
              <a:defRPr/>
            </a:pPr>
            <a:r>
              <a:rPr lang="zh-TW" altLang="en-US" sz="4100" b="1" dirty="0" smtClean="0">
                <a:solidFill>
                  <a:srgbClr val="0033CC"/>
                </a:solidFill>
                <a:latin typeface="微軟正黑體" pitchFamily="34" charset="-120"/>
                <a:ea typeface="微軟正黑體" pitchFamily="34" charset="-120"/>
              </a:rPr>
              <a:t>寄出報名表前檢查</a:t>
            </a:r>
            <a:r>
              <a:rPr lang="zh-TW" altLang="en-US" sz="4100" b="1" dirty="0">
                <a:solidFill>
                  <a:srgbClr val="0033CC"/>
                </a:solidFill>
                <a:latin typeface="微軟正黑體" pitchFamily="34" charset="-120"/>
                <a:ea typeface="微軟正黑體" pitchFamily="34" charset="-120"/>
              </a:rPr>
              <a:t>項目</a:t>
            </a:r>
          </a:p>
          <a:p>
            <a:pPr marL="571500" lvl="0" indent="-285750" defTabSz="977900">
              <a:lnSpc>
                <a:spcPct val="120000"/>
              </a:lnSpc>
              <a:spcBef>
                <a:spcPts val="600"/>
              </a:spcBef>
              <a:spcAft>
                <a:spcPts val="600"/>
              </a:spcAft>
              <a:buFont typeface="Wingdings" pitchFamily="2" charset="2"/>
              <a:buChar char="ü"/>
              <a:tabLst>
                <a:tab pos="571500" algn="l"/>
              </a:tabLst>
              <a:defRPr/>
            </a:pPr>
            <a:r>
              <a:rPr lang="zh-TW" altLang="en-US" sz="2400" b="1" dirty="0" smtClean="0">
                <a:solidFill>
                  <a:schemeClr val="accent5">
                    <a:lumMod val="75000"/>
                  </a:schemeClr>
                </a:solidFill>
                <a:latin typeface="微軟正黑體" pitchFamily="34" charset="-120"/>
                <a:ea typeface="微軟正黑體" pitchFamily="34" charset="-120"/>
              </a:rPr>
              <a:t>報名</a:t>
            </a:r>
            <a:r>
              <a:rPr lang="zh-TW" altLang="en-US" sz="2400" b="1" dirty="0">
                <a:solidFill>
                  <a:schemeClr val="accent5">
                    <a:lumMod val="75000"/>
                  </a:schemeClr>
                </a:solidFill>
                <a:latin typeface="微軟正黑體" pitchFamily="34" charset="-120"/>
                <a:ea typeface="微軟正黑體" pitchFamily="34" charset="-120"/>
              </a:rPr>
              <a:t>身分</a:t>
            </a:r>
            <a:r>
              <a:rPr lang="zh-TW" altLang="en-US" sz="2400" b="1" dirty="0" smtClean="0">
                <a:solidFill>
                  <a:schemeClr val="accent5">
                    <a:lumMod val="75000"/>
                  </a:schemeClr>
                </a:solidFill>
                <a:latin typeface="微軟正黑體" pitchFamily="34" charset="-120"/>
                <a:ea typeface="微軟正黑體" pitchFamily="34" charset="-120"/>
              </a:rPr>
              <a:t>類別（一般生及大陸長期探親子女　白色報名表 、特種生 黃色報名表）</a:t>
            </a:r>
            <a:endParaRPr lang="zh-TW" altLang="en-US" sz="2400" b="1" dirty="0">
              <a:solidFill>
                <a:schemeClr val="accent5">
                  <a:lumMod val="75000"/>
                </a:schemeClr>
              </a:solidFill>
              <a:latin typeface="微軟正黑體" pitchFamily="34" charset="-120"/>
              <a:ea typeface="微軟正黑體" pitchFamily="34" charset="-120"/>
            </a:endParaRPr>
          </a:p>
          <a:p>
            <a:pPr marL="571500" lvl="0" indent="-285750" defTabSz="977900">
              <a:lnSpc>
                <a:spcPct val="120000"/>
              </a:lnSpc>
              <a:spcBef>
                <a:spcPts val="600"/>
              </a:spcBef>
              <a:spcAft>
                <a:spcPts val="600"/>
              </a:spcAft>
              <a:buFont typeface="Wingdings" pitchFamily="2" charset="2"/>
              <a:buChar char="ü"/>
              <a:tabLst>
                <a:tab pos="571500" algn="l"/>
              </a:tabLst>
              <a:defRPr/>
            </a:pPr>
            <a:r>
              <a:rPr lang="zh-TW" altLang="en-US" sz="2400" b="1" dirty="0" smtClean="0">
                <a:solidFill>
                  <a:schemeClr val="accent5">
                    <a:lumMod val="75000"/>
                  </a:schemeClr>
                </a:solidFill>
                <a:latin typeface="微軟正黑體" pitchFamily="34" charset="-120"/>
                <a:ea typeface="微軟正黑體" pitchFamily="34" charset="-120"/>
              </a:rPr>
              <a:t>免試生基本資料如</a:t>
            </a:r>
            <a:r>
              <a:rPr lang="zh-TW" altLang="en-US" sz="2400" b="1" dirty="0" smtClean="0">
                <a:solidFill>
                  <a:srgbClr val="C00000"/>
                </a:solidFill>
                <a:latin typeface="微軟正黑體" pitchFamily="34" charset="-120"/>
                <a:ea typeface="微軟正黑體" pitchFamily="34" charset="-120"/>
              </a:rPr>
              <a:t>准考證號碼、地址及電話</a:t>
            </a:r>
            <a:r>
              <a:rPr lang="zh-TW" altLang="en-US" sz="2400" b="1" dirty="0" smtClean="0">
                <a:solidFill>
                  <a:schemeClr val="accent5">
                    <a:lumMod val="75000"/>
                  </a:schemeClr>
                </a:solidFill>
                <a:latin typeface="微軟正黑體" pitchFamily="34" charset="-120"/>
                <a:ea typeface="微軟正黑體" pitchFamily="34" charset="-120"/>
              </a:rPr>
              <a:t>等是否書寫完整、清楚</a:t>
            </a:r>
            <a:endParaRPr lang="en-US" altLang="zh-TW" sz="2400" b="1" dirty="0" smtClean="0">
              <a:solidFill>
                <a:schemeClr val="accent5">
                  <a:lumMod val="75000"/>
                </a:schemeClr>
              </a:solidFill>
              <a:latin typeface="微軟正黑體" pitchFamily="34" charset="-120"/>
              <a:ea typeface="微軟正黑體" pitchFamily="34" charset="-120"/>
            </a:endParaRPr>
          </a:p>
          <a:p>
            <a:pPr marL="571500" lvl="0" indent="-285750" defTabSz="977900">
              <a:lnSpc>
                <a:spcPct val="120000"/>
              </a:lnSpc>
              <a:spcBef>
                <a:spcPts val="600"/>
              </a:spcBef>
              <a:spcAft>
                <a:spcPts val="600"/>
              </a:spcAft>
              <a:buFont typeface="Wingdings" pitchFamily="2" charset="2"/>
              <a:buChar char="ü"/>
              <a:tabLst>
                <a:tab pos="571500" algn="l"/>
              </a:tabLst>
              <a:defRPr/>
            </a:pPr>
            <a:r>
              <a:rPr lang="zh-TW" altLang="en-US" sz="2400" b="1" dirty="0" smtClean="0">
                <a:solidFill>
                  <a:schemeClr val="accent5">
                    <a:lumMod val="75000"/>
                  </a:schemeClr>
                </a:solidFill>
                <a:latin typeface="微軟正黑體" pitchFamily="34" charset="-120"/>
                <a:ea typeface="微軟正黑體" pitchFamily="34" charset="-120"/>
              </a:rPr>
              <a:t>黏貼</a:t>
            </a:r>
            <a:r>
              <a:rPr lang="zh-TW" altLang="en-US" sz="2400" b="1" dirty="0">
                <a:solidFill>
                  <a:schemeClr val="accent5">
                    <a:lumMod val="75000"/>
                  </a:schemeClr>
                </a:solidFill>
                <a:latin typeface="微軟正黑體" pitchFamily="34" charset="-120"/>
                <a:ea typeface="微軟正黑體" pitchFamily="34" charset="-120"/>
              </a:rPr>
              <a:t>身分證正面</a:t>
            </a:r>
            <a:r>
              <a:rPr lang="zh-TW" altLang="en-US" sz="2400" b="1" dirty="0" smtClean="0">
                <a:solidFill>
                  <a:schemeClr val="accent5">
                    <a:lumMod val="75000"/>
                  </a:schemeClr>
                </a:solidFill>
                <a:latin typeface="微軟正黑體" pitchFamily="34" charset="-120"/>
                <a:ea typeface="微軟正黑體" pitchFamily="34" charset="-120"/>
              </a:rPr>
              <a:t>影印本</a:t>
            </a:r>
            <a:endParaRPr lang="zh-TW" altLang="en-US" sz="2400" b="1" dirty="0">
              <a:solidFill>
                <a:schemeClr val="accent5">
                  <a:lumMod val="75000"/>
                </a:schemeClr>
              </a:solidFill>
              <a:latin typeface="微軟正黑體" pitchFamily="34" charset="-120"/>
              <a:ea typeface="微軟正黑體" pitchFamily="34" charset="-120"/>
            </a:endParaRPr>
          </a:p>
          <a:p>
            <a:pPr marL="571500" lvl="0" indent="-285750" defTabSz="977900">
              <a:lnSpc>
                <a:spcPct val="120000"/>
              </a:lnSpc>
              <a:spcBef>
                <a:spcPts val="600"/>
              </a:spcBef>
              <a:spcAft>
                <a:spcPts val="600"/>
              </a:spcAft>
              <a:buFont typeface="Wingdings" pitchFamily="2" charset="2"/>
              <a:buChar char="ü"/>
              <a:tabLst>
                <a:tab pos="571500" algn="l"/>
              </a:tabLst>
              <a:defRPr/>
            </a:pPr>
            <a:r>
              <a:rPr lang="zh-TW" altLang="en-US" sz="2400" b="1" dirty="0" smtClean="0">
                <a:solidFill>
                  <a:schemeClr val="accent5">
                    <a:lumMod val="75000"/>
                  </a:schemeClr>
                </a:solidFill>
                <a:latin typeface="微軟正黑體" pitchFamily="34" charset="-120"/>
                <a:ea typeface="微軟正黑體" pitchFamily="34" charset="-120"/>
              </a:rPr>
              <a:t>國中學校出具「</a:t>
            </a:r>
            <a:r>
              <a:rPr lang="en-US" altLang="zh-TW" sz="2400" b="1" dirty="0" smtClean="0">
                <a:solidFill>
                  <a:schemeClr val="accent5">
                    <a:lumMod val="75000"/>
                  </a:schemeClr>
                </a:solidFill>
                <a:latin typeface="微軟正黑體" pitchFamily="34" charset="-120"/>
                <a:ea typeface="微軟正黑體" pitchFamily="34" charset="-120"/>
              </a:rPr>
              <a:t> 107</a:t>
            </a:r>
            <a:r>
              <a:rPr lang="zh-TW" altLang="zh-TW" sz="2400" b="1" dirty="0" smtClean="0">
                <a:solidFill>
                  <a:schemeClr val="accent5">
                    <a:lumMod val="75000"/>
                  </a:schemeClr>
                </a:solidFill>
                <a:latin typeface="微軟正黑體" pitchFamily="34" charset="-120"/>
                <a:ea typeface="微軟正黑體" pitchFamily="34" charset="-120"/>
              </a:rPr>
              <a:t>學年</a:t>
            </a:r>
            <a:r>
              <a:rPr lang="zh-TW" altLang="zh-TW" sz="2400" b="1" dirty="0">
                <a:solidFill>
                  <a:schemeClr val="accent5">
                    <a:lumMod val="75000"/>
                  </a:schemeClr>
                </a:solidFill>
                <a:latin typeface="微軟正黑體" pitchFamily="34" charset="-120"/>
                <a:ea typeface="微軟正黑體" pitchFamily="34" charset="-120"/>
              </a:rPr>
              <a:t>度五專入學</a:t>
            </a:r>
            <a:r>
              <a:rPr lang="zh-TW" altLang="zh-TW" sz="2400" b="1" dirty="0" smtClean="0">
                <a:solidFill>
                  <a:schemeClr val="accent5">
                    <a:lumMod val="75000"/>
                  </a:schemeClr>
                </a:solidFill>
                <a:latin typeface="微軟正黑體" pitchFamily="34" charset="-120"/>
                <a:ea typeface="微軟正黑體" pitchFamily="34" charset="-120"/>
              </a:rPr>
              <a:t>專用</a:t>
            </a:r>
            <a:r>
              <a:rPr lang="zh-TW" altLang="en-US" sz="2400" b="1" dirty="0" smtClean="0">
                <a:solidFill>
                  <a:schemeClr val="accent5">
                    <a:lumMod val="75000"/>
                  </a:schemeClr>
                </a:solidFill>
                <a:latin typeface="微軟正黑體" pitchFamily="34" charset="-120"/>
                <a:ea typeface="微軟正黑體" pitchFamily="34" charset="-120"/>
              </a:rPr>
              <a:t>優先</a:t>
            </a:r>
            <a:r>
              <a:rPr lang="zh-TW" altLang="zh-TW" sz="2400" b="1" dirty="0" smtClean="0">
                <a:solidFill>
                  <a:schemeClr val="accent5">
                    <a:lumMod val="75000"/>
                  </a:schemeClr>
                </a:solidFill>
                <a:latin typeface="微軟正黑體" pitchFamily="34" charset="-120"/>
                <a:ea typeface="微軟正黑體" pitchFamily="34" charset="-120"/>
              </a:rPr>
              <a:t>免試</a:t>
            </a:r>
            <a:r>
              <a:rPr lang="zh-TW" altLang="zh-TW" sz="2400" b="1" dirty="0">
                <a:solidFill>
                  <a:schemeClr val="accent5">
                    <a:lumMod val="75000"/>
                  </a:schemeClr>
                </a:solidFill>
                <a:latin typeface="微軟正黑體" pitchFamily="34" charset="-120"/>
                <a:ea typeface="微軟正黑體" pitchFamily="34" charset="-120"/>
              </a:rPr>
              <a:t>入學超額比序項目積分證明單</a:t>
            </a:r>
            <a:r>
              <a:rPr lang="zh-TW" altLang="en-US" sz="2400" b="1" dirty="0" smtClean="0">
                <a:solidFill>
                  <a:schemeClr val="accent5">
                    <a:lumMod val="75000"/>
                  </a:schemeClr>
                </a:solidFill>
                <a:latin typeface="微軟正黑體" pitchFamily="34" charset="-120"/>
                <a:ea typeface="微軟正黑體" pitchFamily="34" charset="-120"/>
              </a:rPr>
              <a:t>」正本</a:t>
            </a:r>
            <a:r>
              <a:rPr lang="zh-TW" altLang="en-US" sz="2400" b="1" dirty="0" smtClean="0">
                <a:solidFill>
                  <a:srgbClr val="C00000"/>
                </a:solidFill>
                <a:latin typeface="微軟正黑體" pitchFamily="34" charset="-120"/>
                <a:ea typeface="微軟正黑體" pitchFamily="34" charset="-120"/>
              </a:rPr>
              <a:t>蓋妥學校戳章</a:t>
            </a:r>
            <a:endParaRPr lang="zh-TW" altLang="en-US" sz="2400" b="1" dirty="0">
              <a:solidFill>
                <a:srgbClr val="C00000"/>
              </a:solidFill>
              <a:latin typeface="微軟正黑體" pitchFamily="34" charset="-120"/>
              <a:ea typeface="微軟正黑體" pitchFamily="34" charset="-120"/>
            </a:endParaRPr>
          </a:p>
          <a:p>
            <a:pPr marL="571500" lvl="0" indent="-285750" defTabSz="977900">
              <a:lnSpc>
                <a:spcPct val="120000"/>
              </a:lnSpc>
              <a:spcBef>
                <a:spcPts val="600"/>
              </a:spcBef>
              <a:spcAft>
                <a:spcPts val="600"/>
              </a:spcAft>
              <a:buFont typeface="Wingdings" pitchFamily="2" charset="2"/>
              <a:buChar char="ü"/>
              <a:tabLst>
                <a:tab pos="571500" algn="l"/>
              </a:tabLst>
              <a:defRPr/>
            </a:pPr>
            <a:r>
              <a:rPr lang="zh-TW" altLang="en-US" sz="2400" b="1" dirty="0" smtClean="0">
                <a:solidFill>
                  <a:srgbClr val="2F5597"/>
                </a:solidFill>
                <a:latin typeface="微軟正黑體" pitchFamily="34" charset="-120"/>
                <a:ea typeface="微軟正黑體" pitchFamily="34" charset="-120"/>
              </a:rPr>
              <a:t>確認免試生及監護人皆已簽章</a:t>
            </a:r>
            <a:endParaRPr lang="zh-TW" altLang="en-US" sz="2400" b="1" dirty="0">
              <a:solidFill>
                <a:srgbClr val="2F5597"/>
              </a:solidFill>
              <a:latin typeface="微軟正黑體" pitchFamily="34" charset="-120"/>
              <a:ea typeface="微軟正黑體" pitchFamily="34" charset="-120"/>
            </a:endParaRPr>
          </a:p>
          <a:p>
            <a:pPr marL="571500" lvl="0" indent="-285750" defTabSz="977900">
              <a:lnSpc>
                <a:spcPct val="120000"/>
              </a:lnSpc>
              <a:spcBef>
                <a:spcPts val="600"/>
              </a:spcBef>
              <a:spcAft>
                <a:spcPts val="600"/>
              </a:spcAft>
              <a:buFont typeface="Wingdings" pitchFamily="2" charset="2"/>
              <a:buChar char="ü"/>
              <a:tabLst>
                <a:tab pos="571500" algn="l"/>
              </a:tabLst>
              <a:defRPr/>
            </a:pPr>
            <a:r>
              <a:rPr lang="zh-TW" altLang="en-US" sz="2400" b="1" dirty="0" smtClean="0">
                <a:solidFill>
                  <a:schemeClr val="accent5">
                    <a:lumMod val="75000"/>
                  </a:schemeClr>
                </a:solidFill>
                <a:latin typeface="微軟正黑體" pitchFamily="34" charset="-120"/>
                <a:ea typeface="微軟正黑體" pitchFamily="34" charset="-120"/>
              </a:rPr>
              <a:t>具弱勢身分之免試生，是否已檢附身分證明文件</a:t>
            </a:r>
            <a:r>
              <a:rPr lang="zh-TW" altLang="en-US" sz="2400" b="1" dirty="0" smtClean="0">
                <a:solidFill>
                  <a:srgbClr val="C00000"/>
                </a:solidFill>
                <a:latin typeface="微軟正黑體" pitchFamily="34" charset="-120"/>
                <a:ea typeface="微軟正黑體" pitchFamily="34" charset="-120"/>
              </a:rPr>
              <a:t>（留意文件有效期限）</a:t>
            </a:r>
            <a:r>
              <a:rPr lang="zh-TW" altLang="en-US" sz="2400" b="1" dirty="0" smtClean="0">
                <a:solidFill>
                  <a:schemeClr val="accent5">
                    <a:lumMod val="75000"/>
                  </a:schemeClr>
                </a:solidFill>
                <a:latin typeface="微軟正黑體" pitchFamily="34" charset="-120"/>
                <a:ea typeface="微軟正黑體" pitchFamily="34" charset="-120"/>
              </a:rPr>
              <a:t>。  </a:t>
            </a:r>
            <a:endParaRPr lang="zh-TW" altLang="en-US" dirty="0"/>
          </a:p>
        </p:txBody>
      </p:sp>
      <p:sp>
        <p:nvSpPr>
          <p:cNvPr id="8" name="標題 1"/>
          <p:cNvSpPr>
            <a:spLocks noGrp="1"/>
          </p:cNvSpPr>
          <p:nvPr>
            <p:ph type="title"/>
          </p:nvPr>
        </p:nvSpPr>
        <p:spPr>
          <a:xfrm>
            <a:off x="828776" y="16140"/>
            <a:ext cx="10515600" cy="1325563"/>
          </a:xfrm>
        </p:spPr>
        <p:txBody>
          <a:bodyPr>
            <a:normAutofit/>
          </a:bodyPr>
          <a:lstStyle/>
          <a:p>
            <a:r>
              <a:rPr lang="zh-TW" altLang="en-US" b="1" dirty="0" smtClean="0">
                <a:solidFill>
                  <a:srgbClr val="002060"/>
                </a:solidFill>
                <a:latin typeface="微軟正黑體" panose="020B0604030504040204" pitchFamily="34" charset="-120"/>
                <a:ea typeface="微軟正黑體" panose="020B0604030504040204" pitchFamily="34" charset="-120"/>
              </a:rPr>
              <a:t>報名</a:t>
            </a:r>
            <a:r>
              <a:rPr lang="zh-TW" altLang="en-US" b="1" dirty="0" smtClean="0">
                <a:solidFill>
                  <a:srgbClr val="002060"/>
                </a:solidFill>
                <a:latin typeface="微軟正黑體" panose="020B0604030504040204" pitchFamily="34" charset="-120"/>
                <a:ea typeface="微軟正黑體" panose="020B0604030504040204" pitchFamily="34" charset="-120"/>
              </a:rPr>
              <a:t>作業</a:t>
            </a:r>
            <a:r>
              <a:rPr lang="en-US" altLang="zh-TW" b="1" dirty="0" smtClean="0">
                <a:solidFill>
                  <a:srgbClr val="002060"/>
                </a:solidFill>
                <a:latin typeface="微軟正黑體" panose="020B0604030504040204" pitchFamily="34" charset="-120"/>
                <a:ea typeface="微軟正黑體" panose="020B0604030504040204" pitchFamily="34" charset="-120"/>
              </a:rPr>
              <a:t>-</a:t>
            </a:r>
            <a:r>
              <a:rPr lang="zh-TW" altLang="en-US" sz="4000" b="1" dirty="0" smtClean="0">
                <a:solidFill>
                  <a:srgbClr val="002060"/>
                </a:solidFill>
                <a:latin typeface="微軟正黑體" panose="020B0604030504040204" pitchFamily="34" charset="-120"/>
                <a:ea typeface="微軟正黑體" panose="020B0604030504040204" pitchFamily="34" charset="-120"/>
              </a:rPr>
              <a:t>集體報名應繳報名</a:t>
            </a:r>
            <a:r>
              <a:rPr lang="zh-TW" altLang="en-US" sz="4000" b="1" dirty="0" smtClean="0">
                <a:solidFill>
                  <a:srgbClr val="002060"/>
                </a:solidFill>
                <a:latin typeface="微軟正黑體" panose="020B0604030504040204" pitchFamily="34" charset="-120"/>
                <a:ea typeface="微軟正黑體" panose="020B0604030504040204" pitchFamily="34" charset="-120"/>
              </a:rPr>
              <a:t>資料</a:t>
            </a:r>
            <a:endParaRPr lang="zh-TW" altLang="en-US" sz="4000" b="1" dirty="0">
              <a:solidFill>
                <a:srgbClr val="002060"/>
              </a:solidFill>
              <a:latin typeface="微軟正黑體" panose="020B0604030504040204" pitchFamily="34" charset="-120"/>
              <a:ea typeface="微軟正黑體" panose="020B0604030504040204" pitchFamily="34" charset="-120"/>
            </a:endParaRPr>
          </a:p>
        </p:txBody>
      </p:sp>
      <p:sp>
        <p:nvSpPr>
          <p:cNvPr id="11" name="文字方塊 10"/>
          <p:cNvSpPr txBox="1"/>
          <p:nvPr/>
        </p:nvSpPr>
        <p:spPr>
          <a:xfrm>
            <a:off x="4919363" y="3533017"/>
            <a:ext cx="7143751" cy="400110"/>
          </a:xfrm>
          <a:prstGeom prst="rect">
            <a:avLst/>
          </a:prstGeom>
          <a:solidFill>
            <a:srgbClr val="FFFFCC"/>
          </a:solidFill>
        </p:spPr>
        <p:txBody>
          <a:bodyPr wrap="square" rtlCol="0">
            <a:spAutoFit/>
          </a:bodyPr>
          <a:lstStyle/>
          <a:p>
            <a:pPr>
              <a:lnSpc>
                <a:spcPts val="2400"/>
              </a:lnSpc>
              <a:spcBef>
                <a:spcPts val="600"/>
              </a:spcBef>
              <a:spcAft>
                <a:spcPts val="600"/>
              </a:spcAft>
            </a:pPr>
            <a:r>
              <a:rPr lang="zh-TW" altLang="en-US" b="1" dirty="0" smtClean="0">
                <a:latin typeface="微軟正黑體" pitchFamily="34" charset="-120"/>
                <a:ea typeface="微軟正黑體" pitchFamily="34" charset="-120"/>
              </a:rPr>
              <a:t>尚未取得身分證者，得以健保</a:t>
            </a:r>
            <a:r>
              <a:rPr lang="en-US" altLang="zh-TW" b="1" dirty="0" smtClean="0">
                <a:latin typeface="微軟正黑體" pitchFamily="34" charset="-120"/>
                <a:ea typeface="微軟正黑體" pitchFamily="34" charset="-120"/>
              </a:rPr>
              <a:t>IC</a:t>
            </a:r>
            <a:r>
              <a:rPr lang="zh-TW" altLang="en-US" b="1" dirty="0" smtClean="0">
                <a:latin typeface="微軟正黑體" pitchFamily="34" charset="-120"/>
                <a:ea typeface="微軟正黑體" pitchFamily="34" charset="-120"/>
              </a:rPr>
              <a:t>卡正面影印本或戶口名簿影本代替</a:t>
            </a:r>
            <a:endParaRPr lang="zh-TW" altLang="en-US" dirty="0">
              <a:latin typeface="微軟正黑體" pitchFamily="34" charset="-120"/>
              <a:ea typeface="微軟正黑體" pitchFamily="34" charset="-120"/>
            </a:endParaRPr>
          </a:p>
        </p:txBody>
      </p:sp>
      <p:pic>
        <p:nvPicPr>
          <p:cNvPr id="30725" name="Picture 5" descr="C:\Users\chou\AppData\Local\Microsoft\Windows\INetCache\IE\MS4IOX4J\15-Light-Bulb-icon[1].png"/>
          <p:cNvPicPr>
            <a:picLocks noChangeAspect="1" noChangeArrowheads="1"/>
          </p:cNvPicPr>
          <p:nvPr/>
        </p:nvPicPr>
        <p:blipFill>
          <a:blip r:embed="rId2" cstate="print"/>
          <a:srcRect/>
          <a:stretch>
            <a:fillRect/>
          </a:stretch>
        </p:blipFill>
        <p:spPr bwMode="auto">
          <a:xfrm>
            <a:off x="4519521" y="3362487"/>
            <a:ext cx="466725" cy="523876"/>
          </a:xfrm>
          <a:prstGeom prst="rect">
            <a:avLst/>
          </a:prstGeom>
          <a:noFill/>
        </p:spPr>
      </p:pic>
      <p:pic>
        <p:nvPicPr>
          <p:cNvPr id="17" name="Picture 2" descr="https://encrypted-tbn3.gstatic.com/images?q=tbn:ANd9GcRJwaL-T9nDN6ysicQXX-9XtguFWx84et1Z-lKpbLQlvmyzdmVy"/>
          <p:cNvPicPr>
            <a:picLocks noChangeAspect="1" noChangeArrowheads="1"/>
          </p:cNvPicPr>
          <p:nvPr/>
        </p:nvPicPr>
        <p:blipFill rotWithShape="1">
          <a:blip r:embed="rId3" cstate="print">
            <a:lum contrast="20000"/>
          </a:blip>
          <a:srcRect b="8907"/>
          <a:stretch/>
        </p:blipFill>
        <p:spPr bwMode="auto">
          <a:xfrm>
            <a:off x="10691515" y="4748926"/>
            <a:ext cx="1500486" cy="2109074"/>
          </a:xfrm>
          <a:prstGeom prst="rect">
            <a:avLst/>
          </a:prstGeom>
          <a:noFill/>
        </p:spPr>
      </p:pic>
      <p:sp>
        <p:nvSpPr>
          <p:cNvPr id="2" name="投影片編號版面配置區 1"/>
          <p:cNvSpPr>
            <a:spLocks noGrp="1"/>
          </p:cNvSpPr>
          <p:nvPr>
            <p:ph type="sldNum" sz="quarter" idx="12"/>
          </p:nvPr>
        </p:nvSpPr>
        <p:spPr>
          <a:xfrm>
            <a:off x="9319914" y="6327332"/>
            <a:ext cx="2743200" cy="365125"/>
          </a:xfrm>
        </p:spPr>
        <p:txBody>
          <a:bodyPr vert="horz" lIns="91440" tIns="45720" rIns="91440" bIns="45720" rtlCol="0" anchor="ctr"/>
          <a:lstStyle/>
          <a:p>
            <a:fld id="{97006424-D9F2-4793-8C2C-FF1240B9B1D0}" type="slidenum">
              <a:rPr lang="zh-TW" altLang="en-US" sz="2000">
                <a:solidFill>
                  <a:schemeClr val="tx1"/>
                </a:solidFill>
              </a:rPr>
              <a:pPr/>
              <a:t>6</a:t>
            </a:fld>
            <a:endParaRPr lang="zh-TW" altLang="en-US" sz="2600" dirty="0">
              <a:solidFill>
                <a:schemeClr val="tx1"/>
              </a:solidFill>
            </a:endParaRPr>
          </a:p>
        </p:txBody>
      </p:sp>
      <p:sp>
        <p:nvSpPr>
          <p:cNvPr id="12" name="矩形 11"/>
          <p:cNvSpPr/>
          <p:nvPr/>
        </p:nvSpPr>
        <p:spPr>
          <a:xfrm>
            <a:off x="7375314" y="1941739"/>
            <a:ext cx="1581149" cy="438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形圖說文字 9"/>
          <p:cNvSpPr/>
          <p:nvPr/>
        </p:nvSpPr>
        <p:spPr>
          <a:xfrm>
            <a:off x="10685264" y="2317420"/>
            <a:ext cx="1366676" cy="1178560"/>
          </a:xfrm>
          <a:prstGeom prst="wedgeEllipseCallout">
            <a:avLst>
              <a:gd name="adj1" fmla="val -62258"/>
              <a:gd name="adj2" fmla="val 29152"/>
            </a:avLst>
          </a:prstGeom>
          <a:solidFill>
            <a:srgbClr val="FFFFE1"/>
          </a:solidFill>
          <a:ln w="57150">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2800" b="1" dirty="0" smtClean="0">
                <a:solidFill>
                  <a:srgbClr val="C00000"/>
                </a:solidFill>
                <a:latin typeface="微軟正黑體" panose="020B0604030504040204" pitchFamily="34" charset="-120"/>
                <a:ea typeface="微軟正黑體" panose="020B0604030504040204" pitchFamily="34" charset="-120"/>
              </a:rPr>
              <a:t>非常重</a:t>
            </a:r>
            <a:r>
              <a:rPr lang="zh-TW" altLang="en-US" sz="2800" b="1" dirty="0">
                <a:solidFill>
                  <a:srgbClr val="C00000"/>
                </a:solidFill>
                <a:latin typeface="微軟正黑體" panose="020B0604030504040204" pitchFamily="34" charset="-120"/>
                <a:ea typeface="微軟正黑體" panose="020B0604030504040204" pitchFamily="34" charset="-120"/>
              </a:rPr>
              <a:t>要</a:t>
            </a:r>
          </a:p>
        </p:txBody>
      </p:sp>
    </p:spTree>
    <p:extLst>
      <p:ext uri="{BB962C8B-B14F-4D97-AF65-F5344CB8AC3E}">
        <p14:creationId xmlns:p14="http://schemas.microsoft.com/office/powerpoint/2010/main" val="23698925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838200" y="365125"/>
            <a:ext cx="10515600" cy="1325563"/>
          </a:xfrm>
        </p:spPr>
        <p:txBody>
          <a:bodyPr>
            <a:normAutofit/>
          </a:bodyPr>
          <a:lstStyle/>
          <a:p>
            <a:r>
              <a:rPr lang="zh-TW" altLang="en-US" b="1" dirty="0" smtClean="0">
                <a:solidFill>
                  <a:srgbClr val="002060"/>
                </a:solidFill>
                <a:latin typeface="微軟正黑體" panose="020B0604030504040204" pitchFamily="34" charset="-120"/>
                <a:ea typeface="微軟正黑體" panose="020B0604030504040204" pitchFamily="34" charset="-120"/>
              </a:rPr>
              <a:t>報名</a:t>
            </a:r>
            <a:r>
              <a:rPr lang="zh-TW" altLang="en-US" b="1" dirty="0" smtClean="0">
                <a:solidFill>
                  <a:srgbClr val="002060"/>
                </a:solidFill>
                <a:latin typeface="微軟正黑體" panose="020B0604030504040204" pitchFamily="34" charset="-120"/>
                <a:ea typeface="微軟正黑體" panose="020B0604030504040204" pitchFamily="34" charset="-120"/>
              </a:rPr>
              <a:t>作業</a:t>
            </a:r>
            <a:r>
              <a:rPr lang="zh-TW" altLang="en-US" sz="4000" b="1" dirty="0" smtClean="0">
                <a:solidFill>
                  <a:srgbClr val="002060"/>
                </a:solidFill>
                <a:latin typeface="微軟正黑體" panose="020B0604030504040204" pitchFamily="34" charset="-120"/>
                <a:ea typeface="微軟正黑體" panose="020B0604030504040204" pitchFamily="34" charset="-120"/>
              </a:rPr>
              <a:t>－報名</a:t>
            </a:r>
            <a:r>
              <a:rPr lang="zh-TW" altLang="en-US" sz="4000" b="1" dirty="0" smtClean="0">
                <a:solidFill>
                  <a:srgbClr val="002060"/>
                </a:solidFill>
                <a:latin typeface="微軟正黑體" panose="020B0604030504040204" pitchFamily="34" charset="-120"/>
                <a:ea typeface="微軟正黑體" panose="020B0604030504040204" pitchFamily="34" charset="-120"/>
              </a:rPr>
              <a:t>費</a:t>
            </a:r>
            <a:endParaRPr lang="zh-TW" altLang="en-US" sz="4000" b="1" dirty="0">
              <a:solidFill>
                <a:srgbClr val="002060"/>
              </a:solidFill>
              <a:latin typeface="微軟正黑體" panose="020B0604030504040204" pitchFamily="34" charset="-120"/>
              <a:ea typeface="微軟正黑體" panose="020B0604030504040204" pitchFamily="34" charset="-120"/>
            </a:endParaRPr>
          </a:p>
        </p:txBody>
      </p:sp>
      <p:grpSp>
        <p:nvGrpSpPr>
          <p:cNvPr id="23" name="群組 22"/>
          <p:cNvGrpSpPr/>
          <p:nvPr/>
        </p:nvGrpSpPr>
        <p:grpSpPr>
          <a:xfrm>
            <a:off x="519112" y="2552698"/>
            <a:ext cx="11123644" cy="3798166"/>
            <a:chOff x="519112" y="3048000"/>
            <a:chExt cx="4600575" cy="1906208"/>
          </a:xfrm>
        </p:grpSpPr>
        <p:sp>
          <p:nvSpPr>
            <p:cNvPr id="10" name="矩形 9"/>
            <p:cNvSpPr/>
            <p:nvPr/>
          </p:nvSpPr>
          <p:spPr>
            <a:xfrm>
              <a:off x="519112" y="3048000"/>
              <a:ext cx="215265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solidFill>
                    <a:srgbClr val="7030A0"/>
                  </a:solidFill>
                  <a:latin typeface="微軟正黑體" pitchFamily="34" charset="-120"/>
                  <a:ea typeface="微軟正黑體" pitchFamily="34" charset="-120"/>
                </a:rPr>
                <a:t>一般生</a:t>
              </a:r>
              <a:r>
                <a:rPr lang="en-US" altLang="zh-TW" sz="2800" b="1" dirty="0" smtClean="0">
                  <a:solidFill>
                    <a:srgbClr val="7030A0"/>
                  </a:solidFill>
                  <a:latin typeface="微軟正黑體" pitchFamily="34" charset="-120"/>
                  <a:ea typeface="微軟正黑體" pitchFamily="34" charset="-120"/>
                </a:rPr>
                <a:t/>
              </a:r>
              <a:br>
                <a:rPr lang="en-US" altLang="zh-TW" sz="2800" b="1" dirty="0" smtClean="0">
                  <a:solidFill>
                    <a:srgbClr val="7030A0"/>
                  </a:solidFill>
                  <a:latin typeface="微軟正黑體" pitchFamily="34" charset="-120"/>
                  <a:ea typeface="微軟正黑體" pitchFamily="34" charset="-120"/>
                </a:rPr>
              </a:br>
              <a:r>
                <a:rPr lang="zh-TW" altLang="en-US" sz="1600" b="1" dirty="0" smtClean="0">
                  <a:solidFill>
                    <a:srgbClr val="7030A0"/>
                  </a:solidFill>
                  <a:latin typeface="微軟正黑體" pitchFamily="34" charset="-120"/>
                  <a:ea typeface="微軟正黑體" pitchFamily="34" charset="-120"/>
                </a:rPr>
                <a:t>（大陸長期探親子女）</a:t>
              </a:r>
              <a:endParaRPr lang="en-US" altLang="zh-TW" sz="1600" b="1" dirty="0" smtClean="0">
                <a:solidFill>
                  <a:srgbClr val="7030A0"/>
                </a:solidFill>
                <a:latin typeface="微軟正黑體" pitchFamily="34" charset="-120"/>
                <a:ea typeface="微軟正黑體" pitchFamily="34" charset="-120"/>
              </a:endParaRPr>
            </a:p>
            <a:p>
              <a:pPr algn="ctr"/>
              <a:r>
                <a:rPr lang="en-US" altLang="zh-TW" sz="2800" b="1" dirty="0" smtClean="0">
                  <a:solidFill>
                    <a:srgbClr val="C00000"/>
                  </a:solidFill>
                  <a:latin typeface="微軟正黑體" pitchFamily="34" charset="-120"/>
                  <a:ea typeface="微軟正黑體" pitchFamily="34" charset="-120"/>
                </a:rPr>
                <a:t>300</a:t>
              </a:r>
              <a:r>
                <a:rPr lang="zh-TW" altLang="en-US" sz="2800" b="1" dirty="0" smtClean="0">
                  <a:solidFill>
                    <a:srgbClr val="C00000"/>
                  </a:solidFill>
                  <a:latin typeface="微軟正黑體" pitchFamily="34" charset="-120"/>
                  <a:ea typeface="微軟正黑體" pitchFamily="34" charset="-120"/>
                </a:rPr>
                <a:t>元</a:t>
              </a:r>
              <a:r>
                <a:rPr lang="en-US" altLang="zh-TW" sz="2800" b="1" dirty="0" smtClean="0">
                  <a:solidFill>
                    <a:srgbClr val="C00000"/>
                  </a:solidFill>
                  <a:latin typeface="微軟正黑體" pitchFamily="34" charset="-120"/>
                  <a:ea typeface="微軟正黑體" pitchFamily="34" charset="-120"/>
                </a:rPr>
                <a:t>/</a:t>
              </a:r>
              <a:r>
                <a:rPr lang="zh-TW" altLang="en-US" sz="2800" b="1" dirty="0" smtClean="0">
                  <a:solidFill>
                    <a:srgbClr val="C00000"/>
                  </a:solidFill>
                  <a:latin typeface="微軟正黑體" pitchFamily="34" charset="-120"/>
                  <a:ea typeface="微軟正黑體" pitchFamily="34" charset="-120"/>
                </a:rPr>
                <a:t>人</a:t>
              </a:r>
              <a:endParaRPr lang="zh-TW" altLang="en-US" sz="2800" b="1" dirty="0">
                <a:solidFill>
                  <a:srgbClr val="C00000"/>
                </a:solidFill>
                <a:latin typeface="微軟正黑體" pitchFamily="34" charset="-120"/>
                <a:ea typeface="微軟正黑體" pitchFamily="34" charset="-120"/>
              </a:endParaRPr>
            </a:p>
          </p:txBody>
        </p:sp>
        <p:sp>
          <p:nvSpPr>
            <p:cNvPr id="14" name="矩形 13"/>
            <p:cNvSpPr/>
            <p:nvPr/>
          </p:nvSpPr>
          <p:spPr>
            <a:xfrm>
              <a:off x="535354" y="4039808"/>
              <a:ext cx="2152650" cy="914400"/>
            </a:xfrm>
            <a:prstGeom prst="rect">
              <a:avLst/>
            </a:prstGeom>
            <a:solidFill>
              <a:srgbClr val="FFEB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000" b="1" dirty="0" smtClean="0">
                  <a:solidFill>
                    <a:srgbClr val="7030A0"/>
                  </a:solidFill>
                  <a:latin typeface="微軟正黑體" pitchFamily="34" charset="-120"/>
                  <a:ea typeface="微軟正黑體" pitchFamily="34" charset="-120"/>
                </a:rPr>
                <a:t>低收入戶</a:t>
              </a:r>
              <a:endParaRPr lang="en-US" altLang="zh-TW" sz="3000" b="1" dirty="0" smtClean="0">
                <a:solidFill>
                  <a:srgbClr val="7030A0"/>
                </a:solidFill>
                <a:latin typeface="微軟正黑體" pitchFamily="34" charset="-120"/>
                <a:ea typeface="微軟正黑體" pitchFamily="34" charset="-120"/>
              </a:endParaRPr>
            </a:p>
            <a:p>
              <a:pPr algn="ctr"/>
              <a:r>
                <a:rPr lang="en-US" altLang="zh-TW" sz="2800" b="1" dirty="0" smtClean="0">
                  <a:solidFill>
                    <a:srgbClr val="C00000"/>
                  </a:solidFill>
                  <a:latin typeface="微軟正黑體" pitchFamily="34" charset="-120"/>
                  <a:ea typeface="微軟正黑體" pitchFamily="34" charset="-120"/>
                </a:rPr>
                <a:t>0</a:t>
              </a:r>
              <a:r>
                <a:rPr lang="zh-TW" altLang="en-US" sz="2800" b="1" dirty="0" smtClean="0">
                  <a:solidFill>
                    <a:srgbClr val="C00000"/>
                  </a:solidFill>
                  <a:latin typeface="微軟正黑體" pitchFamily="34" charset="-120"/>
                  <a:ea typeface="微軟正黑體" pitchFamily="34" charset="-120"/>
                </a:rPr>
                <a:t>元</a:t>
              </a:r>
              <a:r>
                <a:rPr lang="en-US" altLang="zh-TW" sz="2800" b="1" dirty="0" smtClean="0">
                  <a:solidFill>
                    <a:srgbClr val="C00000"/>
                  </a:solidFill>
                  <a:latin typeface="微軟正黑體" pitchFamily="34" charset="-120"/>
                  <a:ea typeface="微軟正黑體" pitchFamily="34" charset="-120"/>
                </a:rPr>
                <a:t>/</a:t>
              </a:r>
              <a:r>
                <a:rPr lang="zh-TW" altLang="en-US" sz="2800" b="1" dirty="0" smtClean="0">
                  <a:solidFill>
                    <a:srgbClr val="C00000"/>
                  </a:solidFill>
                  <a:latin typeface="微軟正黑體" pitchFamily="34" charset="-120"/>
                  <a:ea typeface="微軟正黑體" pitchFamily="34" charset="-120"/>
                </a:rPr>
                <a:t>人</a:t>
              </a:r>
              <a:r>
                <a:rPr lang="en-US" altLang="zh-TW" sz="2800" b="1" dirty="0" smtClean="0">
                  <a:solidFill>
                    <a:srgbClr val="C00000"/>
                  </a:solidFill>
                  <a:latin typeface="微軟正黑體" pitchFamily="34" charset="-120"/>
                  <a:ea typeface="微軟正黑體" pitchFamily="34" charset="-120"/>
                </a:rPr>
                <a:t/>
              </a:r>
              <a:br>
                <a:rPr lang="en-US" altLang="zh-TW" sz="2800" b="1" dirty="0" smtClean="0">
                  <a:solidFill>
                    <a:srgbClr val="C00000"/>
                  </a:solidFill>
                  <a:latin typeface="微軟正黑體" pitchFamily="34" charset="-120"/>
                  <a:ea typeface="微軟正黑體" pitchFamily="34" charset="-120"/>
                </a:rPr>
              </a:br>
              <a:r>
                <a:rPr lang="zh-TW" altLang="en-US" sz="1400" b="1" dirty="0" smtClean="0">
                  <a:solidFill>
                    <a:srgbClr val="0033CC"/>
                  </a:solidFill>
                  <a:latin typeface="微軟正黑體" pitchFamily="34" charset="-120"/>
                  <a:ea typeface="微軟正黑體" pitchFamily="34" charset="-120"/>
                </a:rPr>
                <a:t>檢附報名期間內有效之「低收入戶證明文件」</a:t>
              </a:r>
            </a:p>
          </p:txBody>
        </p:sp>
        <p:sp>
          <p:nvSpPr>
            <p:cNvPr id="15" name="矩形 14"/>
            <p:cNvSpPr/>
            <p:nvPr/>
          </p:nvSpPr>
          <p:spPr>
            <a:xfrm>
              <a:off x="2967037" y="3048000"/>
              <a:ext cx="2152650" cy="91440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000" b="1" dirty="0" smtClean="0">
                  <a:solidFill>
                    <a:srgbClr val="7030A0"/>
                  </a:solidFill>
                  <a:latin typeface="微軟正黑體" pitchFamily="34" charset="-120"/>
                  <a:ea typeface="微軟正黑體" pitchFamily="34" charset="-120"/>
                </a:rPr>
                <a:t>中低收入戶</a:t>
              </a:r>
              <a:endParaRPr lang="en-US" altLang="zh-TW" sz="3000" b="1" dirty="0" smtClean="0">
                <a:solidFill>
                  <a:srgbClr val="7030A0"/>
                </a:solidFill>
                <a:latin typeface="微軟正黑體" pitchFamily="34" charset="-120"/>
                <a:ea typeface="微軟正黑體" pitchFamily="34" charset="-120"/>
              </a:endParaRPr>
            </a:p>
            <a:p>
              <a:pPr algn="ctr"/>
              <a:r>
                <a:rPr lang="en-US" altLang="zh-TW" sz="2800" b="1" dirty="0" smtClean="0">
                  <a:solidFill>
                    <a:srgbClr val="C00000"/>
                  </a:solidFill>
                  <a:latin typeface="微軟正黑體" pitchFamily="34" charset="-120"/>
                  <a:ea typeface="微軟正黑體" pitchFamily="34" charset="-120"/>
                </a:rPr>
                <a:t>120</a:t>
              </a:r>
              <a:r>
                <a:rPr lang="zh-TW" altLang="en-US" sz="2800" b="1" dirty="0" smtClean="0">
                  <a:solidFill>
                    <a:srgbClr val="C00000"/>
                  </a:solidFill>
                  <a:latin typeface="微軟正黑體" pitchFamily="34" charset="-120"/>
                  <a:ea typeface="微軟正黑體" pitchFamily="34" charset="-120"/>
                </a:rPr>
                <a:t>元</a:t>
              </a:r>
              <a:r>
                <a:rPr lang="en-US" altLang="zh-TW" sz="2800" b="1" dirty="0" smtClean="0">
                  <a:solidFill>
                    <a:srgbClr val="C00000"/>
                  </a:solidFill>
                  <a:latin typeface="微軟正黑體" pitchFamily="34" charset="-120"/>
                  <a:ea typeface="微軟正黑體" pitchFamily="34" charset="-120"/>
                </a:rPr>
                <a:t>/</a:t>
              </a:r>
              <a:r>
                <a:rPr lang="zh-TW" altLang="en-US" sz="2800" b="1" dirty="0" smtClean="0">
                  <a:solidFill>
                    <a:srgbClr val="C00000"/>
                  </a:solidFill>
                  <a:latin typeface="微軟正黑體" pitchFamily="34" charset="-120"/>
                  <a:ea typeface="微軟正黑體" pitchFamily="34" charset="-120"/>
                </a:rPr>
                <a:t>人</a:t>
              </a:r>
              <a:r>
                <a:rPr lang="en-US" altLang="zh-TW" sz="2800" b="1" dirty="0" smtClean="0">
                  <a:solidFill>
                    <a:srgbClr val="C00000"/>
                  </a:solidFill>
                  <a:latin typeface="微軟正黑體" pitchFamily="34" charset="-120"/>
                  <a:ea typeface="微軟正黑體" pitchFamily="34" charset="-120"/>
                </a:rPr>
                <a:t/>
              </a:r>
              <a:br>
                <a:rPr lang="en-US" altLang="zh-TW" sz="2800" b="1" dirty="0" smtClean="0">
                  <a:solidFill>
                    <a:srgbClr val="C00000"/>
                  </a:solidFill>
                  <a:latin typeface="微軟正黑體" pitchFamily="34" charset="-120"/>
                  <a:ea typeface="微軟正黑體" pitchFamily="34" charset="-120"/>
                </a:rPr>
              </a:br>
              <a:r>
                <a:rPr lang="zh-TW" altLang="en-US" sz="1400" b="1" dirty="0" smtClean="0">
                  <a:solidFill>
                    <a:srgbClr val="0033CC"/>
                  </a:solidFill>
                  <a:latin typeface="微軟正黑體" pitchFamily="34" charset="-120"/>
                  <a:ea typeface="微軟正黑體" pitchFamily="34" charset="-120"/>
                </a:rPr>
                <a:t>檢附報名期間內有效之「中低收入戶證明文件」</a:t>
              </a:r>
              <a:endParaRPr lang="en-US" altLang="zh-TW" sz="1400" b="1" dirty="0" smtClean="0">
                <a:solidFill>
                  <a:srgbClr val="0033CC"/>
                </a:solidFill>
                <a:latin typeface="微軟正黑體" pitchFamily="34" charset="-120"/>
                <a:ea typeface="微軟正黑體" pitchFamily="34" charset="-120"/>
              </a:endParaRPr>
            </a:p>
          </p:txBody>
        </p:sp>
        <p:sp>
          <p:nvSpPr>
            <p:cNvPr id="16" name="矩形 15"/>
            <p:cNvSpPr/>
            <p:nvPr/>
          </p:nvSpPr>
          <p:spPr>
            <a:xfrm>
              <a:off x="2955780" y="4039808"/>
              <a:ext cx="2152650" cy="9144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000" b="1" dirty="0" smtClean="0">
                  <a:solidFill>
                    <a:srgbClr val="7030A0"/>
                  </a:solidFill>
                  <a:latin typeface="微軟正黑體" pitchFamily="34" charset="-120"/>
                  <a:ea typeface="微軟正黑體" pitchFamily="34" charset="-120"/>
                </a:rPr>
                <a:t>失業戶子女</a:t>
              </a:r>
              <a:endParaRPr lang="en-US" altLang="zh-TW" sz="3000" b="1" dirty="0" smtClean="0">
                <a:solidFill>
                  <a:srgbClr val="7030A0"/>
                </a:solidFill>
                <a:latin typeface="微軟正黑體" pitchFamily="34" charset="-120"/>
                <a:ea typeface="微軟正黑體" pitchFamily="34" charset="-120"/>
              </a:endParaRPr>
            </a:p>
            <a:p>
              <a:pPr algn="ctr"/>
              <a:r>
                <a:rPr lang="en-US" altLang="zh-TW" sz="2800" b="1" dirty="0" smtClean="0">
                  <a:solidFill>
                    <a:srgbClr val="C00000"/>
                  </a:solidFill>
                  <a:latin typeface="微軟正黑體" pitchFamily="34" charset="-120"/>
                  <a:ea typeface="微軟正黑體" pitchFamily="34" charset="-120"/>
                </a:rPr>
                <a:t>0</a:t>
              </a:r>
              <a:r>
                <a:rPr lang="zh-TW" altLang="en-US" sz="2800" b="1" dirty="0" smtClean="0">
                  <a:solidFill>
                    <a:srgbClr val="C00000"/>
                  </a:solidFill>
                  <a:latin typeface="微軟正黑體" pitchFamily="34" charset="-120"/>
                  <a:ea typeface="微軟正黑體" pitchFamily="34" charset="-120"/>
                </a:rPr>
                <a:t>元</a:t>
              </a:r>
              <a:r>
                <a:rPr lang="en-US" altLang="zh-TW" sz="2800" b="1" dirty="0" smtClean="0">
                  <a:solidFill>
                    <a:srgbClr val="C00000"/>
                  </a:solidFill>
                  <a:latin typeface="微軟正黑體" pitchFamily="34" charset="-120"/>
                  <a:ea typeface="微軟正黑體" pitchFamily="34" charset="-120"/>
                </a:rPr>
                <a:t>/</a:t>
              </a:r>
              <a:r>
                <a:rPr lang="zh-TW" altLang="en-US" sz="2800" b="1" dirty="0" smtClean="0">
                  <a:solidFill>
                    <a:srgbClr val="C00000"/>
                  </a:solidFill>
                  <a:latin typeface="微軟正黑體" pitchFamily="34" charset="-120"/>
                  <a:ea typeface="微軟正黑體" pitchFamily="34" charset="-120"/>
                </a:rPr>
                <a:t>人</a:t>
              </a:r>
              <a:r>
                <a:rPr lang="en-US" altLang="zh-TW" sz="2800" b="1" dirty="0" smtClean="0">
                  <a:solidFill>
                    <a:srgbClr val="C00000"/>
                  </a:solidFill>
                  <a:latin typeface="微軟正黑體" pitchFamily="34" charset="-120"/>
                  <a:ea typeface="微軟正黑體" pitchFamily="34" charset="-120"/>
                </a:rPr>
                <a:t/>
              </a:r>
              <a:br>
                <a:rPr lang="en-US" altLang="zh-TW" sz="2800" b="1" dirty="0" smtClean="0">
                  <a:solidFill>
                    <a:srgbClr val="C00000"/>
                  </a:solidFill>
                  <a:latin typeface="微軟正黑體" pitchFamily="34" charset="-120"/>
                  <a:ea typeface="微軟正黑體" pitchFamily="34" charset="-120"/>
                </a:rPr>
              </a:br>
              <a:r>
                <a:rPr lang="zh-TW" altLang="en-US" sz="1400" b="1" dirty="0" smtClean="0">
                  <a:solidFill>
                    <a:srgbClr val="0033CC"/>
                  </a:solidFill>
                  <a:latin typeface="微軟正黑體" pitchFamily="34" charset="-120"/>
                  <a:ea typeface="微軟正黑體" pitchFamily="34" charset="-120"/>
                </a:rPr>
                <a:t>檢附報名期間內有效之「直系血親尊親屬支領失業給付證明文件」</a:t>
              </a:r>
            </a:p>
          </p:txBody>
        </p:sp>
      </p:grpSp>
      <p:sp>
        <p:nvSpPr>
          <p:cNvPr id="17" name="文字方塊 16"/>
          <p:cNvSpPr txBox="1"/>
          <p:nvPr/>
        </p:nvSpPr>
        <p:spPr>
          <a:xfrm>
            <a:off x="4512507" y="1690749"/>
            <a:ext cx="3057247" cy="523220"/>
          </a:xfrm>
          <a:prstGeom prst="rect">
            <a:avLst/>
          </a:prstGeom>
          <a:noFill/>
        </p:spPr>
        <p:txBody>
          <a:bodyPr wrap="none" rtlCol="0">
            <a:spAutoFit/>
          </a:bodyPr>
          <a:lstStyle/>
          <a:p>
            <a:r>
              <a:rPr lang="zh-TW" altLang="en-US" sz="2800" b="1" dirty="0" smtClean="0">
                <a:solidFill>
                  <a:srgbClr val="C00000"/>
                </a:solidFill>
                <a:latin typeface="微軟正黑體" pitchFamily="34" charset="-120"/>
                <a:ea typeface="微軟正黑體" pitchFamily="34" charset="-120"/>
              </a:rPr>
              <a:t>各繳費身分報名費</a:t>
            </a:r>
            <a:endParaRPr lang="zh-TW" altLang="en-US" sz="2800" b="1" dirty="0">
              <a:solidFill>
                <a:srgbClr val="C00000"/>
              </a:solidFill>
              <a:latin typeface="微軟正黑體" pitchFamily="34" charset="-120"/>
              <a:ea typeface="微軟正黑體" pitchFamily="34" charset="-120"/>
            </a:endParaRPr>
          </a:p>
        </p:txBody>
      </p:sp>
      <p:sp>
        <p:nvSpPr>
          <p:cNvPr id="25" name="左中括弧 24"/>
          <p:cNvSpPr/>
          <p:nvPr/>
        </p:nvSpPr>
        <p:spPr>
          <a:xfrm rot="5400000">
            <a:off x="5903259" y="-3253980"/>
            <a:ext cx="275744" cy="11148813"/>
          </a:xfrm>
          <a:prstGeom prst="leftBracket">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2" name="矩形 1"/>
          <p:cNvSpPr/>
          <p:nvPr/>
        </p:nvSpPr>
        <p:spPr>
          <a:xfrm>
            <a:off x="614470" y="6445262"/>
            <a:ext cx="4705134" cy="369332"/>
          </a:xfrm>
          <a:prstGeom prst="rect">
            <a:avLst/>
          </a:prstGeom>
        </p:spPr>
        <p:txBody>
          <a:bodyPr wrap="none">
            <a:spAutoFit/>
          </a:bodyPr>
          <a:lstStyle/>
          <a:p>
            <a:pPr>
              <a:buNone/>
            </a:pPr>
            <a:r>
              <a:rPr lang="zh-TW" altLang="en-US" dirty="0">
                <a:solidFill>
                  <a:srgbClr val="0033CC"/>
                </a:solidFill>
                <a:latin typeface="微軟正黑體" pitchFamily="34" charset="-120"/>
                <a:ea typeface="微軟正黑體" pitchFamily="34" charset="-120"/>
              </a:rPr>
              <a:t>（報名費</a:t>
            </a:r>
            <a:r>
              <a:rPr lang="zh-TW" altLang="en-US" dirty="0" smtClean="0">
                <a:solidFill>
                  <a:srgbClr val="0033CC"/>
                </a:solidFill>
                <a:latin typeface="微軟正黑體" pitchFamily="34" charset="-120"/>
                <a:ea typeface="微軟正黑體" pitchFamily="34" charset="-120"/>
              </a:rPr>
              <a:t>優待規定請</a:t>
            </a:r>
            <a:r>
              <a:rPr lang="zh-TW" altLang="en-US" dirty="0">
                <a:solidFill>
                  <a:srgbClr val="0033CC"/>
                </a:solidFill>
                <a:latin typeface="微軟正黑體" pitchFamily="34" charset="-120"/>
                <a:ea typeface="微軟正黑體" pitchFamily="34" charset="-120"/>
              </a:rPr>
              <a:t>參照招生簡章</a:t>
            </a:r>
            <a:r>
              <a:rPr lang="zh-TW" altLang="en-US" dirty="0" smtClean="0">
                <a:solidFill>
                  <a:srgbClr val="0033CC"/>
                </a:solidFill>
                <a:latin typeface="微軟正黑體" pitchFamily="34" charset="-120"/>
                <a:ea typeface="微軟正黑體" pitchFamily="34" charset="-120"/>
              </a:rPr>
              <a:t>第</a:t>
            </a:r>
            <a:r>
              <a:rPr lang="en-US" altLang="zh-TW" dirty="0" smtClean="0">
                <a:solidFill>
                  <a:srgbClr val="0033CC"/>
                </a:solidFill>
                <a:latin typeface="微軟正黑體" pitchFamily="34" charset="-120"/>
                <a:ea typeface="微軟正黑體" pitchFamily="34" charset="-120"/>
              </a:rPr>
              <a:t>3-4</a:t>
            </a:r>
            <a:r>
              <a:rPr lang="zh-TW" altLang="en-US" dirty="0" smtClean="0">
                <a:solidFill>
                  <a:srgbClr val="0033CC"/>
                </a:solidFill>
                <a:latin typeface="微軟正黑體" pitchFamily="34" charset="-120"/>
                <a:ea typeface="微軟正黑體" pitchFamily="34" charset="-120"/>
              </a:rPr>
              <a:t>頁</a:t>
            </a:r>
            <a:r>
              <a:rPr lang="zh-TW" altLang="en-US" dirty="0">
                <a:solidFill>
                  <a:srgbClr val="0033CC"/>
                </a:solidFill>
                <a:latin typeface="微軟正黑體" pitchFamily="34" charset="-120"/>
                <a:ea typeface="微軟正黑體" pitchFamily="34" charset="-120"/>
              </a:rPr>
              <a:t>）</a:t>
            </a:r>
            <a:endParaRPr lang="en-US" altLang="zh-TW" dirty="0">
              <a:solidFill>
                <a:srgbClr val="0033CC"/>
              </a:solidFill>
              <a:latin typeface="微軟正黑體" pitchFamily="34" charset="-120"/>
              <a:ea typeface="微軟正黑體" pitchFamily="34" charset="-120"/>
            </a:endParaRPr>
          </a:p>
        </p:txBody>
      </p:sp>
      <p:sp>
        <p:nvSpPr>
          <p:cNvPr id="4" name="投影片編號版面配置區 3"/>
          <p:cNvSpPr>
            <a:spLocks noGrp="1"/>
          </p:cNvSpPr>
          <p:nvPr>
            <p:ph type="sldNum" sz="quarter" idx="12"/>
          </p:nvPr>
        </p:nvSpPr>
        <p:spPr>
          <a:xfrm>
            <a:off x="9448800" y="6350864"/>
            <a:ext cx="2743200" cy="365125"/>
          </a:xfrm>
        </p:spPr>
        <p:txBody>
          <a:bodyPr vert="horz" lIns="91440" tIns="45720" rIns="91440" bIns="45720" rtlCol="0" anchor="ctr"/>
          <a:lstStyle/>
          <a:p>
            <a:fld id="{97006424-D9F2-4793-8C2C-FF1240B9B1D0}" type="slidenum">
              <a:rPr lang="zh-TW" altLang="en-US" sz="2000">
                <a:solidFill>
                  <a:schemeClr val="tx1"/>
                </a:solidFill>
              </a:rPr>
              <a:pPr/>
              <a:t>7</a:t>
            </a:fld>
            <a:endParaRPr lang="zh-TW" altLang="en-US" sz="2000" dirty="0">
              <a:solidFill>
                <a:schemeClr val="tx1"/>
              </a:solidFill>
            </a:endParaRPr>
          </a:p>
        </p:txBody>
      </p:sp>
    </p:spTree>
    <p:extLst>
      <p:ext uri="{BB962C8B-B14F-4D97-AF65-F5344CB8AC3E}">
        <p14:creationId xmlns:p14="http://schemas.microsoft.com/office/powerpoint/2010/main" val="42782990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格 11">
            <a:extLst>
              <a:ext uri="{FF2B5EF4-FFF2-40B4-BE49-F238E27FC236}">
                <a16:creationId xmlns:a16="http://schemas.microsoft.com/office/drawing/2014/main" id="{507E7E64-AA15-47F5-BC4B-C9A9C96409D4}"/>
              </a:ext>
            </a:extLst>
          </p:cNvPr>
          <p:cNvGraphicFramePr>
            <a:graphicFrameLocks noGrp="1"/>
          </p:cNvGraphicFramePr>
          <p:nvPr>
            <p:extLst>
              <p:ext uri="{D42A27DB-BD31-4B8C-83A1-F6EECF244321}">
                <p14:modId xmlns:p14="http://schemas.microsoft.com/office/powerpoint/2010/main" val="833147113"/>
              </p:ext>
            </p:extLst>
          </p:nvPr>
        </p:nvGraphicFramePr>
        <p:xfrm>
          <a:off x="177064" y="821573"/>
          <a:ext cx="11938000" cy="5922478"/>
        </p:xfrm>
        <a:graphic>
          <a:graphicData uri="http://schemas.openxmlformats.org/drawingml/2006/table">
            <a:tbl>
              <a:tblPr firstRow="1" bandRow="1">
                <a:tableStyleId>{5C22544A-7EE6-4342-B048-85BDC9FD1C3A}</a:tableStyleId>
              </a:tblPr>
              <a:tblGrid>
                <a:gridCol w="1302620">
                  <a:extLst>
                    <a:ext uri="{9D8B030D-6E8A-4147-A177-3AD203B41FA5}">
                      <a16:colId xmlns:a16="http://schemas.microsoft.com/office/drawing/2014/main" val="534659036"/>
                    </a:ext>
                  </a:extLst>
                </a:gridCol>
                <a:gridCol w="1321713">
                  <a:extLst>
                    <a:ext uri="{9D8B030D-6E8A-4147-A177-3AD203B41FA5}">
                      <a16:colId xmlns:a16="http://schemas.microsoft.com/office/drawing/2014/main" val="3338494645"/>
                    </a:ext>
                  </a:extLst>
                </a:gridCol>
                <a:gridCol w="787765">
                  <a:extLst>
                    <a:ext uri="{9D8B030D-6E8A-4147-A177-3AD203B41FA5}">
                      <a16:colId xmlns:a16="http://schemas.microsoft.com/office/drawing/2014/main" val="3464380139"/>
                    </a:ext>
                  </a:extLst>
                </a:gridCol>
                <a:gridCol w="542759">
                  <a:extLst>
                    <a:ext uri="{9D8B030D-6E8A-4147-A177-3AD203B41FA5}">
                      <a16:colId xmlns:a16="http://schemas.microsoft.com/office/drawing/2014/main" val="1635924890"/>
                    </a:ext>
                  </a:extLst>
                </a:gridCol>
                <a:gridCol w="7983143">
                  <a:extLst>
                    <a:ext uri="{9D8B030D-6E8A-4147-A177-3AD203B41FA5}">
                      <a16:colId xmlns:a16="http://schemas.microsoft.com/office/drawing/2014/main" val="477924826"/>
                    </a:ext>
                  </a:extLst>
                </a:gridCol>
              </a:tblGrid>
              <a:tr h="385582">
                <a:tc gridSpan="2">
                  <a:txBody>
                    <a:bodyPr/>
                    <a:lstStyle/>
                    <a:p>
                      <a:pPr algn="ctr"/>
                      <a:r>
                        <a:rPr lang="zh-TW" altLang="en-US" sz="18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積分</a:t>
                      </a: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採計</a:t>
                      </a:r>
                      <a:r>
                        <a:rPr lang="zh-TW" altLang="en-US" sz="18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項目</a:t>
                      </a:r>
                      <a:endPar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endParaRPr>
                    </a:p>
                  </a:txBody>
                  <a:tcPr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sz="2400" dirty="0">
                        <a:latin typeface="標楷體" panose="03000509000000000000" pitchFamily="65" charset="-120"/>
                        <a:ea typeface="標楷體" panose="03000509000000000000" pitchFamily="65" charset="-120"/>
                      </a:endParaRPr>
                    </a:p>
                  </a:txBody>
                  <a:tcPr anchor="ctr">
                    <a:lnB w="12700" cap="flat" cmpd="sng" algn="ctr">
                      <a:solidFill>
                        <a:schemeClr val="tx1"/>
                      </a:solidFill>
                      <a:prstDash val="solid"/>
                      <a:round/>
                      <a:headEnd type="none" w="med" len="med"/>
                      <a:tailEnd type="none" w="med" len="med"/>
                    </a:lnB>
                    <a:solidFill>
                      <a:schemeClr val="accent2"/>
                    </a:solidFill>
                  </a:tcPr>
                </a:tc>
                <a:tc gridSpan="2">
                  <a:txBody>
                    <a:bodyPr/>
                    <a:lstStyle/>
                    <a:p>
                      <a:pPr algn="ctr"/>
                      <a:r>
                        <a:rPr lang="zh-TW" altLang="en-US" sz="18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積分上限</a:t>
                      </a:r>
                      <a:endPar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endParaRPr>
                    </a:p>
                  </a:txBody>
                  <a:tcPr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dirty="0"/>
                    </a:p>
                  </a:txBody>
                  <a:tcPr anchor="ctr">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18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積分</a:t>
                      </a: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採計項目</a:t>
                      </a:r>
                      <a:r>
                        <a:rPr lang="zh-TW" altLang="en-US" sz="18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說明</a:t>
                      </a:r>
                      <a:endPar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endParaRPr>
                    </a:p>
                  </a:txBody>
                  <a:tcPr anchor="ct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746439952"/>
                  </a:ext>
                </a:extLst>
              </a:tr>
              <a:tr h="683057">
                <a:tc gridSpan="2">
                  <a:txBody>
                    <a:bodyPr/>
                    <a:lstStyle/>
                    <a:p>
                      <a:pPr algn="l">
                        <a:lnSpc>
                          <a:spcPct val="100000"/>
                        </a:lnSpc>
                      </a:pPr>
                      <a:r>
                        <a:rPr lang="zh-TW" altLang="en-US" sz="2100" b="1" i="0" u="none" strike="noStrike" kern="1200" baseline="0" dirty="0" smtClean="0">
                          <a:solidFill>
                            <a:schemeClr val="dk1"/>
                          </a:solidFill>
                          <a:latin typeface="Book Antiqua" pitchFamily="18" charset="0"/>
                          <a:ea typeface="標楷體" pitchFamily="65" charset="-120"/>
                          <a:cs typeface="+mn-cs"/>
                        </a:rPr>
                        <a:t>志願</a:t>
                      </a:r>
                      <a:r>
                        <a:rPr lang="zh-TW" altLang="en-US" sz="2100" b="1" i="0" u="none" strike="noStrike" kern="1200" baseline="0" dirty="0">
                          <a:solidFill>
                            <a:schemeClr val="dk1"/>
                          </a:solidFill>
                          <a:latin typeface="Book Antiqua" pitchFamily="18" charset="0"/>
                          <a:ea typeface="標楷體" pitchFamily="65" charset="-120"/>
                          <a:cs typeface="+mn-cs"/>
                        </a:rPr>
                        <a:t>序 </a:t>
                      </a:r>
                      <a:r>
                        <a:rPr lang="en-US" altLang="zh-TW" sz="2100" b="1" i="0" u="none" strike="noStrike" kern="1200" baseline="0" dirty="0">
                          <a:solidFill>
                            <a:schemeClr val="dk1"/>
                          </a:solidFill>
                          <a:latin typeface="Book Antiqua" pitchFamily="18" charset="0"/>
                          <a:ea typeface="標楷體" pitchFamily="65" charset="-120"/>
                          <a:cs typeface="+mn-cs"/>
                        </a:rPr>
                        <a:t>(1~30)</a:t>
                      </a:r>
                      <a:endParaRPr lang="zh-TW" altLang="en-US" sz="21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smtClean="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26</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600" b="0" i="0" u="none" strike="noStrike" kern="1200" baseline="0" dirty="0" smtClean="0">
                          <a:solidFill>
                            <a:schemeClr val="dk1"/>
                          </a:solidFill>
                          <a:latin typeface="Book Antiqua" pitchFamily="18" charset="0"/>
                          <a:ea typeface="標楷體" pitchFamily="65" charset="-120"/>
                          <a:cs typeface="+mn-cs"/>
                        </a:rPr>
                        <a:t>每五志願為一級別： 第</a:t>
                      </a:r>
                      <a:r>
                        <a:rPr lang="en-US" altLang="zh-TW" sz="1600" b="0" i="0" u="none" strike="noStrike" kern="1200" baseline="0" dirty="0" smtClean="0">
                          <a:solidFill>
                            <a:schemeClr val="dk1"/>
                          </a:solidFill>
                          <a:latin typeface="Book Antiqua" pitchFamily="18" charset="0"/>
                          <a:ea typeface="標楷體" pitchFamily="65" charset="-120"/>
                          <a:cs typeface="+mn-cs"/>
                        </a:rPr>
                        <a:t>1-</a:t>
                      </a:r>
                      <a:r>
                        <a:rPr lang="zh-TW" altLang="en-US" sz="1600" b="0" i="0" u="none" strike="noStrike" kern="1200" baseline="0" dirty="0" smtClean="0">
                          <a:solidFill>
                            <a:schemeClr val="dk1"/>
                          </a:solidFill>
                          <a:latin typeface="Book Antiqua" pitchFamily="18" charset="0"/>
                          <a:ea typeface="標楷體" pitchFamily="65" charset="-120"/>
                          <a:cs typeface="+mn-cs"/>
                        </a:rPr>
                        <a:t>第</a:t>
                      </a:r>
                      <a:r>
                        <a:rPr lang="en-US" altLang="zh-TW" sz="1600" b="0" i="0" u="none" strike="noStrike" kern="1200" baseline="0" dirty="0" smtClean="0">
                          <a:solidFill>
                            <a:schemeClr val="dk1"/>
                          </a:solidFill>
                          <a:latin typeface="Book Antiqua" pitchFamily="18" charset="0"/>
                          <a:ea typeface="標楷體" pitchFamily="65" charset="-120"/>
                          <a:cs typeface="+mn-cs"/>
                        </a:rPr>
                        <a:t>5</a:t>
                      </a:r>
                      <a:r>
                        <a:rPr lang="zh-TW" altLang="en-US" sz="1600" b="0" i="0" u="none" strike="noStrike" kern="1200" baseline="0" dirty="0" smtClean="0">
                          <a:solidFill>
                            <a:schemeClr val="dk1"/>
                          </a:solidFill>
                          <a:latin typeface="Book Antiqua" pitchFamily="18" charset="0"/>
                          <a:ea typeface="標楷體" pitchFamily="65" charset="-120"/>
                          <a:cs typeface="+mn-cs"/>
                        </a:rPr>
                        <a:t>志願：</a:t>
                      </a:r>
                      <a:r>
                        <a:rPr lang="en-US" altLang="zh-TW" sz="1600" b="0" i="0" u="none" strike="noStrike" kern="1200" baseline="0" dirty="0" smtClean="0">
                          <a:solidFill>
                            <a:srgbClr val="FF0000"/>
                          </a:solidFill>
                          <a:latin typeface="Book Antiqua" pitchFamily="18" charset="0"/>
                          <a:ea typeface="標楷體" pitchFamily="65" charset="-120"/>
                          <a:cs typeface="+mn-cs"/>
                        </a:rPr>
                        <a:t>26</a:t>
                      </a:r>
                      <a:r>
                        <a:rPr lang="zh-TW" altLang="en-US" sz="1600" b="0" i="0" u="none" strike="noStrike" kern="1200" baseline="0" dirty="0" smtClean="0">
                          <a:solidFill>
                            <a:srgbClr val="FF0000"/>
                          </a:solidFill>
                          <a:latin typeface="Book Antiqua" pitchFamily="18" charset="0"/>
                          <a:ea typeface="標楷體" pitchFamily="65" charset="-120"/>
                          <a:cs typeface="+mn-cs"/>
                        </a:rPr>
                        <a:t>分</a:t>
                      </a:r>
                      <a:r>
                        <a:rPr lang="zh-TW" altLang="en-US" sz="1600" b="0" i="0" u="none" strike="noStrike" kern="1200" baseline="0" dirty="0" smtClean="0">
                          <a:solidFill>
                            <a:schemeClr val="dk1"/>
                          </a:solidFill>
                          <a:latin typeface="Book Antiqua" pitchFamily="18" charset="0"/>
                          <a:ea typeface="標楷體" pitchFamily="65" charset="-120"/>
                          <a:cs typeface="+mn-cs"/>
                        </a:rPr>
                        <a:t>、第</a:t>
                      </a:r>
                      <a:r>
                        <a:rPr lang="en-US" altLang="zh-TW" sz="1600" b="0" i="0" u="none" strike="noStrike" kern="1200" baseline="0" dirty="0" smtClean="0">
                          <a:solidFill>
                            <a:schemeClr val="dk1"/>
                          </a:solidFill>
                          <a:latin typeface="Book Antiqua" pitchFamily="18" charset="0"/>
                          <a:ea typeface="標楷體" pitchFamily="65" charset="-120"/>
                          <a:cs typeface="+mn-cs"/>
                        </a:rPr>
                        <a:t>6-</a:t>
                      </a:r>
                      <a:r>
                        <a:rPr lang="zh-TW" altLang="en-US" sz="1600" b="0" i="0" u="none" strike="noStrike" kern="1200" baseline="0" dirty="0" smtClean="0">
                          <a:solidFill>
                            <a:schemeClr val="dk1"/>
                          </a:solidFill>
                          <a:latin typeface="Book Antiqua" pitchFamily="18" charset="0"/>
                          <a:ea typeface="標楷體" pitchFamily="65" charset="-120"/>
                          <a:cs typeface="+mn-cs"/>
                        </a:rPr>
                        <a:t>第</a:t>
                      </a:r>
                      <a:r>
                        <a:rPr lang="en-US" altLang="zh-TW" sz="1600" b="0" i="0" u="none" strike="noStrike" kern="1200" baseline="0" dirty="0" smtClean="0">
                          <a:solidFill>
                            <a:schemeClr val="dk1"/>
                          </a:solidFill>
                          <a:latin typeface="Book Antiqua" pitchFamily="18" charset="0"/>
                          <a:ea typeface="標楷體" pitchFamily="65" charset="-120"/>
                          <a:cs typeface="+mn-cs"/>
                        </a:rPr>
                        <a:t>10</a:t>
                      </a:r>
                      <a:r>
                        <a:rPr lang="zh-TW" altLang="en-US" sz="1600" b="0" i="0" u="none" strike="noStrike" kern="1200" baseline="0" dirty="0" smtClean="0">
                          <a:solidFill>
                            <a:schemeClr val="dk1"/>
                          </a:solidFill>
                          <a:latin typeface="Book Antiqua" pitchFamily="18" charset="0"/>
                          <a:ea typeface="標楷體" pitchFamily="65" charset="-120"/>
                          <a:cs typeface="+mn-cs"/>
                        </a:rPr>
                        <a:t>志願：</a:t>
                      </a:r>
                      <a:r>
                        <a:rPr lang="en-US" altLang="zh-TW" sz="1600" b="0" i="0" u="none" strike="noStrike" kern="1200" baseline="0" dirty="0" smtClean="0">
                          <a:solidFill>
                            <a:srgbClr val="FF0000"/>
                          </a:solidFill>
                          <a:latin typeface="Book Antiqua" pitchFamily="18" charset="0"/>
                          <a:ea typeface="標楷體" pitchFamily="65" charset="-120"/>
                          <a:cs typeface="+mn-cs"/>
                        </a:rPr>
                        <a:t>25</a:t>
                      </a:r>
                      <a:r>
                        <a:rPr lang="zh-TW" altLang="en-US" sz="1600" b="0" i="0" u="none" strike="noStrike" kern="1200" baseline="0" dirty="0" smtClean="0">
                          <a:solidFill>
                            <a:srgbClr val="FF0000"/>
                          </a:solidFill>
                          <a:latin typeface="Book Antiqua" pitchFamily="18" charset="0"/>
                          <a:ea typeface="標楷體" pitchFamily="65" charset="-120"/>
                          <a:cs typeface="+mn-cs"/>
                        </a:rPr>
                        <a:t>分</a:t>
                      </a:r>
                      <a:r>
                        <a:rPr lang="zh-TW" altLang="en-US" sz="1600" b="0" i="0" u="none" strike="noStrike" kern="1200" baseline="0" dirty="0" smtClean="0">
                          <a:solidFill>
                            <a:schemeClr val="dk1"/>
                          </a:solidFill>
                          <a:latin typeface="Book Antiqua" pitchFamily="18" charset="0"/>
                          <a:ea typeface="標楷體" pitchFamily="65" charset="-120"/>
                          <a:cs typeface="+mn-cs"/>
                        </a:rPr>
                        <a:t>、第</a:t>
                      </a:r>
                      <a:r>
                        <a:rPr lang="en-US" altLang="zh-TW" sz="1600" b="0" i="0" u="none" strike="noStrike" kern="1200" baseline="0" dirty="0" smtClean="0">
                          <a:solidFill>
                            <a:schemeClr val="dk1"/>
                          </a:solidFill>
                          <a:latin typeface="Book Antiqua" pitchFamily="18" charset="0"/>
                          <a:ea typeface="標楷體" pitchFamily="65" charset="-120"/>
                          <a:cs typeface="+mn-cs"/>
                        </a:rPr>
                        <a:t>11-</a:t>
                      </a:r>
                      <a:r>
                        <a:rPr lang="zh-TW" altLang="en-US" sz="1600" b="0" i="0" u="none" strike="noStrike" kern="1200" baseline="0" dirty="0" smtClean="0">
                          <a:solidFill>
                            <a:schemeClr val="dk1"/>
                          </a:solidFill>
                          <a:latin typeface="Book Antiqua" pitchFamily="18" charset="0"/>
                          <a:ea typeface="標楷體" pitchFamily="65" charset="-120"/>
                          <a:cs typeface="+mn-cs"/>
                        </a:rPr>
                        <a:t>第</a:t>
                      </a:r>
                      <a:r>
                        <a:rPr lang="en-US" altLang="zh-TW" sz="1600" b="0" i="0" u="none" strike="noStrike" kern="1200" baseline="0" dirty="0" smtClean="0">
                          <a:solidFill>
                            <a:schemeClr val="dk1"/>
                          </a:solidFill>
                          <a:latin typeface="Book Antiqua" pitchFamily="18" charset="0"/>
                          <a:ea typeface="標楷體" pitchFamily="65" charset="-120"/>
                          <a:cs typeface="+mn-cs"/>
                        </a:rPr>
                        <a:t>15</a:t>
                      </a:r>
                      <a:r>
                        <a:rPr lang="zh-TW" altLang="en-US" sz="1600" b="0" i="0" u="none" strike="noStrike" kern="1200" baseline="0" dirty="0" smtClean="0">
                          <a:solidFill>
                            <a:schemeClr val="dk1"/>
                          </a:solidFill>
                          <a:latin typeface="Book Antiqua" pitchFamily="18" charset="0"/>
                          <a:ea typeface="標楷體" pitchFamily="65" charset="-120"/>
                          <a:cs typeface="+mn-cs"/>
                        </a:rPr>
                        <a:t>志願：</a:t>
                      </a:r>
                      <a:r>
                        <a:rPr lang="en-US" altLang="zh-TW" sz="1600" b="0" i="0" u="none" strike="noStrike" kern="1200" baseline="0" dirty="0" smtClean="0">
                          <a:solidFill>
                            <a:srgbClr val="FF0000"/>
                          </a:solidFill>
                          <a:latin typeface="Book Antiqua" pitchFamily="18" charset="0"/>
                          <a:ea typeface="標楷體" pitchFamily="65" charset="-120"/>
                          <a:cs typeface="+mn-cs"/>
                        </a:rPr>
                        <a:t>24</a:t>
                      </a:r>
                      <a:r>
                        <a:rPr lang="zh-TW" altLang="en-US" sz="1600" b="0" i="0" u="none" strike="noStrike" kern="1200" baseline="0" dirty="0" smtClean="0">
                          <a:solidFill>
                            <a:srgbClr val="FF0000"/>
                          </a:solidFill>
                          <a:latin typeface="Book Antiqua" pitchFamily="18" charset="0"/>
                          <a:ea typeface="標楷體" pitchFamily="65" charset="-120"/>
                          <a:cs typeface="+mn-cs"/>
                        </a:rPr>
                        <a:t>分</a:t>
                      </a:r>
                      <a:r>
                        <a:rPr lang="zh-TW" altLang="en-US" sz="1600" b="0" i="0" u="none" strike="noStrike" kern="1200" baseline="0" dirty="0" smtClean="0">
                          <a:solidFill>
                            <a:schemeClr val="dk1"/>
                          </a:solidFill>
                          <a:latin typeface="Book Antiqua" pitchFamily="18" charset="0"/>
                          <a:ea typeface="標楷體" pitchFamily="65" charset="-120"/>
                          <a:cs typeface="+mn-cs"/>
                        </a:rPr>
                        <a:t>、第</a:t>
                      </a:r>
                      <a:r>
                        <a:rPr lang="en-US" altLang="zh-TW" sz="1600" b="0" i="0" u="none" strike="noStrike" kern="1200" baseline="0" dirty="0" smtClean="0">
                          <a:solidFill>
                            <a:schemeClr val="dk1"/>
                          </a:solidFill>
                          <a:latin typeface="Book Antiqua" pitchFamily="18" charset="0"/>
                          <a:ea typeface="標楷體" pitchFamily="65" charset="-120"/>
                          <a:cs typeface="+mn-cs"/>
                        </a:rPr>
                        <a:t>16-</a:t>
                      </a:r>
                      <a:r>
                        <a:rPr lang="zh-TW" altLang="en-US" sz="1600" b="0" i="0" u="none" strike="noStrike" kern="1200" baseline="0" dirty="0" smtClean="0">
                          <a:solidFill>
                            <a:schemeClr val="dk1"/>
                          </a:solidFill>
                          <a:latin typeface="Book Antiqua" pitchFamily="18" charset="0"/>
                          <a:ea typeface="標楷體" pitchFamily="65" charset="-120"/>
                          <a:cs typeface="+mn-cs"/>
                        </a:rPr>
                        <a:t>第</a:t>
                      </a:r>
                      <a:r>
                        <a:rPr lang="en-US" altLang="zh-TW" sz="1600" b="0" i="0" u="none" strike="noStrike" kern="1200" baseline="0" dirty="0" smtClean="0">
                          <a:solidFill>
                            <a:schemeClr val="dk1"/>
                          </a:solidFill>
                          <a:latin typeface="Book Antiqua" pitchFamily="18" charset="0"/>
                          <a:ea typeface="標楷體" pitchFamily="65" charset="-120"/>
                          <a:cs typeface="+mn-cs"/>
                        </a:rPr>
                        <a:t>20</a:t>
                      </a:r>
                      <a:r>
                        <a:rPr lang="zh-TW" altLang="en-US" sz="1600" b="0" i="0" u="none" strike="noStrike" kern="1200" baseline="0" dirty="0" smtClean="0">
                          <a:solidFill>
                            <a:schemeClr val="dk1"/>
                          </a:solidFill>
                          <a:latin typeface="Book Antiqua" pitchFamily="18" charset="0"/>
                          <a:ea typeface="標楷體" pitchFamily="65" charset="-120"/>
                          <a:cs typeface="+mn-cs"/>
                        </a:rPr>
                        <a:t>志願：</a:t>
                      </a:r>
                      <a:r>
                        <a:rPr lang="en-US" altLang="zh-TW" sz="1600" b="0" i="0" u="none" strike="noStrike" kern="1200" baseline="0" dirty="0" smtClean="0">
                          <a:solidFill>
                            <a:srgbClr val="FF0000"/>
                          </a:solidFill>
                          <a:latin typeface="Book Antiqua" pitchFamily="18" charset="0"/>
                          <a:ea typeface="標楷體" pitchFamily="65" charset="-120"/>
                          <a:cs typeface="+mn-cs"/>
                        </a:rPr>
                        <a:t>23</a:t>
                      </a:r>
                      <a:r>
                        <a:rPr lang="zh-TW" altLang="en-US" sz="1600" b="0" i="0" u="none" strike="noStrike" kern="1200" baseline="0" dirty="0" smtClean="0">
                          <a:solidFill>
                            <a:srgbClr val="FF0000"/>
                          </a:solidFill>
                          <a:latin typeface="Book Antiqua" pitchFamily="18" charset="0"/>
                          <a:ea typeface="標楷體" pitchFamily="65" charset="-120"/>
                          <a:cs typeface="+mn-cs"/>
                        </a:rPr>
                        <a:t>分</a:t>
                      </a:r>
                      <a:r>
                        <a:rPr lang="zh-TW" altLang="en-US" sz="1600" b="0" i="0" u="none" strike="noStrike" kern="1200" baseline="0" dirty="0" smtClean="0">
                          <a:solidFill>
                            <a:schemeClr val="dk1"/>
                          </a:solidFill>
                          <a:latin typeface="Book Antiqua" pitchFamily="18" charset="0"/>
                          <a:ea typeface="標楷體" pitchFamily="65" charset="-120"/>
                          <a:cs typeface="+mn-cs"/>
                        </a:rPr>
                        <a:t>、第</a:t>
                      </a:r>
                      <a:r>
                        <a:rPr lang="en-US" altLang="zh-TW" sz="1600" b="0" i="0" u="none" strike="noStrike" kern="1200" baseline="0" dirty="0" smtClean="0">
                          <a:solidFill>
                            <a:schemeClr val="dk1"/>
                          </a:solidFill>
                          <a:latin typeface="Book Antiqua" pitchFamily="18" charset="0"/>
                          <a:ea typeface="標楷體" pitchFamily="65" charset="-120"/>
                          <a:cs typeface="+mn-cs"/>
                        </a:rPr>
                        <a:t>21-</a:t>
                      </a:r>
                      <a:r>
                        <a:rPr lang="zh-TW" altLang="en-US" sz="1600" b="0" i="0" u="none" strike="noStrike" kern="1200" baseline="0" dirty="0" smtClean="0">
                          <a:solidFill>
                            <a:schemeClr val="dk1"/>
                          </a:solidFill>
                          <a:latin typeface="Book Antiqua" pitchFamily="18" charset="0"/>
                          <a:ea typeface="標楷體" pitchFamily="65" charset="-120"/>
                          <a:cs typeface="+mn-cs"/>
                        </a:rPr>
                        <a:t>第</a:t>
                      </a:r>
                      <a:r>
                        <a:rPr lang="en-US" altLang="zh-TW" sz="1600" b="0" i="0" u="none" strike="noStrike" kern="1200" baseline="0" dirty="0" smtClean="0">
                          <a:solidFill>
                            <a:schemeClr val="dk1"/>
                          </a:solidFill>
                          <a:latin typeface="Book Antiqua" pitchFamily="18" charset="0"/>
                          <a:ea typeface="標楷體" pitchFamily="65" charset="-120"/>
                          <a:cs typeface="+mn-cs"/>
                        </a:rPr>
                        <a:t>25</a:t>
                      </a:r>
                      <a:r>
                        <a:rPr lang="zh-TW" altLang="en-US" sz="1600" b="0" i="0" u="none" strike="noStrike" kern="1200" baseline="0" dirty="0" smtClean="0">
                          <a:solidFill>
                            <a:schemeClr val="dk1"/>
                          </a:solidFill>
                          <a:latin typeface="Book Antiqua" pitchFamily="18" charset="0"/>
                          <a:ea typeface="標楷體" pitchFamily="65" charset="-120"/>
                          <a:cs typeface="+mn-cs"/>
                        </a:rPr>
                        <a:t>志願：</a:t>
                      </a:r>
                      <a:r>
                        <a:rPr lang="en-US" altLang="zh-TW" sz="1600" b="0" i="0" u="none" strike="noStrike" kern="1200" baseline="0" dirty="0" smtClean="0">
                          <a:solidFill>
                            <a:srgbClr val="FF0000"/>
                          </a:solidFill>
                          <a:latin typeface="Book Antiqua" pitchFamily="18" charset="0"/>
                          <a:ea typeface="標楷體" pitchFamily="65" charset="-120"/>
                          <a:cs typeface="+mn-cs"/>
                        </a:rPr>
                        <a:t>22</a:t>
                      </a:r>
                      <a:r>
                        <a:rPr lang="zh-TW" altLang="en-US" sz="1600" b="0" i="0" u="none" strike="noStrike" kern="1200" baseline="0" dirty="0" smtClean="0">
                          <a:solidFill>
                            <a:srgbClr val="FF0000"/>
                          </a:solidFill>
                          <a:latin typeface="Book Antiqua" pitchFamily="18" charset="0"/>
                          <a:ea typeface="標楷體" pitchFamily="65" charset="-120"/>
                          <a:cs typeface="+mn-cs"/>
                        </a:rPr>
                        <a:t>分</a:t>
                      </a:r>
                      <a:r>
                        <a:rPr lang="zh-TW" altLang="en-US" sz="1600" b="0" i="0" u="none" strike="noStrike" kern="1200" baseline="0" dirty="0" smtClean="0">
                          <a:solidFill>
                            <a:schemeClr val="dk1"/>
                          </a:solidFill>
                          <a:latin typeface="Book Antiqua" pitchFamily="18" charset="0"/>
                          <a:ea typeface="標楷體" pitchFamily="65" charset="-120"/>
                          <a:cs typeface="+mn-cs"/>
                        </a:rPr>
                        <a:t>、第</a:t>
                      </a:r>
                      <a:r>
                        <a:rPr lang="en-US" altLang="zh-TW" sz="1600" b="0" i="0" u="none" strike="noStrike" kern="1200" baseline="0" dirty="0" smtClean="0">
                          <a:solidFill>
                            <a:schemeClr val="dk1"/>
                          </a:solidFill>
                          <a:latin typeface="Book Antiqua" pitchFamily="18" charset="0"/>
                          <a:ea typeface="標楷體" pitchFamily="65" charset="-120"/>
                          <a:cs typeface="+mn-cs"/>
                        </a:rPr>
                        <a:t>26-</a:t>
                      </a:r>
                      <a:r>
                        <a:rPr lang="zh-TW" altLang="en-US" sz="1600" b="0" i="0" u="none" strike="noStrike" kern="1200" baseline="0" dirty="0" smtClean="0">
                          <a:solidFill>
                            <a:schemeClr val="dk1"/>
                          </a:solidFill>
                          <a:latin typeface="Book Antiqua" pitchFamily="18" charset="0"/>
                          <a:ea typeface="標楷體" pitchFamily="65" charset="-120"/>
                          <a:cs typeface="+mn-cs"/>
                        </a:rPr>
                        <a:t>第</a:t>
                      </a:r>
                      <a:r>
                        <a:rPr lang="en-US" altLang="zh-TW" sz="1600" b="0" i="0" u="none" strike="noStrike" kern="1200" baseline="0" dirty="0" smtClean="0">
                          <a:solidFill>
                            <a:schemeClr val="dk1"/>
                          </a:solidFill>
                          <a:latin typeface="Book Antiqua" pitchFamily="18" charset="0"/>
                          <a:ea typeface="標楷體" pitchFamily="65" charset="-120"/>
                          <a:cs typeface="+mn-cs"/>
                        </a:rPr>
                        <a:t>30</a:t>
                      </a:r>
                      <a:r>
                        <a:rPr lang="zh-TW" altLang="en-US" sz="1600" b="0" i="0" u="none" strike="noStrike" kern="1200" baseline="0" dirty="0" smtClean="0">
                          <a:solidFill>
                            <a:schemeClr val="dk1"/>
                          </a:solidFill>
                          <a:latin typeface="Book Antiqua" pitchFamily="18" charset="0"/>
                          <a:ea typeface="標楷體" pitchFamily="65" charset="-120"/>
                          <a:cs typeface="+mn-cs"/>
                        </a:rPr>
                        <a:t>志願：</a:t>
                      </a:r>
                      <a:r>
                        <a:rPr lang="en-US" altLang="zh-TW" sz="1600" b="0" i="0" u="none" strike="noStrike" kern="1200" baseline="0" dirty="0" smtClean="0">
                          <a:solidFill>
                            <a:srgbClr val="FF0000"/>
                          </a:solidFill>
                          <a:latin typeface="Book Antiqua" pitchFamily="18" charset="0"/>
                          <a:ea typeface="標楷體" pitchFamily="65" charset="-120"/>
                          <a:cs typeface="+mn-cs"/>
                        </a:rPr>
                        <a:t>21</a:t>
                      </a:r>
                      <a:r>
                        <a:rPr lang="zh-TW" altLang="en-US" sz="1600" b="0" i="0" u="none" strike="noStrike" kern="1200" baseline="0" dirty="0" smtClean="0">
                          <a:solidFill>
                            <a:srgbClr val="FF0000"/>
                          </a:solidFill>
                          <a:latin typeface="Book Antiqua" pitchFamily="18" charset="0"/>
                          <a:ea typeface="標楷體" pitchFamily="65" charset="-120"/>
                          <a:cs typeface="+mn-cs"/>
                        </a:rPr>
                        <a:t>分</a:t>
                      </a:r>
                      <a:endParaRPr lang="zh-TW" altLang="en-US" sz="1600" dirty="0">
                        <a:solidFill>
                          <a:srgbClr val="FF0000"/>
                        </a:solidFill>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30551228"/>
                  </a:ext>
                </a:extLst>
              </a:tr>
              <a:tr h="766792">
                <a:tc rowSpan="2">
                  <a:txBody>
                    <a:bodyPr/>
                    <a:lstStyle/>
                    <a:p>
                      <a:pPr marL="0" indent="0" algn="l"/>
                      <a:r>
                        <a:rPr lang="zh-TW" altLang="en-US" sz="2100" b="1" i="0" u="none" strike="noStrike" kern="1200" baseline="0" dirty="0" smtClean="0">
                          <a:solidFill>
                            <a:schemeClr val="dk1"/>
                          </a:solidFill>
                          <a:latin typeface="Book Antiqua" pitchFamily="18" charset="0"/>
                          <a:ea typeface="標楷體" pitchFamily="65" charset="-120"/>
                          <a:cs typeface="+mn-cs"/>
                        </a:rPr>
                        <a:t>多元學  </a:t>
                      </a:r>
                      <a:r>
                        <a:rPr lang="en-US" altLang="zh-TW" sz="2100" b="1" i="0" u="none" strike="noStrike" kern="1200" baseline="0" dirty="0" smtClean="0">
                          <a:solidFill>
                            <a:schemeClr val="dk1"/>
                          </a:solidFill>
                          <a:latin typeface="Book Antiqua" pitchFamily="18" charset="0"/>
                          <a:ea typeface="標楷體" pitchFamily="65" charset="-120"/>
                          <a:cs typeface="+mn-cs"/>
                        </a:rPr>
                        <a:t/>
                      </a:r>
                      <a:br>
                        <a:rPr lang="en-US" altLang="zh-TW" sz="2100" b="1" i="0" u="none" strike="noStrike" kern="1200" baseline="0" dirty="0" smtClean="0">
                          <a:solidFill>
                            <a:schemeClr val="dk1"/>
                          </a:solidFill>
                          <a:latin typeface="Book Antiqua" pitchFamily="18" charset="0"/>
                          <a:ea typeface="標楷體" pitchFamily="65" charset="-120"/>
                          <a:cs typeface="+mn-cs"/>
                        </a:rPr>
                      </a:br>
                      <a:r>
                        <a:rPr lang="zh-TW" altLang="en-US" sz="2100" b="1" i="0" u="none" strike="noStrike" kern="1200" baseline="0" dirty="0" smtClean="0">
                          <a:solidFill>
                            <a:schemeClr val="dk1"/>
                          </a:solidFill>
                          <a:latin typeface="Book Antiqua" pitchFamily="18" charset="0"/>
                          <a:ea typeface="標楷體" pitchFamily="65" charset="-120"/>
                          <a:cs typeface="+mn-cs"/>
                        </a:rPr>
                        <a:t>習表現</a:t>
                      </a:r>
                      <a:endParaRPr lang="zh-TW" altLang="en-US" sz="21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2200"/>
                        </a:lnSpc>
                      </a:pPr>
                      <a:r>
                        <a:rPr lang="zh-TW" altLang="en-US" sz="2100" b="1" i="0" u="none" strike="noStrike" kern="1200" baseline="0" dirty="0" smtClean="0">
                          <a:solidFill>
                            <a:srgbClr val="0000FF"/>
                          </a:solidFill>
                          <a:latin typeface="Book Antiqua" pitchFamily="18" charset="0"/>
                          <a:ea typeface="標楷體" pitchFamily="65" charset="-120"/>
                          <a:cs typeface="+mn-cs"/>
                        </a:rPr>
                        <a:t>競 賽</a:t>
                      </a:r>
                      <a:endParaRPr lang="zh-TW" altLang="en-US" sz="2100" b="1" dirty="0">
                        <a:solidFill>
                          <a:srgbClr val="0000FF"/>
                        </a:solidFill>
                        <a:latin typeface="Book Antiqua" pitchFamily="18" charset="0"/>
                        <a:ea typeface="標楷體" pitchFamily="65" charset="-12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smtClean="0">
                          <a:solidFill>
                            <a:srgbClr val="0000FF"/>
                          </a:solidFill>
                          <a:latin typeface="Book Antiqua" panose="02040602050305030304" pitchFamily="18" charset="0"/>
                          <a:ea typeface="華康儷楷書" panose="03000509000000000000" pitchFamily="65" charset="-120"/>
                        </a:rPr>
                        <a:t>7</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15</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1800"/>
                        </a:lnSpc>
                      </a:pPr>
                      <a:r>
                        <a:rPr lang="zh-TW" altLang="en-US" sz="1800" b="0" i="0" u="none" strike="noStrike" kern="1200" baseline="0" dirty="0" smtClean="0">
                          <a:solidFill>
                            <a:schemeClr val="dk1"/>
                          </a:solidFill>
                          <a:latin typeface="Book Antiqua" pitchFamily="18" charset="0"/>
                          <a:ea typeface="標楷體" pitchFamily="65" charset="-120"/>
                          <a:cs typeface="+mn-cs"/>
                        </a:rPr>
                        <a:t>簡章</a:t>
                      </a:r>
                      <a:r>
                        <a:rPr lang="en-US" altLang="zh-TW" sz="1800" b="0" i="0" u="none" strike="noStrike" kern="1200" baseline="0" dirty="0" smtClean="0">
                          <a:solidFill>
                            <a:schemeClr val="dk1"/>
                          </a:solidFill>
                          <a:latin typeface="Book Antiqua" pitchFamily="18" charset="0"/>
                          <a:ea typeface="標楷體" pitchFamily="65" charset="-120"/>
                          <a:cs typeface="+mn-cs"/>
                        </a:rPr>
                        <a:t>“</a:t>
                      </a:r>
                      <a:r>
                        <a:rPr lang="zh-TW" altLang="en-US" sz="1800" b="0" i="0" u="none" strike="noStrike" kern="1200" baseline="0" dirty="0" smtClean="0">
                          <a:solidFill>
                            <a:schemeClr val="dk1"/>
                          </a:solidFill>
                          <a:latin typeface="Book Antiqua" pitchFamily="18" charset="0"/>
                          <a:ea typeface="標楷體" pitchFamily="65" charset="-120"/>
                          <a:cs typeface="+mn-cs"/>
                        </a:rPr>
                        <a:t>國際、全國、區域及縣市</a:t>
                      </a:r>
                      <a:r>
                        <a:rPr lang="en-US" altLang="zh-TW" sz="1800" b="0" i="0" u="none" strike="noStrike" kern="1200" baseline="0" dirty="0" smtClean="0">
                          <a:solidFill>
                            <a:schemeClr val="dk1"/>
                          </a:solidFill>
                          <a:latin typeface="Book Antiqua" pitchFamily="18" charset="0"/>
                          <a:ea typeface="標楷體" pitchFamily="65" charset="-120"/>
                          <a:cs typeface="+mn-cs"/>
                        </a:rPr>
                        <a:t>"</a:t>
                      </a:r>
                      <a:r>
                        <a:rPr lang="zh-TW" altLang="en-US" sz="1800" b="0" i="0" u="none" strike="noStrike" kern="1200" baseline="0" dirty="0" smtClean="0">
                          <a:solidFill>
                            <a:schemeClr val="dk1"/>
                          </a:solidFill>
                          <a:latin typeface="Book Antiqua" pitchFamily="18" charset="0"/>
                          <a:ea typeface="標楷體" pitchFamily="65" charset="-120"/>
                          <a:cs typeface="+mn-cs"/>
                        </a:rPr>
                        <a:t>競賽項目：</a:t>
                      </a:r>
                      <a:r>
                        <a:rPr lang="en-US" altLang="zh-TW" sz="1800" b="0" i="0" u="none" strike="noStrike" kern="1200" baseline="0" dirty="0" smtClean="0">
                          <a:solidFill>
                            <a:srgbClr val="FF0000"/>
                          </a:solidFill>
                          <a:latin typeface="Book Antiqua" pitchFamily="18" charset="0"/>
                          <a:ea typeface="標楷體" pitchFamily="65" charset="-120"/>
                          <a:cs typeface="+mn-cs"/>
                        </a:rPr>
                        <a:t>7-1</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en-US" altLang="zh-TW" sz="1600" b="0" i="0" u="none" strike="noStrike" kern="1200" baseline="0" dirty="0" smtClean="0">
                          <a:solidFill>
                            <a:schemeClr val="tx1"/>
                          </a:solidFill>
                          <a:latin typeface="Book Antiqua" pitchFamily="18" charset="0"/>
                          <a:ea typeface="標楷體" pitchFamily="65" charset="-120"/>
                          <a:cs typeface="+mn-cs"/>
                        </a:rPr>
                        <a:t>(</a:t>
                      </a:r>
                      <a:r>
                        <a:rPr lang="zh-TW" altLang="en-US" sz="1600" b="0" i="0" u="none" strike="noStrike" kern="1200" baseline="0" dirty="0" smtClean="0">
                          <a:solidFill>
                            <a:schemeClr val="tx1"/>
                          </a:solidFill>
                          <a:latin typeface="Book Antiqua" pitchFamily="18" charset="0"/>
                          <a:ea typeface="標楷體" pitchFamily="65" charset="-120"/>
                          <a:cs typeface="+mn-cs"/>
                        </a:rPr>
                        <a:t>同學年度同項競賽擇優</a:t>
                      </a:r>
                      <a:r>
                        <a:rPr lang="en-US" altLang="zh-TW" sz="1600" b="0" i="0" u="none" strike="noStrike" kern="1200" baseline="0" dirty="0" smtClean="0">
                          <a:solidFill>
                            <a:schemeClr val="tx1"/>
                          </a:solidFill>
                          <a:latin typeface="Book Antiqua" pitchFamily="18" charset="0"/>
                          <a:ea typeface="標楷體" pitchFamily="65" charset="-120"/>
                          <a:cs typeface="+mn-cs"/>
                        </a:rPr>
                        <a:t>1</a:t>
                      </a:r>
                      <a:r>
                        <a:rPr lang="zh-TW" altLang="en-US" sz="1600" b="0" i="0" u="none" strike="noStrike" kern="1200" baseline="0" dirty="0" smtClean="0">
                          <a:solidFill>
                            <a:schemeClr val="tx1"/>
                          </a:solidFill>
                          <a:latin typeface="Book Antiqua" pitchFamily="18" charset="0"/>
                          <a:ea typeface="標楷體" pitchFamily="65" charset="-120"/>
                          <a:cs typeface="+mn-cs"/>
                        </a:rPr>
                        <a:t>次採計</a:t>
                      </a:r>
                      <a:r>
                        <a:rPr lang="en-US" altLang="zh-TW" sz="1600" b="0" i="0" u="none" strike="noStrike" kern="1200" baseline="0" dirty="0" smtClean="0">
                          <a:solidFill>
                            <a:schemeClr val="tx1"/>
                          </a:solidFill>
                          <a:latin typeface="Book Antiqua" pitchFamily="18" charset="0"/>
                          <a:ea typeface="標楷體" pitchFamily="65" charset="-120"/>
                          <a:cs typeface="+mn-cs"/>
                        </a:rPr>
                        <a:t>)</a:t>
                      </a:r>
                      <a:endParaRPr lang="en-US" altLang="zh-TW" sz="1800" b="0" i="0" u="none" strike="noStrike" kern="1200" baseline="0" dirty="0" smtClean="0">
                        <a:solidFill>
                          <a:schemeClr val="tx1"/>
                        </a:solidFill>
                        <a:latin typeface="Book Antiqua" pitchFamily="18" charset="0"/>
                        <a:ea typeface="標楷體" pitchFamily="65" charset="-120"/>
                        <a:cs typeface="+mn-cs"/>
                      </a:endParaRPr>
                    </a:p>
                    <a:p>
                      <a:pPr algn="l">
                        <a:lnSpc>
                          <a:spcPts val="1800"/>
                        </a:lnSpc>
                      </a:pPr>
                      <a:r>
                        <a:rPr lang="zh-TW" altLang="en-US" sz="1800" b="0" i="0" u="none" strike="noStrike" kern="1200" baseline="0" dirty="0" smtClean="0">
                          <a:solidFill>
                            <a:schemeClr val="dk1"/>
                          </a:solidFill>
                          <a:latin typeface="Book Antiqua" pitchFamily="18" charset="0"/>
                          <a:ea typeface="標楷體" pitchFamily="65" charset="-120"/>
                          <a:cs typeface="+mn-cs"/>
                        </a:rPr>
                        <a:t>採計日期：國中就學期間至</a:t>
                      </a:r>
                      <a:r>
                        <a:rPr lang="en-US" altLang="zh-TW" sz="1800" b="0" i="0" u="none" strike="noStrike" kern="1200" baseline="0" dirty="0" smtClean="0">
                          <a:solidFill>
                            <a:schemeClr val="dk1"/>
                          </a:solidFill>
                          <a:latin typeface="Book Antiqua" pitchFamily="18" charset="0"/>
                          <a:ea typeface="標楷體" pitchFamily="65" charset="-120"/>
                          <a:cs typeface="+mn-cs"/>
                        </a:rPr>
                        <a:t>107.5.14(</a:t>
                      </a:r>
                      <a:r>
                        <a:rPr lang="zh-TW" altLang="en-US" sz="1800" b="0" i="0" u="none" strike="noStrike" kern="1200" baseline="0" dirty="0" smtClean="0">
                          <a:solidFill>
                            <a:schemeClr val="dk1"/>
                          </a:solidFill>
                          <a:latin typeface="Book Antiqua" pitchFamily="18" charset="0"/>
                          <a:ea typeface="標楷體" pitchFamily="65" charset="-120"/>
                          <a:cs typeface="+mn-cs"/>
                        </a:rPr>
                        <a:t>含</a:t>
                      </a:r>
                      <a:r>
                        <a:rPr lang="en-US" altLang="zh-TW" sz="1800" b="0" i="0" u="none" strike="noStrike" kern="1200" baseline="0" dirty="0" smtClean="0">
                          <a:solidFill>
                            <a:schemeClr val="dk1"/>
                          </a:solidFill>
                          <a:latin typeface="Book Antiqua" pitchFamily="18" charset="0"/>
                          <a:ea typeface="標楷體" pitchFamily="65" charset="-120"/>
                          <a:cs typeface="+mn-cs"/>
                        </a:rPr>
                        <a:t>)</a:t>
                      </a:r>
                      <a:r>
                        <a:rPr lang="zh-TW" altLang="en-US" sz="1800" b="0" i="0" u="none" strike="noStrike" kern="1200" baseline="0" dirty="0" smtClean="0">
                          <a:solidFill>
                            <a:schemeClr val="dk1"/>
                          </a:solidFill>
                          <a:latin typeface="Book Antiqua" pitchFamily="18" charset="0"/>
                          <a:ea typeface="標楷體" pitchFamily="65" charset="-120"/>
                          <a:cs typeface="+mn-cs"/>
                        </a:rPr>
                        <a:t>前為限</a:t>
                      </a:r>
                      <a:endParaRPr lang="zh-TW" altLang="en-US" sz="1800" dirty="0" smtClean="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163629787"/>
                  </a:ext>
                </a:extLst>
              </a:tr>
              <a:tr h="955368">
                <a:tc vMerge="1">
                  <a:txBody>
                    <a:bodyPr/>
                    <a:lstStyle/>
                    <a:p>
                      <a:endParaRPr lang="zh-TW" altLang="en-US"/>
                    </a:p>
                  </a:txBody>
                  <a:tcPr/>
                </a:tc>
                <a:tc>
                  <a:txBody>
                    <a:bodyPr/>
                    <a:lstStyle/>
                    <a:p>
                      <a:pPr marL="0" marR="0" lvl="0" indent="0" algn="l" defTabSz="1077913" rtl="0" eaLnBrk="1" fontAlgn="auto" latinLnBrk="0" hangingPunct="1">
                        <a:lnSpc>
                          <a:spcPts val="2200"/>
                        </a:lnSpc>
                        <a:spcBef>
                          <a:spcPts val="0"/>
                        </a:spcBef>
                        <a:spcAft>
                          <a:spcPts val="0"/>
                        </a:spcAft>
                        <a:buClrTx/>
                        <a:buSzTx/>
                        <a:buFontTx/>
                        <a:buNone/>
                        <a:tabLst/>
                        <a:defRPr/>
                      </a:pPr>
                      <a:r>
                        <a:rPr lang="zh-TW" altLang="en-US" sz="2100" b="1" i="0" u="none" strike="noStrike" kern="1200" baseline="0" dirty="0" smtClean="0">
                          <a:solidFill>
                            <a:srgbClr val="0000FF"/>
                          </a:solidFill>
                          <a:latin typeface="Book Antiqua" pitchFamily="18" charset="0"/>
                          <a:ea typeface="標楷體" pitchFamily="65" charset="-120"/>
                          <a:cs typeface="+mn-cs"/>
                        </a:rPr>
                        <a:t>服務學習</a:t>
                      </a:r>
                      <a:r>
                        <a:rPr lang="zh-TW" altLang="en-US" sz="2100" b="1" i="0" u="none" strike="noStrike" kern="1200" baseline="0" dirty="0">
                          <a:solidFill>
                            <a:srgbClr val="0000FF"/>
                          </a:solidFill>
                          <a:latin typeface="Book Antiqua" pitchFamily="18" charset="0"/>
                          <a:ea typeface="標楷體" pitchFamily="65" charset="-120"/>
                          <a:cs typeface="+mn-cs"/>
                        </a:rPr>
                        <a:t>	</a:t>
                      </a:r>
                      <a:endParaRPr lang="zh-TW" altLang="en-US" sz="2100" b="1" dirty="0">
                        <a:solidFill>
                          <a:srgbClr val="0000FF"/>
                        </a:solidFill>
                        <a:latin typeface="Book Antiqua" pitchFamily="18" charset="0"/>
                        <a:ea typeface="標楷體" pitchFamily="65" charset="-12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smtClean="0">
                          <a:solidFill>
                            <a:srgbClr val="0000FF"/>
                          </a:solidFill>
                          <a:latin typeface="Book Antiqua" panose="02040602050305030304" pitchFamily="18" charset="0"/>
                          <a:ea typeface="華康儷楷書" panose="03000509000000000000" pitchFamily="65" charset="-120"/>
                        </a:rPr>
                        <a:t>15</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vMerge="1">
                  <a:txBody>
                    <a:bodyPr/>
                    <a:lstStyle/>
                    <a:p>
                      <a:endParaRPr lang="zh-TW" altLang="en-US"/>
                    </a:p>
                  </a:txBody>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smtClean="0">
                          <a:solidFill>
                            <a:schemeClr val="dk1"/>
                          </a:solidFill>
                          <a:latin typeface="Book Antiqua" pitchFamily="18" charset="0"/>
                          <a:ea typeface="標楷體" pitchFamily="65" charset="-120"/>
                          <a:cs typeface="+mn-cs"/>
                        </a:rPr>
                        <a:t>1.</a:t>
                      </a:r>
                      <a:r>
                        <a:rPr lang="zh-TW" altLang="en-US" sz="1800" b="0" i="0" u="none" strike="noStrike" kern="1200" baseline="0" dirty="0" smtClean="0">
                          <a:solidFill>
                            <a:schemeClr val="dk1"/>
                          </a:solidFill>
                          <a:latin typeface="Book Antiqua" pitchFamily="18" charset="0"/>
                          <a:ea typeface="標楷體" pitchFamily="65" charset="-120"/>
                          <a:cs typeface="+mn-cs"/>
                        </a:rPr>
                        <a:t>擔任班級幹部、小老師或社團幹部任滿一學期得 </a:t>
                      </a:r>
                      <a:r>
                        <a:rPr lang="en-US" altLang="zh-TW" sz="1800" b="0" i="0" u="none" strike="noStrike" kern="1200" baseline="0" dirty="0" smtClean="0">
                          <a:solidFill>
                            <a:srgbClr val="FF0000"/>
                          </a:solidFill>
                          <a:latin typeface="Book Antiqua" pitchFamily="18" charset="0"/>
                          <a:ea typeface="標楷體" pitchFamily="65" charset="-120"/>
                          <a:cs typeface="+mn-cs"/>
                        </a:rPr>
                        <a:t>2</a:t>
                      </a:r>
                      <a:r>
                        <a:rPr lang="zh-TW" altLang="en-US" sz="1800" b="0" i="0" u="none" strike="noStrike" kern="1200" baseline="0" dirty="0" smtClean="0">
                          <a:solidFill>
                            <a:schemeClr val="dk1"/>
                          </a:solidFill>
                          <a:latin typeface="Book Antiqua" pitchFamily="18" charset="0"/>
                          <a:ea typeface="標楷體" pitchFamily="65" charset="-120"/>
                          <a:cs typeface="+mn-cs"/>
                        </a:rPr>
                        <a:t>分，同一學期同時擔任班</a:t>
                      </a:r>
                      <a:endParaRPr lang="en-US" altLang="zh-TW" sz="1800" b="0" i="0" u="none" strike="noStrike" kern="1200" baseline="0" dirty="0" smtClean="0">
                        <a:solidFill>
                          <a:schemeClr val="dk1"/>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smtClean="0">
                          <a:solidFill>
                            <a:schemeClr val="dk1"/>
                          </a:solidFill>
                          <a:latin typeface="Book Antiqua" pitchFamily="18" charset="0"/>
                          <a:ea typeface="標楷體" pitchFamily="65" charset="-120"/>
                          <a:cs typeface="+mn-cs"/>
                        </a:rPr>
                        <a:t>   </a:t>
                      </a:r>
                      <a:r>
                        <a:rPr lang="zh-TW" altLang="en-US" sz="1800" b="0" i="0" u="none" strike="noStrike" kern="1200" baseline="0" dirty="0" smtClean="0">
                          <a:solidFill>
                            <a:schemeClr val="dk1"/>
                          </a:solidFill>
                          <a:latin typeface="Book Antiqua" pitchFamily="18" charset="0"/>
                          <a:ea typeface="標楷體" pitchFamily="65" charset="-120"/>
                          <a:cs typeface="+mn-cs"/>
                        </a:rPr>
                        <a:t>級幹部、小老師或社團幹部，仍以 </a:t>
                      </a:r>
                      <a:r>
                        <a:rPr lang="en-US" altLang="zh-TW" sz="1800" b="0" i="0" u="none" strike="noStrike" kern="1200" baseline="0" dirty="0" smtClean="0">
                          <a:solidFill>
                            <a:srgbClr val="FF0000"/>
                          </a:solidFill>
                          <a:latin typeface="Book Antiqua" pitchFamily="18" charset="0"/>
                          <a:ea typeface="標楷體" pitchFamily="65" charset="-120"/>
                          <a:cs typeface="+mn-cs"/>
                        </a:rPr>
                        <a:t>2</a:t>
                      </a:r>
                      <a:r>
                        <a:rPr lang="zh-TW" altLang="en-US" sz="1800" b="0" i="0" u="none" strike="noStrike" kern="1200" baseline="0" dirty="0" smtClean="0">
                          <a:solidFill>
                            <a:schemeClr val="dk1"/>
                          </a:solidFill>
                          <a:latin typeface="Book Antiqua" pitchFamily="18" charset="0"/>
                          <a:ea typeface="標楷體" pitchFamily="65" charset="-120"/>
                          <a:cs typeface="+mn-cs"/>
                        </a:rPr>
                        <a:t>分採計。</a:t>
                      </a: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smtClean="0">
                          <a:solidFill>
                            <a:schemeClr val="dk1"/>
                          </a:solidFill>
                          <a:latin typeface="Book Antiqua" pitchFamily="18" charset="0"/>
                          <a:ea typeface="標楷體" pitchFamily="65" charset="-120"/>
                          <a:cs typeface="+mn-cs"/>
                        </a:rPr>
                        <a:t>2.</a:t>
                      </a:r>
                      <a:r>
                        <a:rPr lang="zh-TW" altLang="en-US" sz="1800" b="0" i="0" u="none" strike="noStrike" kern="1200" baseline="0" dirty="0" smtClean="0">
                          <a:solidFill>
                            <a:schemeClr val="dk1"/>
                          </a:solidFill>
                          <a:latin typeface="Book Antiqua" pitchFamily="18" charset="0"/>
                          <a:ea typeface="標楷體" pitchFamily="65" charset="-120"/>
                          <a:cs typeface="+mn-cs"/>
                        </a:rPr>
                        <a:t>參加校內服務學習課程及活動，或於校外參加志工服務或社區服務 滿 </a:t>
                      </a:r>
                      <a:r>
                        <a:rPr lang="en-US" altLang="zh-TW" sz="1800" b="0" i="0" u="none" strike="noStrike" kern="1200" baseline="0" dirty="0" smtClean="0">
                          <a:solidFill>
                            <a:schemeClr val="dk1"/>
                          </a:solidFill>
                          <a:latin typeface="Book Antiqua" pitchFamily="18" charset="0"/>
                          <a:ea typeface="標楷體" pitchFamily="65" charset="-120"/>
                          <a:cs typeface="+mn-cs"/>
                        </a:rPr>
                        <a:t>1</a:t>
                      </a:r>
                      <a:r>
                        <a:rPr lang="zh-TW" altLang="en-US" sz="1800" b="0" i="0" u="none" strike="noStrike" kern="1200" baseline="0" dirty="0" smtClean="0">
                          <a:solidFill>
                            <a:schemeClr val="dk1"/>
                          </a:solidFill>
                          <a:latin typeface="Book Antiqua" pitchFamily="18" charset="0"/>
                          <a:ea typeface="標楷體" pitchFamily="65" charset="-120"/>
                          <a:cs typeface="+mn-cs"/>
                        </a:rPr>
                        <a:t>小時</a:t>
                      </a:r>
                      <a:endParaRPr lang="en-US" altLang="zh-TW" sz="1800" b="0" i="0" u="none" strike="noStrike" kern="1200" baseline="0" dirty="0" smtClean="0">
                        <a:solidFill>
                          <a:schemeClr val="dk1"/>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smtClean="0">
                          <a:solidFill>
                            <a:schemeClr val="dk1"/>
                          </a:solidFill>
                          <a:latin typeface="Book Antiqua" pitchFamily="18" charset="0"/>
                          <a:ea typeface="標楷體" pitchFamily="65" charset="-120"/>
                          <a:cs typeface="+mn-cs"/>
                        </a:rPr>
                        <a:t>   </a:t>
                      </a:r>
                      <a:r>
                        <a:rPr lang="zh-TW" altLang="en-US" sz="1800" b="0" i="0" u="none" strike="noStrike" kern="1200" baseline="0" dirty="0" smtClean="0">
                          <a:solidFill>
                            <a:schemeClr val="dk1"/>
                          </a:solidFill>
                          <a:latin typeface="Book Antiqua" pitchFamily="18" charset="0"/>
                          <a:ea typeface="標楷體" pitchFamily="65" charset="-120"/>
                          <a:cs typeface="+mn-cs"/>
                        </a:rPr>
                        <a:t>得 </a:t>
                      </a:r>
                      <a:r>
                        <a:rPr lang="en-US" altLang="zh-TW" sz="1800" b="0" i="0" u="none" strike="noStrike" kern="1200" baseline="0" dirty="0" smtClean="0">
                          <a:solidFill>
                            <a:srgbClr val="FF0000"/>
                          </a:solidFill>
                          <a:latin typeface="Book Antiqua" pitchFamily="18" charset="0"/>
                          <a:ea typeface="標楷體" pitchFamily="65" charset="-120"/>
                          <a:cs typeface="+mn-cs"/>
                        </a:rPr>
                        <a:t>0.25 </a:t>
                      </a:r>
                      <a:r>
                        <a:rPr lang="zh-TW" altLang="en-US" sz="1800" b="0" i="0" u="none" strike="noStrike" kern="1200" baseline="0" dirty="0" smtClean="0">
                          <a:solidFill>
                            <a:schemeClr val="dk1"/>
                          </a:solidFill>
                          <a:latin typeface="Book Antiqua" pitchFamily="18" charset="0"/>
                          <a:ea typeface="標楷體" pitchFamily="65" charset="-120"/>
                          <a:cs typeface="+mn-cs"/>
                        </a:rPr>
                        <a:t>分</a:t>
                      </a:r>
                      <a:endParaRPr lang="zh-TW" altLang="en-US" sz="1800" dirty="0" smtClean="0">
                        <a:solidFill>
                          <a:srgbClr val="FF0000"/>
                        </a:solidFill>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484291">
                <a:tc gridSpan="2">
                  <a:txBody>
                    <a:bodyPr/>
                    <a:lstStyle/>
                    <a:p>
                      <a:pPr algn="l">
                        <a:lnSpc>
                          <a:spcPct val="100000"/>
                        </a:lnSpc>
                      </a:pPr>
                      <a:r>
                        <a:rPr lang="zh-TW" altLang="en-US" sz="2100" b="1" i="0" u="none" strike="noStrike" kern="1200" baseline="0" dirty="0" smtClean="0">
                          <a:solidFill>
                            <a:schemeClr val="dk1"/>
                          </a:solidFill>
                          <a:latin typeface="Book Antiqua" pitchFamily="18" charset="0"/>
                          <a:ea typeface="標楷體" pitchFamily="65" charset="-120"/>
                          <a:cs typeface="+mn-cs"/>
                        </a:rPr>
                        <a:t>技藝</a:t>
                      </a:r>
                      <a:r>
                        <a:rPr lang="zh-TW" altLang="en-US" sz="2100" b="1" i="0" u="none" strike="noStrike" kern="1200" baseline="0" dirty="0">
                          <a:solidFill>
                            <a:schemeClr val="dk1"/>
                          </a:solidFill>
                          <a:latin typeface="Book Antiqua" pitchFamily="18" charset="0"/>
                          <a:ea typeface="標楷體" pitchFamily="65" charset="-120"/>
                          <a:cs typeface="+mn-cs"/>
                        </a:rPr>
                        <a:t>優良 </a:t>
                      </a:r>
                      <a:endParaRPr lang="zh-TW" altLang="en-US" sz="21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smtClean="0">
                          <a:solidFill>
                            <a:schemeClr val="dk1"/>
                          </a:solidFill>
                          <a:latin typeface="Book Antiqua" pitchFamily="18" charset="0"/>
                          <a:ea typeface="標楷體" pitchFamily="65" charset="-120"/>
                          <a:cs typeface="+mn-cs"/>
                        </a:rPr>
                        <a:t>採計技藝教育課程平均總成績：</a:t>
                      </a:r>
                      <a:r>
                        <a:rPr lang="en-US" altLang="zh-TW" sz="1800" b="0" i="0" u="none" strike="noStrike" kern="1200" baseline="0" dirty="0" smtClean="0">
                          <a:solidFill>
                            <a:schemeClr val="dk1"/>
                          </a:solidFill>
                          <a:latin typeface="Book Antiqua" pitchFamily="18" charset="0"/>
                          <a:ea typeface="標楷體" pitchFamily="65" charset="-120"/>
                          <a:cs typeface="+mn-cs"/>
                        </a:rPr>
                        <a:t>90</a:t>
                      </a:r>
                      <a:r>
                        <a:rPr lang="zh-TW" altLang="en-US" sz="1800" b="0" i="0" u="none" strike="noStrike" kern="1200" baseline="0" dirty="0" smtClean="0">
                          <a:solidFill>
                            <a:schemeClr val="dk1"/>
                          </a:solidFill>
                          <a:latin typeface="Book Antiqua" pitchFamily="18" charset="0"/>
                          <a:ea typeface="標楷體" pitchFamily="65" charset="-120"/>
                          <a:cs typeface="+mn-cs"/>
                        </a:rPr>
                        <a:t>分以上：</a:t>
                      </a:r>
                      <a:r>
                        <a:rPr lang="en-US" altLang="zh-TW" sz="1800" b="0" i="0" u="none" strike="noStrike" kern="1200" baseline="0" dirty="0" smtClean="0">
                          <a:solidFill>
                            <a:srgbClr val="FF0000"/>
                          </a:solidFill>
                          <a:latin typeface="Book Antiqua" pitchFamily="18" charset="0"/>
                          <a:ea typeface="標楷體" pitchFamily="65" charset="-120"/>
                          <a:cs typeface="+mn-cs"/>
                        </a:rPr>
                        <a:t>3</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smtClean="0">
                          <a:solidFill>
                            <a:schemeClr val="dk1"/>
                          </a:solidFill>
                          <a:latin typeface="Book Antiqua" pitchFamily="18" charset="0"/>
                          <a:ea typeface="標楷體" pitchFamily="65" charset="-120"/>
                          <a:cs typeface="+mn-cs"/>
                        </a:rPr>
                        <a:t>、</a:t>
                      </a:r>
                      <a:r>
                        <a:rPr lang="en-US" altLang="zh-TW" sz="1800" b="0" i="0" u="none" strike="noStrike" kern="1200" baseline="0" dirty="0" smtClean="0">
                          <a:solidFill>
                            <a:schemeClr val="dk1"/>
                          </a:solidFill>
                          <a:latin typeface="Book Antiqua" pitchFamily="18" charset="0"/>
                          <a:ea typeface="標楷體" pitchFamily="65" charset="-120"/>
                          <a:cs typeface="+mn-cs"/>
                        </a:rPr>
                        <a:t>80</a:t>
                      </a:r>
                      <a:r>
                        <a:rPr lang="zh-TW" altLang="en-US" sz="1800" b="0" i="0" u="none" strike="noStrike" kern="1200" baseline="0" dirty="0" smtClean="0">
                          <a:solidFill>
                            <a:schemeClr val="dk1"/>
                          </a:solidFill>
                          <a:latin typeface="Book Antiqua" pitchFamily="18" charset="0"/>
                          <a:ea typeface="標楷體" pitchFamily="65" charset="-120"/>
                          <a:cs typeface="+mn-cs"/>
                        </a:rPr>
                        <a:t>分以上未滿</a:t>
                      </a:r>
                      <a:r>
                        <a:rPr lang="en-US" altLang="zh-TW" sz="1800" b="0" i="0" u="none" strike="noStrike" kern="1200" baseline="0" dirty="0" smtClean="0">
                          <a:solidFill>
                            <a:schemeClr val="dk1"/>
                          </a:solidFill>
                          <a:latin typeface="Book Antiqua" pitchFamily="18" charset="0"/>
                          <a:ea typeface="標楷體" pitchFamily="65" charset="-120"/>
                          <a:cs typeface="+mn-cs"/>
                        </a:rPr>
                        <a:t>90</a:t>
                      </a:r>
                      <a:r>
                        <a:rPr lang="zh-TW" altLang="en-US" sz="1800" b="0" i="0" u="none" strike="noStrike" kern="1200" baseline="0" dirty="0" smtClean="0">
                          <a:solidFill>
                            <a:schemeClr val="dk1"/>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2.5</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smtClean="0">
                          <a:solidFill>
                            <a:schemeClr val="dk1"/>
                          </a:solidFill>
                          <a:latin typeface="Book Antiqua" pitchFamily="18" charset="0"/>
                          <a:ea typeface="標楷體" pitchFamily="65" charset="-120"/>
                          <a:cs typeface="+mn-cs"/>
                        </a:rPr>
                        <a:t>、</a:t>
                      </a:r>
                      <a:r>
                        <a:rPr lang="en-US" altLang="zh-TW" sz="1800" b="0" i="0" u="none" strike="noStrike" kern="1200" baseline="0" dirty="0" smtClean="0">
                          <a:solidFill>
                            <a:schemeClr val="dk1"/>
                          </a:solidFill>
                          <a:latin typeface="Book Antiqua" pitchFamily="18" charset="0"/>
                          <a:ea typeface="標楷體" pitchFamily="65" charset="-120"/>
                          <a:cs typeface="+mn-cs"/>
                        </a:rPr>
                        <a:t>70</a:t>
                      </a:r>
                      <a:r>
                        <a:rPr lang="zh-TW" altLang="en-US" sz="1800" b="0" i="0" u="none" strike="noStrike" kern="1200" baseline="0" dirty="0" smtClean="0">
                          <a:solidFill>
                            <a:schemeClr val="dk1"/>
                          </a:solidFill>
                          <a:latin typeface="Book Antiqua" pitchFamily="18" charset="0"/>
                          <a:ea typeface="標楷體" pitchFamily="65" charset="-120"/>
                          <a:cs typeface="+mn-cs"/>
                        </a:rPr>
                        <a:t>分以上未滿</a:t>
                      </a:r>
                      <a:r>
                        <a:rPr lang="en-US" altLang="zh-TW" sz="1800" b="0" i="0" u="none" strike="noStrike" kern="1200" baseline="0" dirty="0" smtClean="0">
                          <a:solidFill>
                            <a:schemeClr val="dk1"/>
                          </a:solidFill>
                          <a:latin typeface="Book Antiqua" pitchFamily="18" charset="0"/>
                          <a:ea typeface="標楷體" pitchFamily="65" charset="-120"/>
                          <a:cs typeface="+mn-cs"/>
                        </a:rPr>
                        <a:t>80</a:t>
                      </a:r>
                      <a:r>
                        <a:rPr lang="zh-TW" altLang="en-US" sz="1800" b="0" i="0" u="none" strike="noStrike" kern="1200" baseline="0" dirty="0" smtClean="0">
                          <a:solidFill>
                            <a:schemeClr val="dk1"/>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1.5</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smtClean="0">
                          <a:solidFill>
                            <a:schemeClr val="dk1"/>
                          </a:solidFill>
                          <a:latin typeface="Book Antiqua" pitchFamily="18" charset="0"/>
                          <a:ea typeface="標楷體" pitchFamily="65" charset="-120"/>
                          <a:cs typeface="+mn-cs"/>
                        </a:rPr>
                        <a:t>、</a:t>
                      </a:r>
                      <a:r>
                        <a:rPr lang="en-US" altLang="zh-TW" sz="1800" b="0" i="0" u="none" strike="noStrike" kern="1200" baseline="0" dirty="0" smtClean="0">
                          <a:solidFill>
                            <a:schemeClr val="dk1"/>
                          </a:solidFill>
                          <a:latin typeface="Book Antiqua" pitchFamily="18" charset="0"/>
                          <a:ea typeface="標楷體" pitchFamily="65" charset="-120"/>
                          <a:cs typeface="+mn-cs"/>
                        </a:rPr>
                        <a:t>60</a:t>
                      </a:r>
                      <a:r>
                        <a:rPr lang="zh-TW" altLang="en-US" sz="1800" b="0" i="0" u="none" strike="noStrike" kern="1200" baseline="0" dirty="0" smtClean="0">
                          <a:solidFill>
                            <a:schemeClr val="dk1"/>
                          </a:solidFill>
                          <a:latin typeface="Book Antiqua" pitchFamily="18" charset="0"/>
                          <a:ea typeface="標楷體" pitchFamily="65" charset="-120"/>
                          <a:cs typeface="+mn-cs"/>
                        </a:rPr>
                        <a:t>分以上未滿</a:t>
                      </a:r>
                      <a:r>
                        <a:rPr lang="en-US" altLang="zh-TW" sz="1800" b="0" i="0" u="none" strike="noStrike" kern="1200" baseline="0" dirty="0" smtClean="0">
                          <a:solidFill>
                            <a:schemeClr val="dk1"/>
                          </a:solidFill>
                          <a:latin typeface="Book Antiqua" pitchFamily="18" charset="0"/>
                          <a:ea typeface="標楷體" pitchFamily="65" charset="-120"/>
                          <a:cs typeface="+mn-cs"/>
                        </a:rPr>
                        <a:t>70</a:t>
                      </a:r>
                      <a:r>
                        <a:rPr lang="zh-TW" altLang="en-US" sz="1800" b="0" i="0" u="none" strike="noStrike" kern="1200" baseline="0" dirty="0" smtClean="0">
                          <a:solidFill>
                            <a:schemeClr val="dk1"/>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1</a:t>
                      </a:r>
                      <a:r>
                        <a:rPr lang="zh-TW" altLang="en-US" sz="1800" b="0" i="0" u="none" strike="noStrike" kern="1200" baseline="0" dirty="0" smtClean="0">
                          <a:solidFill>
                            <a:srgbClr val="FF0000"/>
                          </a:solidFill>
                          <a:latin typeface="Book Antiqua" pitchFamily="18" charset="0"/>
                          <a:ea typeface="標楷體" pitchFamily="65" charset="-120"/>
                          <a:cs typeface="+mn-cs"/>
                        </a:rPr>
                        <a:t>分</a:t>
                      </a:r>
                      <a:endParaRPr lang="zh-TW" altLang="en-US" sz="1800" dirty="0" smtClean="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069931879"/>
                  </a:ext>
                </a:extLst>
              </a:tr>
              <a:tr h="484291">
                <a:tc gridSpan="2">
                  <a:txBody>
                    <a:bodyPr/>
                    <a:lstStyle/>
                    <a:p>
                      <a:pPr algn="l">
                        <a:lnSpc>
                          <a:spcPct val="100000"/>
                        </a:lnSpc>
                      </a:pPr>
                      <a:r>
                        <a:rPr lang="zh-TW" altLang="en-US" sz="2100" b="1" i="0" u="none" strike="noStrike" kern="1200" baseline="0" dirty="0" smtClean="0">
                          <a:solidFill>
                            <a:schemeClr val="dk1"/>
                          </a:solidFill>
                          <a:latin typeface="Book Antiqua" pitchFamily="18" charset="0"/>
                          <a:ea typeface="標楷體" pitchFamily="65" charset="-120"/>
                          <a:cs typeface="+mn-cs"/>
                        </a:rPr>
                        <a:t>弱勢</a:t>
                      </a:r>
                      <a:r>
                        <a:rPr lang="zh-TW" altLang="en-US" sz="2100" b="1" i="0" u="none" strike="noStrike" kern="1200" baseline="0" dirty="0">
                          <a:solidFill>
                            <a:schemeClr val="dk1"/>
                          </a:solidFill>
                          <a:latin typeface="Book Antiqua" pitchFamily="18" charset="0"/>
                          <a:ea typeface="標楷體" pitchFamily="65" charset="-120"/>
                          <a:cs typeface="+mn-cs"/>
                        </a:rPr>
                        <a:t>身分 </a:t>
                      </a:r>
                      <a:endParaRPr lang="zh-TW" altLang="en-US" sz="21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smtClean="0">
                          <a:solidFill>
                            <a:schemeClr val="dk1"/>
                          </a:solidFill>
                          <a:latin typeface="Book Antiqua" pitchFamily="18" charset="0"/>
                          <a:ea typeface="標楷體" pitchFamily="65" charset="-120"/>
                          <a:cs typeface="+mn-cs"/>
                        </a:rPr>
                        <a:t>低收入戶：</a:t>
                      </a:r>
                      <a:r>
                        <a:rPr lang="en-US" altLang="zh-TW" sz="1800" b="0" i="0" u="none" strike="noStrike" kern="1200" baseline="0" dirty="0" smtClean="0">
                          <a:solidFill>
                            <a:srgbClr val="FF0000"/>
                          </a:solidFill>
                          <a:latin typeface="Book Antiqua" pitchFamily="18" charset="0"/>
                          <a:ea typeface="標楷體" pitchFamily="65" charset="-120"/>
                          <a:cs typeface="+mn-cs"/>
                        </a:rPr>
                        <a:t>3</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smtClean="0">
                          <a:solidFill>
                            <a:schemeClr val="dk1"/>
                          </a:solidFill>
                          <a:latin typeface="Book Antiqua" pitchFamily="18" charset="0"/>
                          <a:ea typeface="標楷體" pitchFamily="65" charset="-120"/>
                          <a:cs typeface="+mn-cs"/>
                        </a:rPr>
                        <a:t>；中低收入戶、支領失業給付、特殊境遇家庭：</a:t>
                      </a:r>
                      <a:r>
                        <a:rPr lang="en-US" altLang="zh-TW" sz="1800" b="0" i="0" u="none" strike="noStrike" kern="1200" baseline="0" dirty="0" smtClean="0">
                          <a:solidFill>
                            <a:srgbClr val="FF0000"/>
                          </a:solidFill>
                          <a:latin typeface="Book Antiqua" pitchFamily="18" charset="0"/>
                          <a:ea typeface="標楷體" pitchFamily="65" charset="-120"/>
                          <a:cs typeface="+mn-cs"/>
                        </a:rPr>
                        <a:t>1.5</a:t>
                      </a:r>
                      <a:r>
                        <a:rPr lang="zh-TW" altLang="en-US" sz="1800" b="0" i="0" u="none" strike="noStrike" kern="1200" baseline="0" dirty="0" smtClean="0">
                          <a:solidFill>
                            <a:srgbClr val="FF0000"/>
                          </a:solidFill>
                          <a:latin typeface="Book Antiqua" pitchFamily="18" charset="0"/>
                          <a:ea typeface="標楷體" pitchFamily="65" charset="-120"/>
                          <a:cs typeface="+mn-cs"/>
                        </a:rPr>
                        <a:t>分</a:t>
                      </a:r>
                      <a:endParaRPr lang="en-US" altLang="zh-TW" sz="1800" b="0" i="0" u="none" strike="noStrike" kern="1200" baseline="0" dirty="0" smtClean="0">
                        <a:solidFill>
                          <a:srgbClr val="FF0000"/>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smtClean="0">
                          <a:solidFill>
                            <a:schemeClr val="dk1"/>
                          </a:solidFill>
                          <a:latin typeface="Book Antiqua" pitchFamily="18" charset="0"/>
                          <a:ea typeface="標楷體" pitchFamily="65" charset="-120"/>
                          <a:cs typeface="+mn-cs"/>
                        </a:rPr>
                        <a:t>(</a:t>
                      </a:r>
                      <a:r>
                        <a:rPr lang="zh-TW" altLang="en-US" sz="1800" b="0" i="0" u="none" strike="noStrike" kern="1200" baseline="0" dirty="0" smtClean="0">
                          <a:solidFill>
                            <a:schemeClr val="dk1"/>
                          </a:solidFill>
                          <a:latin typeface="Book Antiqua" pitchFamily="18" charset="0"/>
                          <a:ea typeface="標楷體" pitchFamily="65" charset="-120"/>
                          <a:cs typeface="+mn-cs"/>
                        </a:rPr>
                        <a:t>符合一項即可</a:t>
                      </a:r>
                      <a:r>
                        <a:rPr lang="en-US" altLang="zh-TW" sz="1800" b="0" i="0" u="none" strike="noStrike" kern="1200" baseline="0" dirty="0" smtClean="0">
                          <a:solidFill>
                            <a:schemeClr val="dk1"/>
                          </a:solidFill>
                          <a:latin typeface="Book Antiqua" pitchFamily="18" charset="0"/>
                          <a:ea typeface="標楷體" pitchFamily="65" charset="-120"/>
                          <a:cs typeface="+mn-cs"/>
                        </a:rPr>
                        <a:t>)</a:t>
                      </a:r>
                      <a:endParaRPr lang="zh-TW" altLang="en-US" sz="1800" dirty="0" smtClean="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55903771"/>
                  </a:ext>
                </a:extLst>
              </a:tr>
              <a:tr h="416756">
                <a:tc gridSpan="2">
                  <a:txBody>
                    <a:bodyPr/>
                    <a:lstStyle/>
                    <a:p>
                      <a:pPr algn="l">
                        <a:lnSpc>
                          <a:spcPct val="100000"/>
                        </a:lnSpc>
                      </a:pPr>
                      <a:r>
                        <a:rPr lang="zh-TW" altLang="en-US" sz="2100" b="1" i="0" u="none" strike="noStrike" kern="1200" baseline="0" dirty="0" smtClean="0">
                          <a:solidFill>
                            <a:schemeClr val="dk1"/>
                          </a:solidFill>
                          <a:latin typeface="Book Antiqua" pitchFamily="18" charset="0"/>
                          <a:ea typeface="標楷體" pitchFamily="65" charset="-120"/>
                          <a:cs typeface="+mn-cs"/>
                        </a:rPr>
                        <a:t>均衡</a:t>
                      </a:r>
                      <a:r>
                        <a:rPr lang="zh-TW" altLang="en-US" sz="2100" b="1" i="0" u="none" strike="noStrike" kern="1200" baseline="0" dirty="0">
                          <a:solidFill>
                            <a:schemeClr val="dk1"/>
                          </a:solidFill>
                          <a:latin typeface="Book Antiqua" pitchFamily="18" charset="0"/>
                          <a:ea typeface="標楷體" pitchFamily="65" charset="-120"/>
                          <a:cs typeface="+mn-cs"/>
                        </a:rPr>
                        <a:t>學習</a:t>
                      </a:r>
                      <a:endParaRPr lang="zh-TW" altLang="en-US" sz="21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altLang="en-US" sz="1800" b="0" i="0" u="none" strike="noStrike" kern="1200" baseline="0" dirty="0" smtClean="0">
                          <a:solidFill>
                            <a:schemeClr val="dk1"/>
                          </a:solidFill>
                          <a:latin typeface="Book Antiqua" pitchFamily="18" charset="0"/>
                          <a:ea typeface="標楷體" pitchFamily="65" charset="-120"/>
                          <a:cs typeface="+mn-cs"/>
                        </a:rPr>
                        <a:t>三領域學習</a:t>
                      </a:r>
                      <a:r>
                        <a:rPr lang="en-US" altLang="zh-TW" sz="1800" b="0" i="0" u="none" strike="noStrike" kern="1200" baseline="0" dirty="0" smtClean="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健體、藝文、綜合：</a:t>
                      </a:r>
                      <a:r>
                        <a:rPr lang="en-US" altLang="zh-TW" sz="1800" b="0" i="0" u="none" strike="noStrike" kern="1200" baseline="0" dirty="0">
                          <a:solidFill>
                            <a:srgbClr val="FF0000"/>
                          </a:solidFill>
                          <a:latin typeface="Book Antiqua" pitchFamily="18" charset="0"/>
                          <a:ea typeface="標楷體" pitchFamily="65" charset="-120"/>
                          <a:cs typeface="+mn-cs"/>
                        </a:rPr>
                        <a:t>7</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a:t>
                      </a:r>
                      <a:r>
                        <a:rPr lang="zh-TW" altLang="en-US" sz="1800" b="0" i="0" u="none" strike="noStrike" kern="1200" baseline="0" dirty="0" smtClean="0">
                          <a:solidFill>
                            <a:srgbClr val="FF0000"/>
                          </a:solidFill>
                          <a:latin typeface="Book Antiqua" pitchFamily="18" charset="0"/>
                          <a:ea typeface="標楷體" pitchFamily="65" charset="-120"/>
                          <a:cs typeface="+mn-cs"/>
                        </a:rPr>
                        <a:t>領域 </a:t>
                      </a:r>
                      <a:r>
                        <a:rPr lang="en-US" altLang="zh-TW" sz="1800" b="0" i="0" u="none" strike="noStrike" kern="1200" baseline="0" dirty="0" smtClean="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五學期平均</a:t>
                      </a:r>
                      <a:r>
                        <a:rPr lang="zh-TW" altLang="en-US" sz="1800" b="0" i="0" u="none" strike="noStrike" kern="1200" baseline="0" dirty="0" smtClean="0">
                          <a:solidFill>
                            <a:schemeClr val="dk1"/>
                          </a:solidFill>
                          <a:latin typeface="Book Antiqua" pitchFamily="18" charset="0"/>
                          <a:ea typeface="標楷體" pitchFamily="65" charset="-120"/>
                          <a:cs typeface="+mn-cs"/>
                        </a:rPr>
                        <a:t>成績及格</a:t>
                      </a:r>
                      <a:r>
                        <a:rPr lang="en-US" altLang="zh-TW" sz="1800" b="0" i="0" u="none" strike="noStrike" kern="1200" baseline="0" dirty="0">
                          <a:solidFill>
                            <a:schemeClr val="dk1"/>
                          </a:solidFill>
                          <a:latin typeface="Book Antiqua" pitchFamily="18" charset="0"/>
                          <a:ea typeface="標楷體" pitchFamily="65" charset="-120"/>
                          <a:cs typeface="+mn-cs"/>
                        </a:rPr>
                        <a:t>)</a:t>
                      </a:r>
                      <a:endParaRPr lang="zh-TW" altLang="en-US" sz="1800"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563036681"/>
                  </a:ext>
                </a:extLst>
              </a:tr>
              <a:tr h="484291">
                <a:tc gridSpan="2">
                  <a:txBody>
                    <a:bodyPr/>
                    <a:lstStyle/>
                    <a:p>
                      <a:pPr algn="l">
                        <a:lnSpc>
                          <a:spcPct val="100000"/>
                        </a:lnSpc>
                      </a:pPr>
                      <a:r>
                        <a:rPr lang="zh-TW" altLang="en-US" sz="2100" b="1" i="0" u="none" strike="noStrike" kern="1200" baseline="0" dirty="0" smtClean="0">
                          <a:solidFill>
                            <a:schemeClr val="dk1"/>
                          </a:solidFill>
                          <a:latin typeface="Book Antiqua" pitchFamily="18" charset="0"/>
                          <a:ea typeface="標楷體" pitchFamily="65" charset="-120"/>
                          <a:cs typeface="+mn-cs"/>
                        </a:rPr>
                        <a:t>國中</a:t>
                      </a:r>
                      <a:r>
                        <a:rPr lang="zh-TW" altLang="en-US" sz="2100" b="1" i="0" u="none" strike="noStrike" kern="1200" baseline="0" dirty="0">
                          <a:solidFill>
                            <a:schemeClr val="dk1"/>
                          </a:solidFill>
                          <a:latin typeface="Book Antiqua" pitchFamily="18" charset="0"/>
                          <a:ea typeface="標楷體" pitchFamily="65" charset="-120"/>
                          <a:cs typeface="+mn-cs"/>
                        </a:rPr>
                        <a:t>教育會考</a:t>
                      </a:r>
                      <a:endParaRPr lang="zh-TW" altLang="en-US" sz="21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smtClean="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32</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800" b="0" i="0" u="none" strike="noStrike" kern="1200" baseline="0" dirty="0" smtClean="0">
                          <a:solidFill>
                            <a:schemeClr val="dk1"/>
                          </a:solidFill>
                          <a:latin typeface="Book Antiqua" pitchFamily="18" charset="0"/>
                          <a:ea typeface="標楷體" pitchFamily="65" charset="-120"/>
                          <a:cs typeface="+mn-cs"/>
                        </a:rPr>
                        <a:t>國文、數學、英語、自然、社會： </a:t>
                      </a:r>
                      <a:r>
                        <a:rPr lang="en-US" altLang="zh-TW" sz="1800" b="0" i="0" u="none" strike="noStrike" kern="1200" baseline="0" dirty="0" smtClean="0">
                          <a:solidFill>
                            <a:schemeClr val="dk1"/>
                          </a:solidFill>
                          <a:latin typeface="Book Antiqua" pitchFamily="18" charset="0"/>
                          <a:ea typeface="標楷體" pitchFamily="65" charset="-120"/>
                          <a:cs typeface="+mn-cs"/>
                        </a:rPr>
                        <a:t>A</a:t>
                      </a:r>
                      <a:r>
                        <a:rPr lang="en-US" altLang="zh-TW" sz="1800" kern="1200" baseline="30000" dirty="0" smtClean="0">
                          <a:solidFill>
                            <a:schemeClr val="dk1"/>
                          </a:solidFill>
                          <a:effectLst/>
                          <a:latin typeface="+mn-lt"/>
                          <a:ea typeface="+mn-ea"/>
                          <a:cs typeface="+mn-cs"/>
                        </a:rPr>
                        <a:t>++ </a:t>
                      </a:r>
                      <a:r>
                        <a:rPr lang="zh-TW" altLang="en-US" sz="1800" b="0" i="0" u="none" strike="noStrike" kern="1200" baseline="0" dirty="0" smtClean="0">
                          <a:solidFill>
                            <a:schemeClr val="dk1"/>
                          </a:solidFill>
                          <a:latin typeface="Book Antiqua" pitchFamily="18" charset="0"/>
                          <a:ea typeface="標楷體" pitchFamily="65" charset="-120"/>
                          <a:cs typeface="+mn-cs"/>
                        </a:rPr>
                        <a:t>、</a:t>
                      </a:r>
                      <a:r>
                        <a:rPr lang="en-US" altLang="zh-TW" sz="1800" b="0" i="0" u="none" strike="noStrike" kern="1200" baseline="0" dirty="0" smtClean="0">
                          <a:solidFill>
                            <a:schemeClr val="dk1"/>
                          </a:solidFill>
                          <a:latin typeface="Book Antiqua" pitchFamily="18" charset="0"/>
                          <a:ea typeface="標楷體" pitchFamily="65" charset="-120"/>
                          <a:cs typeface="+mn-cs"/>
                        </a:rPr>
                        <a:t>A</a:t>
                      </a:r>
                      <a:r>
                        <a:rPr lang="en-US" altLang="zh-TW" sz="1800" kern="1200" baseline="30000" dirty="0" smtClean="0">
                          <a:solidFill>
                            <a:schemeClr val="dk1"/>
                          </a:solidFill>
                          <a:effectLst/>
                          <a:latin typeface="+mn-lt"/>
                          <a:ea typeface="+mn-ea"/>
                          <a:cs typeface="+mn-cs"/>
                        </a:rPr>
                        <a:t>+   </a:t>
                      </a:r>
                      <a:r>
                        <a:rPr lang="zh-TW" altLang="en-US" sz="1800" b="0" i="0" u="none" strike="noStrike" kern="1200" baseline="0" dirty="0" smtClean="0">
                          <a:solidFill>
                            <a:schemeClr val="dk1"/>
                          </a:solidFill>
                          <a:latin typeface="Book Antiqua" pitchFamily="18" charset="0"/>
                          <a:ea typeface="標楷體" pitchFamily="65" charset="-120"/>
                          <a:cs typeface="+mn-cs"/>
                        </a:rPr>
                        <a:t>、</a:t>
                      </a:r>
                      <a:r>
                        <a:rPr lang="en-US" altLang="zh-TW" sz="1800" b="0" i="0" u="none" strike="noStrike" kern="1200" baseline="0" dirty="0" smtClean="0">
                          <a:solidFill>
                            <a:schemeClr val="dk1"/>
                          </a:solidFill>
                          <a:latin typeface="Book Antiqua" pitchFamily="18" charset="0"/>
                          <a:ea typeface="標楷體" pitchFamily="65" charset="-120"/>
                          <a:cs typeface="+mn-cs"/>
                        </a:rPr>
                        <a:t>A</a:t>
                      </a:r>
                      <a:r>
                        <a:rPr lang="zh-TW" altLang="en-US" sz="1800" b="0" i="0" u="none" strike="noStrike" kern="1200" baseline="0" dirty="0" smtClean="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smtClean="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smtClean="0">
                          <a:ln>
                            <a:noFill/>
                          </a:ln>
                          <a:solidFill>
                            <a:prstClr val="black"/>
                          </a:solidFill>
                          <a:effectLst/>
                          <a:uLnTx/>
                          <a:uFillTx/>
                          <a:latin typeface="+mn-lt"/>
                          <a:ea typeface="+mn-ea"/>
                          <a:cs typeface="+mn-cs"/>
                        </a:rPr>
                        <a:t>++   </a:t>
                      </a:r>
                      <a:r>
                        <a:rPr lang="zh-TW" altLang="en-US" sz="1800" b="0" i="0" u="none" strike="noStrike" kern="1200" baseline="0" dirty="0" smtClean="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smtClean="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smtClean="0">
                          <a:ln>
                            <a:noFill/>
                          </a:ln>
                          <a:solidFill>
                            <a:prstClr val="black"/>
                          </a:solidFill>
                          <a:effectLst/>
                          <a:uLnTx/>
                          <a:uFillTx/>
                          <a:latin typeface="+mn-lt"/>
                          <a:ea typeface="+mn-ea"/>
                          <a:cs typeface="+mn-cs"/>
                        </a:rPr>
                        <a:t>+  </a:t>
                      </a:r>
                      <a:r>
                        <a:rPr lang="zh-TW" altLang="en-US" sz="1800" b="0" i="0" u="none" strike="noStrike" kern="1200" baseline="0" dirty="0" smtClean="0">
                          <a:solidFill>
                            <a:schemeClr val="dk1"/>
                          </a:solidFill>
                          <a:latin typeface="Book Antiqua" pitchFamily="18" charset="0"/>
                          <a:ea typeface="標楷體" pitchFamily="65" charset="-120"/>
                          <a:cs typeface="+mn-cs"/>
                        </a:rPr>
                        <a:t>、  </a:t>
                      </a:r>
                      <a:r>
                        <a:rPr lang="en-US" altLang="zh-TW" sz="1800" b="0" i="0" u="none" strike="noStrike" kern="1200" baseline="0" dirty="0" smtClean="0">
                          <a:solidFill>
                            <a:schemeClr val="dk1"/>
                          </a:solidFill>
                          <a:latin typeface="Book Antiqua" pitchFamily="18" charset="0"/>
                          <a:ea typeface="標楷體" pitchFamily="65" charset="-120"/>
                          <a:cs typeface="+mn-cs"/>
                        </a:rPr>
                        <a:t>B  </a:t>
                      </a:r>
                      <a:r>
                        <a:rPr lang="zh-TW" altLang="en-US" sz="1800" b="0" i="0" u="none" strike="noStrike" kern="1200" baseline="0" dirty="0" smtClean="0">
                          <a:solidFill>
                            <a:schemeClr val="dk1"/>
                          </a:solidFill>
                          <a:latin typeface="Book Antiqua" pitchFamily="18" charset="0"/>
                          <a:ea typeface="標楷體" pitchFamily="65" charset="-120"/>
                          <a:cs typeface="+mn-cs"/>
                        </a:rPr>
                        <a:t>、  </a:t>
                      </a:r>
                      <a:r>
                        <a:rPr lang="en-US" altLang="zh-TW" sz="1800" b="0" i="0" u="none" strike="noStrike" kern="1200" baseline="0" dirty="0" smtClean="0">
                          <a:solidFill>
                            <a:schemeClr val="dk1"/>
                          </a:solidFill>
                          <a:latin typeface="Book Antiqua" pitchFamily="18" charset="0"/>
                          <a:ea typeface="標楷體" pitchFamily="65" charset="-120"/>
                          <a:cs typeface="+mn-cs"/>
                        </a:rPr>
                        <a:t>C</a:t>
                      </a:r>
                    </a:p>
                    <a:p>
                      <a:pPr algn="l">
                        <a:lnSpc>
                          <a:spcPts val="1800"/>
                        </a:lnSpc>
                      </a:pPr>
                      <a:r>
                        <a:rPr lang="zh-TW" altLang="en-US" sz="1800" b="0" i="0" u="none" strike="noStrike" kern="1200" baseline="0" dirty="0" smtClean="0">
                          <a:solidFill>
                            <a:srgbClr val="FF0000"/>
                          </a:solidFill>
                          <a:latin typeface="Book Antiqua" pitchFamily="18" charset="0"/>
                          <a:ea typeface="標楷體" pitchFamily="65" charset="-120"/>
                          <a:cs typeface="+mn-cs"/>
                        </a:rPr>
                        <a:t>                                                           </a:t>
                      </a:r>
                      <a:r>
                        <a:rPr lang="en-US" altLang="zh-TW" sz="1800" b="0" i="0" u="none" strike="noStrike" kern="1200" baseline="0" dirty="0" smtClean="0">
                          <a:solidFill>
                            <a:srgbClr val="FF0000"/>
                          </a:solidFill>
                          <a:latin typeface="Book Antiqua" pitchFamily="18" charset="0"/>
                          <a:ea typeface="標楷體" pitchFamily="65" charset="-120"/>
                          <a:cs typeface="+mn-cs"/>
                        </a:rPr>
                        <a:t>6.4</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6</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5</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4</a:t>
                      </a:r>
                      <a:r>
                        <a:rPr lang="zh-TW" altLang="en-US" sz="1800" b="0" i="0" u="none" strike="noStrike" kern="1200" baseline="0" dirty="0" smtClean="0">
                          <a:solidFill>
                            <a:srgbClr val="FF0000"/>
                          </a:solidFill>
                          <a:latin typeface="Book Antiqua" pitchFamily="18" charset="0"/>
                          <a:ea typeface="標楷體" pitchFamily="65" charset="-120"/>
                          <a:cs typeface="+mn-cs"/>
                        </a:rPr>
                        <a:t>分 、</a:t>
                      </a:r>
                      <a:r>
                        <a:rPr lang="en-US" altLang="zh-TW" sz="1800" b="0" i="0" u="none" strike="noStrike" kern="1200" baseline="0" dirty="0" smtClean="0">
                          <a:solidFill>
                            <a:srgbClr val="FF0000"/>
                          </a:solidFill>
                          <a:latin typeface="Book Antiqua" pitchFamily="18" charset="0"/>
                          <a:ea typeface="標楷體" pitchFamily="65" charset="-120"/>
                          <a:cs typeface="+mn-cs"/>
                        </a:rPr>
                        <a:t>3</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2</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1</a:t>
                      </a:r>
                      <a:r>
                        <a:rPr lang="zh-TW" altLang="en-US" sz="1800" b="0" i="0" u="none" strike="noStrike" kern="1200" baseline="0" dirty="0" smtClean="0">
                          <a:solidFill>
                            <a:srgbClr val="FF0000"/>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79188298"/>
                  </a:ext>
                </a:extLst>
              </a:tr>
              <a:tr h="484291">
                <a:tc gridSpan="2">
                  <a:txBody>
                    <a:bodyPr/>
                    <a:lstStyle/>
                    <a:p>
                      <a:pPr algn="l">
                        <a:lnSpc>
                          <a:spcPct val="100000"/>
                        </a:lnSpc>
                      </a:pPr>
                      <a:r>
                        <a:rPr lang="zh-TW" altLang="en-US" sz="2100" b="1" i="0" u="none" strike="noStrike" kern="1200" baseline="0" dirty="0" smtClean="0">
                          <a:solidFill>
                            <a:schemeClr val="dk1"/>
                          </a:solidFill>
                          <a:latin typeface="Book Antiqua" pitchFamily="18" charset="0"/>
                          <a:ea typeface="標楷體" pitchFamily="65" charset="-120"/>
                          <a:cs typeface="+mn-cs"/>
                        </a:rPr>
                        <a:t>寫作</a:t>
                      </a:r>
                      <a:r>
                        <a:rPr lang="zh-TW" altLang="en-US" sz="2100" b="1" i="0" u="none" strike="noStrike" kern="1200" baseline="0" dirty="0">
                          <a:solidFill>
                            <a:schemeClr val="dk1"/>
                          </a:solidFill>
                          <a:latin typeface="Book Antiqua" pitchFamily="18" charset="0"/>
                          <a:ea typeface="標楷體" pitchFamily="65" charset="-120"/>
                          <a:cs typeface="+mn-cs"/>
                        </a:rPr>
                        <a:t>測驗</a:t>
                      </a:r>
                      <a:endParaRPr lang="zh-TW" altLang="en-US" sz="21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a:p>
                  </a:txBody>
                  <a:tcPr/>
                </a:tc>
                <a:tc>
                  <a:txBody>
                    <a:bodyPr/>
                    <a:lstStyle/>
                    <a:p>
                      <a:pPr algn="l">
                        <a:lnSpc>
                          <a:spcPts val="1800"/>
                        </a:lnSpc>
                      </a:pPr>
                      <a:r>
                        <a:rPr lang="zh-TW" altLang="en-US" sz="1800" b="0" i="0" u="none" strike="noStrike" kern="1200" baseline="0" dirty="0" smtClean="0">
                          <a:solidFill>
                            <a:schemeClr val="dk1"/>
                          </a:solidFill>
                          <a:latin typeface="Book Antiqua" pitchFamily="18" charset="0"/>
                          <a:ea typeface="標楷體" pitchFamily="65" charset="-120"/>
                          <a:cs typeface="+mn-cs"/>
                        </a:rPr>
                        <a:t>寫作測驗分六級分：</a:t>
                      </a:r>
                      <a:r>
                        <a:rPr lang="en-US" altLang="zh-TW" sz="1800" b="0" i="0" u="none" strike="noStrike" kern="1200" baseline="0" dirty="0" smtClean="0">
                          <a:solidFill>
                            <a:schemeClr val="dk1"/>
                          </a:solidFill>
                          <a:latin typeface="Book Antiqua" pitchFamily="18" charset="0"/>
                          <a:ea typeface="標楷體" pitchFamily="65" charset="-120"/>
                          <a:cs typeface="+mn-cs"/>
                        </a:rPr>
                        <a:t>6</a:t>
                      </a:r>
                      <a:r>
                        <a:rPr lang="zh-TW" altLang="en-US" sz="1800" b="0" i="0" u="none" strike="noStrike" kern="1200" baseline="0" dirty="0" smtClean="0">
                          <a:solidFill>
                            <a:schemeClr val="dk1"/>
                          </a:solidFill>
                          <a:latin typeface="Book Antiqua" pitchFamily="18" charset="0"/>
                          <a:ea typeface="標楷體" pitchFamily="65" charset="-120"/>
                          <a:cs typeface="+mn-cs"/>
                        </a:rPr>
                        <a:t>級分、  </a:t>
                      </a:r>
                      <a:r>
                        <a:rPr lang="en-US" altLang="zh-TW" sz="1800" b="0" i="0" u="none" strike="noStrike" kern="1200" baseline="0" dirty="0" smtClean="0">
                          <a:solidFill>
                            <a:schemeClr val="dk1"/>
                          </a:solidFill>
                          <a:latin typeface="Book Antiqua" pitchFamily="18" charset="0"/>
                          <a:ea typeface="標楷體" pitchFamily="65" charset="-120"/>
                          <a:cs typeface="+mn-cs"/>
                        </a:rPr>
                        <a:t>5</a:t>
                      </a:r>
                      <a:r>
                        <a:rPr lang="zh-TW" altLang="en-US" sz="1800" b="0" i="0" u="none" strike="noStrike" kern="1200" baseline="0" dirty="0" smtClean="0">
                          <a:solidFill>
                            <a:schemeClr val="dk1"/>
                          </a:solidFill>
                          <a:latin typeface="Book Antiqua" pitchFamily="18" charset="0"/>
                          <a:ea typeface="標楷體" pitchFamily="65" charset="-120"/>
                          <a:cs typeface="+mn-cs"/>
                        </a:rPr>
                        <a:t>級分、  </a:t>
                      </a:r>
                      <a:r>
                        <a:rPr lang="en-US" altLang="zh-TW" sz="1800" b="0" i="0" u="none" strike="noStrike" kern="1200" baseline="0" dirty="0" smtClean="0">
                          <a:solidFill>
                            <a:schemeClr val="dk1"/>
                          </a:solidFill>
                          <a:latin typeface="Book Antiqua" pitchFamily="18" charset="0"/>
                          <a:ea typeface="標楷體" pitchFamily="65" charset="-120"/>
                          <a:cs typeface="+mn-cs"/>
                        </a:rPr>
                        <a:t>4</a:t>
                      </a:r>
                      <a:r>
                        <a:rPr lang="zh-TW" altLang="en-US" sz="1800" b="0" i="0" u="none" strike="noStrike" kern="1200" baseline="0" dirty="0" smtClean="0">
                          <a:solidFill>
                            <a:schemeClr val="dk1"/>
                          </a:solidFill>
                          <a:latin typeface="Book Antiqua" pitchFamily="18" charset="0"/>
                          <a:ea typeface="標楷體" pitchFamily="65" charset="-120"/>
                          <a:cs typeface="+mn-cs"/>
                        </a:rPr>
                        <a:t>級分、  </a:t>
                      </a:r>
                      <a:r>
                        <a:rPr lang="en-US" altLang="zh-TW" sz="1800" b="0" i="0" u="none" strike="noStrike" kern="1200" baseline="0" dirty="0" smtClean="0">
                          <a:solidFill>
                            <a:schemeClr val="dk1"/>
                          </a:solidFill>
                          <a:latin typeface="Book Antiqua" pitchFamily="18" charset="0"/>
                          <a:ea typeface="標楷體" pitchFamily="65" charset="-120"/>
                          <a:cs typeface="+mn-cs"/>
                        </a:rPr>
                        <a:t>3</a:t>
                      </a:r>
                      <a:r>
                        <a:rPr lang="zh-TW" altLang="en-US" sz="1800" b="0" i="0" u="none" strike="noStrike" kern="1200" baseline="0" dirty="0" smtClean="0">
                          <a:solidFill>
                            <a:schemeClr val="dk1"/>
                          </a:solidFill>
                          <a:latin typeface="Book Antiqua" pitchFamily="18" charset="0"/>
                          <a:ea typeface="標楷體" pitchFamily="65" charset="-120"/>
                          <a:cs typeface="+mn-cs"/>
                        </a:rPr>
                        <a:t>級分、  </a:t>
                      </a:r>
                      <a:r>
                        <a:rPr lang="en-US" altLang="zh-TW" sz="1800" b="0" i="0" u="none" strike="noStrike" kern="1200" baseline="0" dirty="0" smtClean="0">
                          <a:solidFill>
                            <a:schemeClr val="dk1"/>
                          </a:solidFill>
                          <a:latin typeface="Book Antiqua" pitchFamily="18" charset="0"/>
                          <a:ea typeface="標楷體" pitchFamily="65" charset="-120"/>
                          <a:cs typeface="+mn-cs"/>
                        </a:rPr>
                        <a:t>2</a:t>
                      </a:r>
                      <a:r>
                        <a:rPr lang="zh-TW" altLang="en-US" sz="1800" b="0" i="0" u="none" strike="noStrike" kern="1200" baseline="0" dirty="0" smtClean="0">
                          <a:solidFill>
                            <a:schemeClr val="dk1"/>
                          </a:solidFill>
                          <a:latin typeface="Book Antiqua" pitchFamily="18" charset="0"/>
                          <a:ea typeface="標楷體" pitchFamily="65" charset="-120"/>
                          <a:cs typeface="+mn-cs"/>
                        </a:rPr>
                        <a:t>級分、  </a:t>
                      </a:r>
                      <a:r>
                        <a:rPr lang="en-US" altLang="zh-TW" sz="1800" b="0" i="0" u="none" strike="noStrike" kern="1200" baseline="0" dirty="0" smtClean="0">
                          <a:solidFill>
                            <a:schemeClr val="dk1"/>
                          </a:solidFill>
                          <a:latin typeface="Book Antiqua" pitchFamily="18" charset="0"/>
                          <a:ea typeface="標楷體" pitchFamily="65" charset="-120"/>
                          <a:cs typeface="+mn-cs"/>
                        </a:rPr>
                        <a:t>1</a:t>
                      </a:r>
                      <a:r>
                        <a:rPr lang="zh-TW" altLang="en-US" sz="1800" b="0" i="0" u="none" strike="noStrike" kern="1200" baseline="0" dirty="0" smtClean="0">
                          <a:solidFill>
                            <a:schemeClr val="dk1"/>
                          </a:solidFill>
                          <a:latin typeface="Book Antiqua" pitchFamily="18" charset="0"/>
                          <a:ea typeface="標楷體" pitchFamily="65" charset="-120"/>
                          <a:cs typeface="+mn-cs"/>
                        </a:rPr>
                        <a:t>級分</a:t>
                      </a:r>
                    </a:p>
                    <a:p>
                      <a:pPr algn="l">
                        <a:lnSpc>
                          <a:spcPts val="1800"/>
                        </a:lnSpc>
                      </a:pPr>
                      <a:r>
                        <a:rPr lang="zh-TW" altLang="en-US" sz="1800" b="0" i="0" u="none" strike="noStrike" kern="1200" baseline="0" dirty="0" smtClean="0">
                          <a:solidFill>
                            <a:srgbClr val="FF0000"/>
                          </a:solidFill>
                          <a:latin typeface="Book Antiqua" pitchFamily="18" charset="0"/>
                          <a:ea typeface="標楷體" pitchFamily="65" charset="-120"/>
                          <a:cs typeface="+mn-cs"/>
                        </a:rPr>
                        <a:t>                                      </a:t>
                      </a:r>
                      <a:r>
                        <a:rPr lang="en-US" altLang="zh-TW" sz="1800" b="0" i="0" u="none" strike="noStrike" kern="1200" baseline="0" dirty="0" smtClean="0">
                          <a:solidFill>
                            <a:srgbClr val="FF0000"/>
                          </a:solidFill>
                          <a:latin typeface="Book Antiqua" pitchFamily="18" charset="0"/>
                          <a:ea typeface="標楷體" pitchFamily="65" charset="-120"/>
                          <a:cs typeface="+mn-cs"/>
                        </a:rPr>
                        <a:t>1</a:t>
                      </a:r>
                      <a:r>
                        <a:rPr lang="zh-TW" altLang="en-US" sz="1800" b="0" i="0" u="none" strike="noStrike" kern="1200" baseline="0" dirty="0" smtClean="0">
                          <a:solidFill>
                            <a:srgbClr val="FF0000"/>
                          </a:solidFill>
                          <a:latin typeface="Book Antiqua" pitchFamily="18" charset="0"/>
                          <a:ea typeface="標楷體" pitchFamily="65" charset="-120"/>
                          <a:cs typeface="+mn-cs"/>
                        </a:rPr>
                        <a:t>分  、  </a:t>
                      </a:r>
                      <a:r>
                        <a:rPr lang="en-US" altLang="zh-TW" sz="1800" b="0" i="0" u="none" strike="noStrike" kern="1200" baseline="0" dirty="0" smtClean="0">
                          <a:solidFill>
                            <a:srgbClr val="FF0000"/>
                          </a:solidFill>
                          <a:latin typeface="Book Antiqua" pitchFamily="18" charset="0"/>
                          <a:ea typeface="標楷體" pitchFamily="65" charset="-120"/>
                          <a:cs typeface="+mn-cs"/>
                        </a:rPr>
                        <a:t>0.8</a:t>
                      </a:r>
                      <a:r>
                        <a:rPr lang="zh-TW" altLang="en-US" sz="1800" b="0" i="0" u="none" strike="noStrike" kern="1200" baseline="0" dirty="0" smtClean="0">
                          <a:solidFill>
                            <a:srgbClr val="FF0000"/>
                          </a:solidFill>
                          <a:latin typeface="Book Antiqua" pitchFamily="18" charset="0"/>
                          <a:ea typeface="標楷體" pitchFamily="65" charset="-120"/>
                          <a:cs typeface="+mn-cs"/>
                        </a:rPr>
                        <a:t>分 、  </a:t>
                      </a:r>
                      <a:r>
                        <a:rPr lang="en-US" altLang="zh-TW" sz="1800" b="0" i="0" u="none" strike="noStrike" kern="1200" baseline="0" dirty="0" smtClean="0">
                          <a:solidFill>
                            <a:srgbClr val="FF0000"/>
                          </a:solidFill>
                          <a:latin typeface="Book Antiqua" pitchFamily="18" charset="0"/>
                          <a:ea typeface="標楷體" pitchFamily="65" charset="-120"/>
                          <a:cs typeface="+mn-cs"/>
                        </a:rPr>
                        <a:t>0.6</a:t>
                      </a:r>
                      <a:r>
                        <a:rPr lang="zh-TW" altLang="en-US" sz="1800" b="0" i="0" u="none" strike="noStrike" kern="1200" baseline="0" dirty="0" smtClean="0">
                          <a:solidFill>
                            <a:srgbClr val="FF0000"/>
                          </a:solidFill>
                          <a:latin typeface="Book Antiqua" pitchFamily="18" charset="0"/>
                          <a:ea typeface="標楷體" pitchFamily="65" charset="-120"/>
                          <a:cs typeface="+mn-cs"/>
                        </a:rPr>
                        <a:t>分 、  </a:t>
                      </a:r>
                      <a:r>
                        <a:rPr lang="en-US" altLang="zh-TW" sz="1800" b="0" i="0" u="none" strike="noStrike" kern="1200" baseline="0" dirty="0" smtClean="0">
                          <a:solidFill>
                            <a:srgbClr val="FF0000"/>
                          </a:solidFill>
                          <a:latin typeface="Book Antiqua" pitchFamily="18" charset="0"/>
                          <a:ea typeface="標楷體" pitchFamily="65" charset="-120"/>
                          <a:cs typeface="+mn-cs"/>
                        </a:rPr>
                        <a:t>0.4</a:t>
                      </a:r>
                      <a:r>
                        <a:rPr lang="zh-TW" altLang="en-US" sz="1800" b="0" i="0" u="none" strike="noStrike" kern="1200" baseline="0" dirty="0" smtClean="0">
                          <a:solidFill>
                            <a:srgbClr val="FF0000"/>
                          </a:solidFill>
                          <a:latin typeface="Book Antiqua" pitchFamily="18" charset="0"/>
                          <a:ea typeface="標楷體" pitchFamily="65" charset="-120"/>
                          <a:cs typeface="+mn-cs"/>
                        </a:rPr>
                        <a:t>分 、  </a:t>
                      </a:r>
                      <a:r>
                        <a:rPr lang="en-US" altLang="zh-TW" sz="1800" b="0" i="0" u="none" strike="noStrike" kern="1200" baseline="0" dirty="0" smtClean="0">
                          <a:solidFill>
                            <a:srgbClr val="FF0000"/>
                          </a:solidFill>
                          <a:latin typeface="Book Antiqua" pitchFamily="18" charset="0"/>
                          <a:ea typeface="標楷體" pitchFamily="65" charset="-120"/>
                          <a:cs typeface="+mn-cs"/>
                        </a:rPr>
                        <a:t>0.2</a:t>
                      </a:r>
                      <a:r>
                        <a:rPr lang="zh-TW" altLang="en-US" sz="1800" b="0" i="0" u="none" strike="noStrike" kern="1200" baseline="0" dirty="0" smtClean="0">
                          <a:solidFill>
                            <a:srgbClr val="FF0000"/>
                          </a:solidFill>
                          <a:latin typeface="Book Antiqua" pitchFamily="18" charset="0"/>
                          <a:ea typeface="標楷體" pitchFamily="65" charset="-120"/>
                          <a:cs typeface="+mn-cs"/>
                        </a:rPr>
                        <a:t>分 、  </a:t>
                      </a:r>
                      <a:r>
                        <a:rPr lang="en-US" altLang="zh-TW" sz="1800" b="0" i="0" u="none" strike="noStrike" kern="1200" baseline="0" dirty="0" smtClean="0">
                          <a:solidFill>
                            <a:srgbClr val="FF0000"/>
                          </a:solidFill>
                          <a:latin typeface="Book Antiqua" pitchFamily="18" charset="0"/>
                          <a:ea typeface="標楷體" pitchFamily="65" charset="-120"/>
                          <a:cs typeface="+mn-cs"/>
                        </a:rPr>
                        <a:t>0.1</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	</a:t>
                      </a:r>
                      <a:endParaRPr lang="zh-TW" altLang="en-US" sz="1800"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418439581"/>
                  </a:ext>
                </a:extLst>
              </a:tr>
              <a:tr h="452746">
                <a:tc gridSpan="2">
                  <a:txBody>
                    <a:bodyPr/>
                    <a:lstStyle/>
                    <a:p>
                      <a:pPr algn="ct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 總積分</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上限</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endParaRPr lang="zh-TW" altLang="en-US" sz="2100" dirty="0">
                        <a:effectLst>
                          <a:glow rad="127000">
                            <a:schemeClr val="bg1">
                              <a:alpha val="95000"/>
                            </a:schemeClr>
                          </a:glow>
                        </a:effectLst>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0000"/>
                        </a:lnSpc>
                      </a:pPr>
                      <a:r>
                        <a:rPr lang="en-US" altLang="zh-TW"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rPr>
                        <a:t>101</a:t>
                      </a:r>
                      <a:endParaRPr lang="zh-TW" altLang="en-US"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zh-TW" altLang="en-US"/>
                    </a:p>
                  </a:txBody>
                  <a:tcPr/>
                </a:tc>
                <a:tc>
                  <a:txBody>
                    <a:bodyPr/>
                    <a:lstStyle/>
                    <a:p>
                      <a:pPr algn="l"/>
                      <a:r>
                        <a:rPr lang="zh-TW" altLang="en-US" sz="180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會考科目違規每扣</a:t>
                      </a:r>
                      <a:r>
                        <a:rPr lang="en-US" altLang="zh-TW" sz="180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1</a:t>
                      </a:r>
                      <a:r>
                        <a:rPr lang="zh-TW" altLang="en-US" sz="180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點，則扣該科積分</a:t>
                      </a:r>
                      <a:r>
                        <a:rPr lang="en-US" altLang="zh-TW" sz="180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0.15</a:t>
                      </a:r>
                      <a:r>
                        <a:rPr lang="zh-TW" altLang="en-US" sz="180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分， 至該科積分零分為止。</a:t>
                      </a:r>
                      <a:endParaRPr lang="zh-TW" altLang="en-US" sz="1800" dirty="0">
                        <a:effectLst>
                          <a:glow rad="127000">
                            <a:schemeClr val="bg1">
                              <a:alpha val="95000"/>
                            </a:schemeClr>
                          </a:glow>
                        </a:effectLst>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421634550"/>
                  </a:ext>
                </a:extLst>
              </a:tr>
            </a:tbl>
          </a:graphicData>
        </a:graphic>
      </p:graphicFrame>
      <p:sp>
        <p:nvSpPr>
          <p:cNvPr id="7" name="標題 1"/>
          <p:cNvSpPr txBox="1">
            <a:spLocks/>
          </p:cNvSpPr>
          <p:nvPr/>
        </p:nvSpPr>
        <p:spPr>
          <a:xfrm>
            <a:off x="501161" y="29776"/>
            <a:ext cx="10414000" cy="864096"/>
          </a:xfrm>
          <a:prstGeom prst="rect">
            <a:avLst/>
          </a:prstGeom>
        </p:spPr>
        <p:txBody>
          <a:bodyPr vert="horz" lIns="91440" tIns="45720" rIns="91440" bIns="45720" rtlCol="0" anchor="ctr">
            <a:normAutofit fontScale="97500"/>
          </a:bodyPr>
          <a:lstStyle/>
          <a:p>
            <a:pPr>
              <a:lnSpc>
                <a:spcPct val="90000"/>
              </a:lnSpc>
              <a:spcBef>
                <a:spcPct val="0"/>
              </a:spcBef>
              <a:defRPr/>
            </a:pPr>
            <a:r>
              <a:rPr lang="zh-TW" altLang="en-US" sz="3900" b="1" dirty="0" smtClean="0">
                <a:solidFill>
                  <a:srgbClr val="002060"/>
                </a:solidFill>
                <a:latin typeface="微軟正黑體" panose="020B0604030504040204" pitchFamily="34" charset="-120"/>
                <a:ea typeface="微軟正黑體" panose="020B0604030504040204" pitchFamily="34" charset="-120"/>
                <a:cs typeface="+mj-cs"/>
              </a:rPr>
              <a:t>成績</a:t>
            </a:r>
            <a:r>
              <a:rPr lang="zh-TW" altLang="en-US" sz="3900" b="1" dirty="0" smtClean="0">
                <a:solidFill>
                  <a:srgbClr val="002060"/>
                </a:solidFill>
                <a:latin typeface="微軟正黑體" panose="020B0604030504040204" pitchFamily="34" charset="-120"/>
                <a:ea typeface="微軟正黑體" panose="020B0604030504040204" pitchFamily="34" charset="-120"/>
                <a:cs typeface="+mj-cs"/>
              </a:rPr>
              <a:t>採計與</a:t>
            </a:r>
            <a:r>
              <a:rPr lang="zh-TW" altLang="en-US" sz="3900" b="1" dirty="0" smtClean="0">
                <a:solidFill>
                  <a:srgbClr val="002060"/>
                </a:solidFill>
                <a:latin typeface="微軟正黑體" panose="020B0604030504040204" pitchFamily="34" charset="-120"/>
                <a:ea typeface="微軟正黑體" panose="020B0604030504040204" pitchFamily="34" charset="-120"/>
                <a:cs typeface="+mj-cs"/>
              </a:rPr>
              <a:t>計算</a:t>
            </a:r>
            <a:endParaRPr lang="zh-TW" altLang="en-US" sz="3700" b="1" dirty="0">
              <a:solidFill>
                <a:srgbClr val="C00000"/>
              </a:solidFill>
              <a:latin typeface="微軟正黑體" pitchFamily="34" charset="-120"/>
              <a:ea typeface="微軟正黑體" pitchFamily="34" charset="-120"/>
            </a:endParaRPr>
          </a:p>
        </p:txBody>
      </p:sp>
      <p:sp>
        <p:nvSpPr>
          <p:cNvPr id="13" name="矩形 12"/>
          <p:cNvSpPr/>
          <p:nvPr/>
        </p:nvSpPr>
        <p:spPr>
          <a:xfrm>
            <a:off x="9890500" y="442787"/>
            <a:ext cx="2396810" cy="369332"/>
          </a:xfrm>
          <a:prstGeom prst="rect">
            <a:avLst/>
          </a:prstGeom>
        </p:spPr>
        <p:txBody>
          <a:bodyPr wrap="none">
            <a:spAutoFit/>
          </a:bodyPr>
          <a:lstStyle/>
          <a:p>
            <a:r>
              <a:rPr lang="zh-TW" altLang="en-US" dirty="0">
                <a:latin typeface="微軟正黑體" pitchFamily="34" charset="-120"/>
                <a:ea typeface="微軟正黑體" pitchFamily="34" charset="-120"/>
              </a:rPr>
              <a:t>（招生簡章</a:t>
            </a:r>
            <a:r>
              <a:rPr lang="zh-TW" altLang="en-US" dirty="0" smtClean="0">
                <a:latin typeface="微軟正黑體" pitchFamily="34" charset="-120"/>
                <a:ea typeface="微軟正黑體" pitchFamily="34" charset="-120"/>
              </a:rPr>
              <a:t>第</a:t>
            </a:r>
            <a:r>
              <a:rPr lang="en-US" altLang="zh-TW" dirty="0" smtClean="0">
                <a:latin typeface="微軟正黑體" pitchFamily="34" charset="-120"/>
                <a:ea typeface="微軟正黑體" pitchFamily="34" charset="-120"/>
              </a:rPr>
              <a:t>6-7</a:t>
            </a:r>
            <a:r>
              <a:rPr lang="zh-TW" altLang="en-US" dirty="0" smtClean="0">
                <a:latin typeface="微軟正黑體" pitchFamily="34" charset="-120"/>
                <a:ea typeface="微軟正黑體" pitchFamily="34" charset="-120"/>
              </a:rPr>
              <a:t>頁</a:t>
            </a:r>
            <a:r>
              <a:rPr lang="zh-TW" altLang="en-US" dirty="0">
                <a:latin typeface="微軟正黑體" pitchFamily="34" charset="-120"/>
                <a:ea typeface="微軟正黑體" pitchFamily="34" charset="-120"/>
              </a:rPr>
              <a:t>）</a:t>
            </a:r>
          </a:p>
        </p:txBody>
      </p:sp>
      <p:sp>
        <p:nvSpPr>
          <p:cNvPr id="2" name="投影片編號版面配置區 1"/>
          <p:cNvSpPr>
            <a:spLocks noGrp="1"/>
          </p:cNvSpPr>
          <p:nvPr>
            <p:ph type="sldNum" sz="quarter" idx="12"/>
          </p:nvPr>
        </p:nvSpPr>
        <p:spPr>
          <a:xfrm>
            <a:off x="9371864" y="6320763"/>
            <a:ext cx="2743200" cy="365125"/>
          </a:xfrm>
        </p:spPr>
        <p:txBody>
          <a:bodyPr vert="horz" lIns="91440" tIns="45720" rIns="91440" bIns="45720" rtlCol="0" anchor="ctr"/>
          <a:lstStyle/>
          <a:p>
            <a:fld id="{97006424-D9F2-4793-8C2C-FF1240B9B1D0}" type="slidenum">
              <a:rPr lang="zh-TW" altLang="en-US" sz="2000">
                <a:solidFill>
                  <a:schemeClr val="tx1"/>
                </a:solidFill>
              </a:rPr>
              <a:pPr/>
              <a:t>8</a:t>
            </a:fld>
            <a:endParaRPr lang="zh-TW" altLang="en-US" sz="2000" dirty="0">
              <a:solidFill>
                <a:schemeClr val="tx1"/>
              </a:solidFill>
            </a:endParaRPr>
          </a:p>
        </p:txBody>
      </p:sp>
    </p:spTree>
    <p:extLst>
      <p:ext uri="{BB962C8B-B14F-4D97-AF65-F5344CB8AC3E}">
        <p14:creationId xmlns:p14="http://schemas.microsoft.com/office/powerpoint/2010/main" val="2605777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49029" y="1473852"/>
            <a:ext cx="11138169" cy="4777423"/>
          </a:xfrm>
        </p:spPr>
        <p:txBody>
          <a:bodyPr/>
          <a:lstStyle/>
          <a:p>
            <a:pPr>
              <a:lnSpc>
                <a:spcPct val="120000"/>
              </a:lnSpc>
              <a:buFont typeface="Wingdings" panose="05000000000000000000" pitchFamily="2" charset="2"/>
              <a:buChar char="l"/>
            </a:pPr>
            <a:r>
              <a:rPr lang="zh-TW" altLang="en-US" sz="3400" b="1" dirty="0" smtClean="0">
                <a:solidFill>
                  <a:srgbClr val="0000FF"/>
                </a:solidFill>
                <a:latin typeface="標楷體" panose="03000509000000000000" pitchFamily="65" charset="-120"/>
                <a:ea typeface="標楷體" panose="03000509000000000000" pitchFamily="65" charset="-120"/>
              </a:rPr>
              <a:t> </a:t>
            </a:r>
            <a:r>
              <a:rPr lang="zh-TW" altLang="zh-TW" sz="3400" b="1" dirty="0" smtClean="0">
                <a:solidFill>
                  <a:srgbClr val="0000FF"/>
                </a:solidFill>
                <a:latin typeface="標楷體" panose="03000509000000000000" pitchFamily="65" charset="-120"/>
                <a:ea typeface="標楷體" panose="03000509000000000000" pitchFamily="65" charset="-120"/>
              </a:rPr>
              <a:t>免試</a:t>
            </a:r>
            <a:r>
              <a:rPr lang="zh-TW" altLang="zh-TW" sz="3400" b="1" dirty="0">
                <a:solidFill>
                  <a:srgbClr val="0000FF"/>
                </a:solidFill>
                <a:latin typeface="標楷體" panose="03000509000000000000" pitchFamily="65" charset="-120"/>
                <a:ea typeface="標楷體" panose="03000509000000000000" pitchFamily="65" charset="-120"/>
              </a:rPr>
              <a:t>生可依志向網路選填</a:t>
            </a:r>
            <a:r>
              <a:rPr lang="en-US" altLang="zh-TW" sz="3400" b="1" u="sng" dirty="0">
                <a:solidFill>
                  <a:srgbClr val="C00000"/>
                </a:solidFill>
                <a:latin typeface="Book Antiqua" panose="02040602050305030304" pitchFamily="18" charset="0"/>
                <a:ea typeface="標楷體" panose="03000509000000000000" pitchFamily="65" charset="-120"/>
              </a:rPr>
              <a:t>30</a:t>
            </a:r>
            <a:r>
              <a:rPr lang="zh-TW" altLang="zh-TW" sz="3400" b="1" u="sng" dirty="0">
                <a:solidFill>
                  <a:srgbClr val="C00000"/>
                </a:solidFill>
                <a:latin typeface="Book Antiqua" panose="02040602050305030304" pitchFamily="18" charset="0"/>
                <a:ea typeface="標楷體" panose="03000509000000000000" pitchFamily="65" charset="-120"/>
              </a:rPr>
              <a:t>個</a:t>
            </a:r>
            <a:r>
              <a:rPr lang="zh-TW" altLang="zh-TW" sz="3400" b="1" u="sng" dirty="0">
                <a:solidFill>
                  <a:srgbClr val="C00000"/>
                </a:solidFill>
                <a:latin typeface="標楷體" panose="03000509000000000000" pitchFamily="65" charset="-120"/>
                <a:ea typeface="標楷體" panose="03000509000000000000" pitchFamily="65" charset="-120"/>
              </a:rPr>
              <a:t>校科（組）</a:t>
            </a:r>
            <a:r>
              <a:rPr lang="zh-TW" altLang="zh-TW" sz="3400" b="1" u="sng" dirty="0" smtClean="0">
                <a:solidFill>
                  <a:srgbClr val="C00000"/>
                </a:solidFill>
                <a:latin typeface="標楷體" panose="03000509000000000000" pitchFamily="65" charset="-120"/>
                <a:ea typeface="標楷體" panose="03000509000000000000" pitchFamily="65" charset="-120"/>
              </a:rPr>
              <a:t>志願</a:t>
            </a:r>
            <a:r>
              <a:rPr lang="zh-TW" altLang="en-US" sz="3400" b="1" dirty="0" smtClean="0">
                <a:solidFill>
                  <a:srgbClr val="0000FF"/>
                </a:solidFill>
                <a:latin typeface="標楷體" panose="03000509000000000000" pitchFamily="65" charset="-120"/>
                <a:ea typeface="標楷體" panose="03000509000000000000" pitchFamily="65" charset="-120"/>
              </a:rPr>
              <a:t>，</a:t>
            </a:r>
            <a:r>
              <a:rPr lang="en-US" altLang="zh-TW" sz="3400" b="1" dirty="0" smtClean="0">
                <a:solidFill>
                  <a:srgbClr val="0000FF"/>
                </a:solidFill>
                <a:latin typeface="標楷體" panose="03000509000000000000" pitchFamily="65" charset="-120"/>
                <a:ea typeface="標楷體" panose="03000509000000000000" pitchFamily="65" charset="-120"/>
              </a:rPr>
              <a:t/>
            </a:r>
            <a:br>
              <a:rPr lang="en-US" altLang="zh-TW" sz="3400" b="1" dirty="0" smtClean="0">
                <a:solidFill>
                  <a:srgbClr val="0000FF"/>
                </a:solidFill>
                <a:latin typeface="標楷體" panose="03000509000000000000" pitchFamily="65" charset="-120"/>
                <a:ea typeface="標楷體" panose="03000509000000000000" pitchFamily="65" charset="-120"/>
              </a:rPr>
            </a:br>
            <a:r>
              <a:rPr lang="zh-TW" altLang="en-US" sz="3400" b="1" dirty="0" smtClean="0">
                <a:solidFill>
                  <a:srgbClr val="0000FF"/>
                </a:solidFill>
                <a:latin typeface="標楷體" panose="03000509000000000000" pitchFamily="65" charset="-120"/>
                <a:ea typeface="標楷體" panose="03000509000000000000" pitchFamily="65" charset="-120"/>
              </a:rPr>
              <a:t>  </a:t>
            </a:r>
            <a:r>
              <a:rPr lang="zh-TW" altLang="en-US" sz="3400" b="1" dirty="0" smtClean="0">
                <a:solidFill>
                  <a:srgbClr val="0000FF"/>
                </a:solidFill>
                <a:latin typeface="Book Antiqua" panose="02040602050305030304" pitchFamily="18" charset="0"/>
                <a:ea typeface="標楷體" panose="03000509000000000000" pitchFamily="65" charset="-120"/>
              </a:rPr>
              <a:t>每</a:t>
            </a:r>
            <a:r>
              <a:rPr lang="en-US" altLang="zh-TW" sz="3400" b="1" dirty="0" smtClean="0">
                <a:solidFill>
                  <a:srgbClr val="0000FF"/>
                </a:solidFill>
                <a:latin typeface="Book Antiqua" panose="02040602050305030304" pitchFamily="18" charset="0"/>
                <a:ea typeface="標楷體" panose="03000509000000000000" pitchFamily="65" charset="-120"/>
              </a:rPr>
              <a:t>5</a:t>
            </a:r>
            <a:r>
              <a:rPr lang="zh-TW" altLang="en-US" sz="3400" b="1" dirty="0" smtClean="0">
                <a:solidFill>
                  <a:srgbClr val="0000FF"/>
                </a:solidFill>
                <a:latin typeface="Book Antiqua" panose="02040602050305030304" pitchFamily="18" charset="0"/>
                <a:ea typeface="標楷體" panose="03000509000000000000" pitchFamily="65" charset="-120"/>
              </a:rPr>
              <a:t>志願為一級別共</a:t>
            </a:r>
            <a:r>
              <a:rPr lang="en-US" altLang="zh-TW" sz="3400" b="1" dirty="0" smtClean="0">
                <a:solidFill>
                  <a:srgbClr val="0000FF"/>
                </a:solidFill>
                <a:latin typeface="Book Antiqua" panose="02040602050305030304" pitchFamily="18" charset="0"/>
                <a:ea typeface="標楷體" panose="03000509000000000000" pitchFamily="65" charset="-120"/>
              </a:rPr>
              <a:t>6</a:t>
            </a:r>
            <a:r>
              <a:rPr lang="zh-TW" altLang="en-US" sz="3400" b="1" dirty="0">
                <a:solidFill>
                  <a:srgbClr val="0000FF"/>
                </a:solidFill>
                <a:latin typeface="Book Antiqua" panose="02040602050305030304" pitchFamily="18" charset="0"/>
                <a:ea typeface="標楷體" panose="03000509000000000000" pitchFamily="65" charset="-120"/>
              </a:rPr>
              <a:t>級別，</a:t>
            </a:r>
            <a:r>
              <a:rPr lang="zh-TW" altLang="en-US" sz="3400" b="1" dirty="0" smtClean="0">
                <a:solidFill>
                  <a:srgbClr val="0000FF"/>
                </a:solidFill>
                <a:latin typeface="Book Antiqua" panose="02040602050305030304" pitchFamily="18" charset="0"/>
                <a:ea typeface="標楷體" panose="03000509000000000000" pitchFamily="65" charset="-120"/>
              </a:rPr>
              <a:t>積分核分準則如下：</a:t>
            </a:r>
            <a:endParaRPr lang="en-US" altLang="zh-TW" sz="3400" b="1" dirty="0">
              <a:solidFill>
                <a:srgbClr val="0000FF"/>
              </a:solidFill>
              <a:latin typeface="Book Antiqua" panose="02040602050305030304" pitchFamily="18" charset="0"/>
              <a:ea typeface="標楷體" panose="03000509000000000000" pitchFamily="65" charset="-120"/>
            </a:endParaRPr>
          </a:p>
          <a:p>
            <a:pPr marL="0" indent="0">
              <a:buNone/>
            </a:pPr>
            <a:endParaRPr lang="en-US" altLang="zh-TW" dirty="0" smtClean="0"/>
          </a:p>
          <a:p>
            <a:pPr marL="0" indent="0">
              <a:buNone/>
            </a:pPr>
            <a:endParaRPr lang="zh-TW" altLang="en-US" dirty="0"/>
          </a:p>
        </p:txBody>
      </p:sp>
      <p:graphicFrame>
        <p:nvGraphicFramePr>
          <p:cNvPr id="6" name="表格 5"/>
          <p:cNvGraphicFramePr>
            <a:graphicFrameLocks noGrp="1"/>
          </p:cNvGraphicFramePr>
          <p:nvPr>
            <p:extLst>
              <p:ext uri="{D42A27DB-BD31-4B8C-83A1-F6EECF244321}">
                <p14:modId xmlns:p14="http://schemas.microsoft.com/office/powerpoint/2010/main" val="1185062464"/>
              </p:ext>
            </p:extLst>
          </p:nvPr>
        </p:nvGraphicFramePr>
        <p:xfrm>
          <a:off x="1147865" y="2848309"/>
          <a:ext cx="10165407" cy="2490947"/>
        </p:xfrm>
        <a:graphic>
          <a:graphicData uri="http://schemas.openxmlformats.org/drawingml/2006/table">
            <a:tbl>
              <a:tblPr firstRow="1" bandRow="1">
                <a:tableStyleId>{5C22544A-7EE6-4342-B048-85BDC9FD1C3A}</a:tableStyleId>
              </a:tblPr>
              <a:tblGrid>
                <a:gridCol w="1452201">
                  <a:extLst>
                    <a:ext uri="{9D8B030D-6E8A-4147-A177-3AD203B41FA5}">
                      <a16:colId xmlns:a16="http://schemas.microsoft.com/office/drawing/2014/main" val="20000"/>
                    </a:ext>
                  </a:extLst>
                </a:gridCol>
                <a:gridCol w="1452201">
                  <a:extLst>
                    <a:ext uri="{9D8B030D-6E8A-4147-A177-3AD203B41FA5}">
                      <a16:colId xmlns:a16="http://schemas.microsoft.com/office/drawing/2014/main" val="20001"/>
                    </a:ext>
                  </a:extLst>
                </a:gridCol>
                <a:gridCol w="1452201">
                  <a:extLst>
                    <a:ext uri="{9D8B030D-6E8A-4147-A177-3AD203B41FA5}">
                      <a16:colId xmlns:a16="http://schemas.microsoft.com/office/drawing/2014/main" val="20002"/>
                    </a:ext>
                  </a:extLst>
                </a:gridCol>
                <a:gridCol w="1452201">
                  <a:extLst>
                    <a:ext uri="{9D8B030D-6E8A-4147-A177-3AD203B41FA5}">
                      <a16:colId xmlns:a16="http://schemas.microsoft.com/office/drawing/2014/main" val="20003"/>
                    </a:ext>
                  </a:extLst>
                </a:gridCol>
                <a:gridCol w="1452201">
                  <a:extLst>
                    <a:ext uri="{9D8B030D-6E8A-4147-A177-3AD203B41FA5}">
                      <a16:colId xmlns:a16="http://schemas.microsoft.com/office/drawing/2014/main" val="20004"/>
                    </a:ext>
                  </a:extLst>
                </a:gridCol>
                <a:gridCol w="1452201">
                  <a:extLst>
                    <a:ext uri="{9D8B030D-6E8A-4147-A177-3AD203B41FA5}">
                      <a16:colId xmlns:a16="http://schemas.microsoft.com/office/drawing/2014/main" val="20005"/>
                    </a:ext>
                  </a:extLst>
                </a:gridCol>
                <a:gridCol w="1452201">
                  <a:extLst>
                    <a:ext uri="{9D8B030D-6E8A-4147-A177-3AD203B41FA5}">
                      <a16:colId xmlns:a16="http://schemas.microsoft.com/office/drawing/2014/main" val="20006"/>
                    </a:ext>
                  </a:extLst>
                </a:gridCol>
              </a:tblGrid>
              <a:tr h="700243">
                <a:tc>
                  <a:txBody>
                    <a:bodyPr/>
                    <a:lstStyle/>
                    <a:p>
                      <a:pPr algn="ctr"/>
                      <a:r>
                        <a:rPr lang="zh-TW" altLang="en-US" sz="2600" b="1" dirty="0" smtClean="0">
                          <a:latin typeface="標楷體" panose="03000509000000000000" pitchFamily="65" charset="-120"/>
                          <a:ea typeface="標楷體" panose="03000509000000000000" pitchFamily="65" charset="-120"/>
                        </a:rPr>
                        <a:t>級 別</a:t>
                      </a:r>
                      <a:endParaRPr lang="zh-TW" altLang="en-US" sz="2600" b="1" dirty="0">
                        <a:latin typeface="標楷體" panose="03000509000000000000" pitchFamily="65" charset="-120"/>
                        <a:ea typeface="標楷體" panose="03000509000000000000" pitchFamily="65" charset="-120"/>
                      </a:endParaRPr>
                    </a:p>
                  </a:txBody>
                  <a:tcPr anchor="ctr">
                    <a:solidFill>
                      <a:srgbClr val="0000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1</a:t>
                      </a:r>
                      <a:r>
                        <a:rPr lang="zh-TW" altLang="en-US" sz="2600" dirty="0" smtClean="0">
                          <a:latin typeface="Book Antiqua" panose="02040602050305030304" pitchFamily="18" charset="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2</a:t>
                      </a:r>
                      <a:r>
                        <a:rPr lang="zh-TW" altLang="en-US" sz="2600" dirty="0" smtClean="0">
                          <a:latin typeface="Book Antiqua" panose="02040602050305030304" pitchFamily="18" charset="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3</a:t>
                      </a:r>
                      <a:r>
                        <a:rPr lang="zh-TW" altLang="en-US" sz="2600" dirty="0" smtClean="0">
                          <a:latin typeface="Book Antiqua" panose="02040602050305030304" pitchFamily="18" charset="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4</a:t>
                      </a:r>
                      <a:r>
                        <a:rPr lang="zh-TW" altLang="en-US" sz="2600" dirty="0" smtClean="0">
                          <a:latin typeface="Book Antiqua" panose="02040602050305030304" pitchFamily="18" charset="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5</a:t>
                      </a:r>
                      <a:r>
                        <a:rPr lang="zh-TW" altLang="en-US" sz="2600" dirty="0" smtClean="0">
                          <a:latin typeface="Book Antiqua" panose="02040602050305030304" pitchFamily="18" charset="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6</a:t>
                      </a:r>
                      <a:r>
                        <a:rPr lang="zh-TW" altLang="en-US" sz="2600" dirty="0" smtClean="0">
                          <a:latin typeface="Book Antiqua" panose="02040602050305030304" pitchFamily="18" charset="0"/>
                          <a:ea typeface="標楷體" panose="03000509000000000000" pitchFamily="65" charset="-120"/>
                        </a:rPr>
                        <a:t>級</a:t>
                      </a:r>
                    </a:p>
                  </a:txBody>
                  <a:tcPr anchor="ctr">
                    <a:solidFill>
                      <a:srgbClr val="0070C0"/>
                    </a:solidFill>
                  </a:tcPr>
                </a:tc>
                <a:extLst>
                  <a:ext uri="{0D108BD9-81ED-4DB2-BD59-A6C34878D82A}">
                    <a16:rowId xmlns:a16="http://schemas.microsoft.com/office/drawing/2014/main" val="10000"/>
                  </a:ext>
                </a:extLst>
              </a:tr>
              <a:tr h="895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smtClean="0">
                          <a:latin typeface="標楷體" panose="03000509000000000000" pitchFamily="65" charset="-120"/>
                          <a:ea typeface="標楷體" panose="03000509000000000000" pitchFamily="65" charset="-120"/>
                        </a:rPr>
                        <a:t>志願序</a:t>
                      </a:r>
                      <a:endParaRPr lang="zh-TW" altLang="en-US" sz="2600" b="1" dirty="0">
                        <a:latin typeface="標楷體" panose="03000509000000000000" pitchFamily="65" charset="-120"/>
                        <a:ea typeface="標楷體" panose="03000509000000000000" pitchFamily="65" charset="-120"/>
                      </a:endParaRPr>
                    </a:p>
                  </a:txBody>
                  <a:tcPr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1</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6</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10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11</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15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16</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20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21</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25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26</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30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extLst>
                  <a:ext uri="{0D108BD9-81ED-4DB2-BD59-A6C34878D82A}">
                    <a16:rowId xmlns:a16="http://schemas.microsoft.com/office/drawing/2014/main" val="10001"/>
                  </a:ext>
                </a:extLst>
              </a:tr>
              <a:tr h="895352">
                <a:tc>
                  <a:txBody>
                    <a:bodyPr/>
                    <a:lstStyle/>
                    <a:p>
                      <a:pPr marL="0" algn="ctr" defTabSz="914400" rtl="0" eaLnBrk="1" latinLnBrk="0" hangingPunct="1"/>
                      <a:r>
                        <a:rPr lang="zh-TW" altLang="en-US" sz="33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積分</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solidFill>
                      <a:schemeClr val="accent2">
                        <a:lumMod val="60000"/>
                        <a:lumOff val="4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26</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25</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24</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23</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22</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21</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extLst>
                  <a:ext uri="{0D108BD9-81ED-4DB2-BD59-A6C34878D82A}">
                    <a16:rowId xmlns:a16="http://schemas.microsoft.com/office/drawing/2014/main" val="10002"/>
                  </a:ext>
                </a:extLst>
              </a:tr>
            </a:tbl>
          </a:graphicData>
        </a:graphic>
      </p:graphicFrame>
      <p:sp>
        <p:nvSpPr>
          <p:cNvPr id="7" name="副標題 2"/>
          <p:cNvSpPr txBox="1">
            <a:spLocks/>
          </p:cNvSpPr>
          <p:nvPr/>
        </p:nvSpPr>
        <p:spPr>
          <a:xfrm>
            <a:off x="0" y="5860166"/>
            <a:ext cx="12192000" cy="496184"/>
          </a:xfrm>
          <a:prstGeom prst="rect">
            <a:avLst/>
          </a:prstGeom>
          <a:solidFill>
            <a:schemeClr val="bg1">
              <a:lumMod val="95000"/>
            </a:schemeClr>
          </a:solidFill>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tabLst/>
              <a:defRPr/>
            </a:pPr>
            <a:endParaRPr kumimoji="0" lang="en-US" altLang="zh-TW" sz="2800" b="0" i="0" u="none" strike="noStrike" kern="1200" cap="none" spc="0" normalizeH="0" baseline="0" noProof="0" dirty="0" smtClean="0">
              <a:ln>
                <a:noFill/>
              </a:ln>
              <a:solidFill>
                <a:schemeClr val="tx1"/>
              </a:solidFill>
              <a:effectLst/>
              <a:uLnTx/>
              <a:uFillTx/>
              <a:latin typeface="微軟正黑體" pitchFamily="34" charset="-120"/>
              <a:ea typeface="微軟正黑體" pitchFamily="34" charset="-120"/>
              <a:cs typeface="+mn-cs"/>
            </a:endParaRPr>
          </a:p>
        </p:txBody>
      </p:sp>
      <p:pic>
        <p:nvPicPr>
          <p:cNvPr id="8" name="圖片 7"/>
          <p:cNvPicPr>
            <a:picLocks noChangeAspect="1"/>
          </p:cNvPicPr>
          <p:nvPr/>
        </p:nvPicPr>
        <p:blipFill>
          <a:blip r:embed="rId2" cstate="print">
            <a:extLst>
              <a:ext uri="{28A0092B-C50C-407E-A947-70E740481C1C}">
                <a14:useLocalDpi xmlns:a14="http://schemas.microsoft.com/office/drawing/2010/main" val="0"/>
              </a:ext>
            </a:extLst>
          </a:blip>
          <a:srcRect t="9474" r="10579" b="5344"/>
          <a:stretch>
            <a:fillRect/>
          </a:stretch>
        </p:blipFill>
        <p:spPr bwMode="auto">
          <a:xfrm>
            <a:off x="8960634" y="5626836"/>
            <a:ext cx="1703409" cy="96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投影片編號版面配置區 3"/>
          <p:cNvSpPr>
            <a:spLocks noGrp="1"/>
          </p:cNvSpPr>
          <p:nvPr>
            <p:ph type="sldNum" sz="quarter" idx="12"/>
          </p:nvPr>
        </p:nvSpPr>
        <p:spPr/>
        <p:txBody>
          <a:bodyPr/>
          <a:lstStyle/>
          <a:p>
            <a:fld id="{05C83C43-3175-4B50-B956-D0A00F06E388}" type="slidenum">
              <a:rPr lang="zh-TW" altLang="en-US" sz="2000">
                <a:solidFill>
                  <a:schemeClr val="tx1"/>
                </a:solidFill>
              </a:rPr>
              <a:pPr/>
              <a:t>9</a:t>
            </a:fld>
            <a:endParaRPr lang="zh-TW" altLang="en-US" sz="2000" dirty="0">
              <a:solidFill>
                <a:schemeClr val="tx1"/>
              </a:solidFill>
            </a:endParaRPr>
          </a:p>
        </p:txBody>
      </p:sp>
      <p:sp>
        <p:nvSpPr>
          <p:cNvPr id="9" name="標題 1"/>
          <p:cNvSpPr txBox="1">
            <a:spLocks/>
          </p:cNvSpPr>
          <p:nvPr/>
        </p:nvSpPr>
        <p:spPr>
          <a:xfrm>
            <a:off x="535666" y="322176"/>
            <a:ext cx="10414000" cy="864096"/>
          </a:xfrm>
          <a:prstGeom prst="rect">
            <a:avLst/>
          </a:prstGeom>
        </p:spPr>
        <p:txBody>
          <a:bodyPr vert="horz" lIns="91440" tIns="45720" rIns="91440" bIns="45720" rtlCol="0" anchor="ctr">
            <a:normAutofit fontScale="97500"/>
          </a:bodyPr>
          <a:lstStyle/>
          <a:p>
            <a:pPr>
              <a:lnSpc>
                <a:spcPct val="90000"/>
              </a:lnSpc>
              <a:spcBef>
                <a:spcPct val="0"/>
              </a:spcBef>
              <a:defRPr/>
            </a:pPr>
            <a:r>
              <a:rPr lang="zh-TW" altLang="en-US" sz="3900" b="1" dirty="0" smtClean="0">
                <a:solidFill>
                  <a:srgbClr val="002060"/>
                </a:solidFill>
                <a:latin typeface="微軟正黑體" panose="020B0604030504040204" pitchFamily="34" charset="-120"/>
                <a:ea typeface="微軟正黑體" panose="020B0604030504040204" pitchFamily="34" charset="-120"/>
              </a:rPr>
              <a:t>成績</a:t>
            </a:r>
            <a:r>
              <a:rPr lang="zh-TW" altLang="en-US" sz="3900" b="1" dirty="0" smtClean="0">
                <a:solidFill>
                  <a:srgbClr val="002060"/>
                </a:solidFill>
                <a:latin typeface="微軟正黑體" panose="020B0604030504040204" pitchFamily="34" charset="-120"/>
                <a:ea typeface="微軟正黑體" panose="020B0604030504040204" pitchFamily="34" charset="-120"/>
                <a:cs typeface="+mj-cs"/>
              </a:rPr>
              <a:t>採計與</a:t>
            </a:r>
            <a:r>
              <a:rPr lang="zh-TW" altLang="en-US" sz="3900" b="1" dirty="0" smtClean="0">
                <a:solidFill>
                  <a:srgbClr val="002060"/>
                </a:solidFill>
                <a:latin typeface="微軟正黑體" panose="020B0604030504040204" pitchFamily="34" charset="-120"/>
                <a:ea typeface="微軟正黑體" panose="020B0604030504040204" pitchFamily="34" charset="-120"/>
                <a:cs typeface="+mj-cs"/>
              </a:rPr>
              <a:t>計算</a:t>
            </a:r>
            <a:endParaRPr lang="zh-TW" altLang="en-US" sz="3700" b="1" dirty="0">
              <a:solidFill>
                <a:srgbClr val="C00000"/>
              </a:solidFill>
              <a:latin typeface="微軟正黑體" pitchFamily="34" charset="-120"/>
              <a:ea typeface="微軟正黑體" pitchFamily="34" charset="-120"/>
            </a:endParaRPr>
          </a:p>
        </p:txBody>
      </p:sp>
    </p:spTree>
    <p:extLst>
      <p:ext uri="{BB962C8B-B14F-4D97-AF65-F5344CB8AC3E}">
        <p14:creationId xmlns:p14="http://schemas.microsoft.com/office/powerpoint/2010/main" val="6102714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12264</TotalTime>
  <Words>3989</Words>
  <Application>Microsoft Office PowerPoint</Application>
  <PresentationFormat>寬螢幕</PresentationFormat>
  <Paragraphs>590</Paragraphs>
  <Slides>37</Slides>
  <Notes>4</Notes>
  <HiddenSlides>0</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37</vt:i4>
      </vt:variant>
    </vt:vector>
  </HeadingPairs>
  <TitlesOfParts>
    <vt:vector size="50" baseType="lpstr">
      <vt:lpstr>新細明體</vt:lpstr>
      <vt:lpstr>微軟正黑體</vt:lpstr>
      <vt:lpstr>Calibri Light</vt:lpstr>
      <vt:lpstr>Verdana</vt:lpstr>
      <vt:lpstr>華康中圓體</vt:lpstr>
      <vt:lpstr>Calibri</vt:lpstr>
      <vt:lpstr>標楷體</vt:lpstr>
      <vt:lpstr>Book Antiqua</vt:lpstr>
      <vt:lpstr>Wingdings</vt:lpstr>
      <vt:lpstr>Arial</vt:lpstr>
      <vt:lpstr>Times New Roman</vt:lpstr>
      <vt:lpstr>華康儷楷書</vt:lpstr>
      <vt:lpstr>Office 佈景主題</vt:lpstr>
      <vt:lpstr>五專優先免試入學說明會</vt:lpstr>
      <vt:lpstr>五專優先免試入學-招生學校</vt:lpstr>
      <vt:lpstr>五專優先免試入學-招生名額</vt:lpstr>
      <vt:lpstr>PowerPoint 簡報</vt:lpstr>
      <vt:lpstr>報名作業－報名資格</vt:lpstr>
      <vt:lpstr>報名作業-集體報名應繳報名資料</vt:lpstr>
      <vt:lpstr>報名作業－報名費</vt:lpstr>
      <vt:lpstr>PowerPoint 簡報</vt:lpstr>
      <vt:lpstr>PowerPoint 簡報</vt:lpstr>
      <vt:lpstr>PowerPoint 簡報</vt:lpstr>
      <vt:lpstr>PowerPoint 簡報</vt:lpstr>
      <vt:lpstr>PowerPoint 簡報</vt:lpstr>
      <vt:lpstr>PowerPoint 簡報</vt:lpstr>
      <vt:lpstr>PowerPoint 簡報</vt:lpstr>
      <vt:lpstr>網路選填登記志願</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免試生查詢系統-系統登入</vt:lpstr>
      <vt:lpstr>免試生查詢系統-查詢收件狀態</vt:lpstr>
      <vt:lpstr>免試生查詢系統-成績查詢</vt:lpstr>
      <vt:lpstr>免試生查詢系統-錄取狀態查詢</vt:lpstr>
      <vt:lpstr>PowerPoint 簡報</vt:lpstr>
      <vt:lpstr>選填登記志願系統-系統登入</vt:lpstr>
      <vt:lpstr>選填登記志願系統-設定新通行碼</vt:lpstr>
      <vt:lpstr>選填登記志願系統-選填志願</vt:lpstr>
      <vt:lpstr>選填登記志願系統-選填志願</vt:lpstr>
      <vt:lpstr>選填登記志願系統-選填志願</vt:lpstr>
      <vt:lpstr>選填登記志願系統-選填志願</vt:lpstr>
      <vt:lpstr>選填登記志願系統-選填志願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免試入學報名作業說明</dc:title>
  <dc:creator>吳麗珠</dc:creator>
  <cp:lastModifiedBy>user</cp:lastModifiedBy>
  <cp:revision>540</cp:revision>
  <cp:lastPrinted>2018-03-26T02:51:58Z</cp:lastPrinted>
  <dcterms:created xsi:type="dcterms:W3CDTF">2016-04-01T05:47:41Z</dcterms:created>
  <dcterms:modified xsi:type="dcterms:W3CDTF">2018-04-11T05:53:04Z</dcterms:modified>
</cp:coreProperties>
</file>