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9T04:42:41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02845">
    <iact:property name="dataType"/>
    <iact:actionData xml:id="d0">
      <inkml:trace xmlns:inkml="http://www.w3.org/2003/InkML" xml:id="stk0" contextRef="#ctx0" brushRef="#br0">6963 13833 0,'47'0'223,"-24"0"-215,1 0 0,0 0 0,-1 0 0,24 0 0,-23 0 0,23 0 8,-23 0-8,-1 0 1,25 0-2,-25 0 2,24 0-2,-23 0 10,0 0-2,-1 0 9,1 0-16,-1 0 8,1 0-8,23 0 8,-23 0-8,-1 0 8,25 0-8,-25 0 1,48 0-2,-47 0 1,-1 0 0,48 0 9,-47 0-9,46 0-1,-22 0 3,-25 0-4,24 0 4,-23 0-4,0 0 3,-1 0-2,1 0 1,23 0 0,-23 0 0,46 0 8,-46 0-8,0 0 3,23 0-3,-24 0 0,25 0-1,-1 0 2,-24 0-4,1 0 3,23 0 0,-23 0 1,23 0-1,0 0-1,-23 0 2,23 0-2,24 0 3,-24 0 7,0 0-11,-23 0 2,47 0-1,-48 0 9,1 0-8,23 0 1,-23 0 2,23 0 3,-24 0 2,1 0 15,23 0-24,-23 0 10,-1 0-10,1 0 10,0 0-8,-1 0 14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047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95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0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75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3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4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21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6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5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1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2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1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1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2C40E8-76A6-481E-B520-33A93FB45859}" type="datetimeFigureOut">
              <a:rPr lang="zh-TW" altLang="en-US" smtClean="0"/>
              <a:t>2021/6/11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1E3DC-D78A-473F-BF60-C962D8E650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51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itv.ipcf.org.tw/video_center.jsp?id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1/relationships/inkAction" Target="../ink/inkAction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p50RxHv5qY" TargetMode="External"/><Relationship Id="rId2" Type="http://schemas.openxmlformats.org/officeDocument/2006/relationships/hyperlink" Target="https://fb.watch/62xc11QZt-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YoTYV4-qft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FF5DA7-7BDC-45F2-B844-46F36A8AD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國中課程</a:t>
            </a:r>
            <a:br>
              <a:rPr lang="en-US" altLang="zh-TW" dirty="0"/>
            </a:br>
            <a:r>
              <a:rPr lang="en-US" altLang="zh-TW" sz="3600" dirty="0" err="1">
                <a:solidFill>
                  <a:srgbClr val="0070C0"/>
                </a:solidFill>
              </a:rPr>
              <a:t>na</a:t>
            </a:r>
            <a:r>
              <a:rPr lang="en-US" altLang="zh-TW" sz="3600" dirty="0">
                <a:solidFill>
                  <a:srgbClr val="0070C0"/>
                </a:solidFill>
              </a:rPr>
              <a:t> </a:t>
            </a:r>
            <a:r>
              <a:rPr lang="en-US" altLang="zh-TW" sz="3600" dirty="0" err="1">
                <a:solidFill>
                  <a:srgbClr val="0070C0"/>
                </a:solidFill>
              </a:rPr>
              <a:t>tarivak</a:t>
            </a:r>
            <a:r>
              <a:rPr lang="en-US" altLang="zh-TW" sz="3600" dirty="0">
                <a:solidFill>
                  <a:srgbClr val="0070C0"/>
                </a:solidFill>
              </a:rPr>
              <a:t> </a:t>
            </a:r>
            <a:r>
              <a:rPr lang="en-US" altLang="zh-TW" sz="3600" dirty="0" err="1">
                <a:solidFill>
                  <a:srgbClr val="0070C0"/>
                </a:solidFill>
              </a:rPr>
              <a:t>mun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1F5AEB4-C031-44DE-9D0D-BEB5BFAF2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課程主題</a:t>
            </a:r>
            <a:endParaRPr lang="en-US" altLang="zh-TW" sz="3200" dirty="0"/>
          </a:p>
          <a:p>
            <a:r>
              <a:rPr lang="zh-TW" altLang="en-US" dirty="0"/>
              <a:t>一、認識傳統頭飾</a:t>
            </a:r>
            <a:r>
              <a:rPr lang="en-US" altLang="zh-TW" dirty="0"/>
              <a:t>--</a:t>
            </a:r>
            <a:r>
              <a:rPr lang="zh-TW" altLang="en-US" dirty="0"/>
              <a:t>羽毛</a:t>
            </a:r>
            <a:endParaRPr lang="en-US" altLang="zh-TW" dirty="0"/>
          </a:p>
          <a:p>
            <a:r>
              <a:rPr lang="zh-TW" altLang="en-US" dirty="0"/>
              <a:t>二、自學排灣族</a:t>
            </a:r>
            <a:r>
              <a:rPr lang="zh-TW" altLang="en-US"/>
              <a:t>語歌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045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9"/>
    </mc:Choice>
    <mc:Fallback xmlns="">
      <p:transition spd="slow" advTm="3092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CBA70-289C-415F-883C-1A3D7D10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6614"/>
            <a:ext cx="9601196" cy="2399195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課程</a:t>
            </a:r>
            <a:r>
              <a:rPr lang="en-US" altLang="zh-TW" b="1" dirty="0">
                <a:solidFill>
                  <a:srgbClr val="002060"/>
                </a:solidFill>
              </a:rPr>
              <a:t>1</a:t>
            </a:r>
            <a:br>
              <a:rPr lang="en-US" altLang="zh-TW" dirty="0"/>
            </a:br>
            <a:r>
              <a:rPr lang="zh-TW" altLang="en-US" dirty="0"/>
              <a:t>第一節            影片賞析</a:t>
            </a:r>
            <a:br>
              <a:rPr lang="en-US" altLang="zh-TW" dirty="0"/>
            </a:br>
            <a:r>
              <a:rPr lang="zh-TW" altLang="en-US" sz="2400" dirty="0"/>
              <a:t>影片來源</a:t>
            </a:r>
            <a:r>
              <a:rPr lang="en-US" altLang="zh-TW" sz="2400" dirty="0"/>
              <a:t>:</a:t>
            </a:r>
            <a:r>
              <a:rPr lang="zh-TW" altLang="en-US" sz="2400" dirty="0"/>
              <a:t>原民台</a:t>
            </a:r>
            <a:r>
              <a:rPr lang="en-US" altLang="zh-TW" sz="2400" dirty="0"/>
              <a:t>-</a:t>
            </a:r>
            <a:r>
              <a:rPr lang="en-US" altLang="zh-TW" sz="2400" dirty="0" err="1"/>
              <a:t>kakudan</a:t>
            </a:r>
            <a:r>
              <a:rPr lang="en-US" altLang="zh-TW" sz="2400" dirty="0"/>
              <a:t> </a:t>
            </a:r>
            <a:r>
              <a:rPr lang="zh-TW" altLang="en-US" sz="2400" dirty="0"/>
              <a:t>第</a:t>
            </a:r>
            <a:r>
              <a:rPr lang="en-US" altLang="zh-TW" sz="2400" dirty="0"/>
              <a:t>27</a:t>
            </a:r>
            <a:r>
              <a:rPr lang="zh-TW" altLang="en-US" sz="2400" dirty="0"/>
              <a:t>集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BC78F5-84A4-463C-87A6-1AB688B2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661" y="3175809"/>
            <a:ext cx="9601196" cy="3318936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http://titv.ipcf.org.tw/video_center.jsp?id=1</a:t>
            </a:r>
            <a:r>
              <a:rPr lang="zh-TW" altLang="en-US" dirty="0"/>
              <a:t> 原民台</a:t>
            </a:r>
            <a:r>
              <a:rPr lang="en-US" altLang="zh-TW" dirty="0"/>
              <a:t>-</a:t>
            </a:r>
            <a:r>
              <a:rPr lang="en-US" altLang="zh-TW" dirty="0" err="1"/>
              <a:t>kakudan</a:t>
            </a:r>
            <a:r>
              <a:rPr lang="en-US" altLang="zh-TW" dirty="0"/>
              <a:t> </a:t>
            </a:r>
            <a:r>
              <a:rPr lang="zh-TW" altLang="en-US" dirty="0"/>
              <a:t>第</a:t>
            </a:r>
            <a:r>
              <a:rPr lang="en-US" altLang="zh-TW" dirty="0"/>
              <a:t>27</a:t>
            </a:r>
            <a:r>
              <a:rPr lang="zh-TW" altLang="en-US" dirty="0"/>
              <a:t>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521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49"/>
    </mc:Choice>
    <mc:Fallback xmlns="">
      <p:transition spd="slow" advTm="1038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06A43F-9E28-40FD-A520-95A421DF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作業</a:t>
            </a:r>
            <a:br>
              <a:rPr lang="en-US" altLang="zh-TW" dirty="0"/>
            </a:br>
            <a:r>
              <a:rPr lang="zh-TW" altLang="en-US" dirty="0"/>
              <a:t>（</a:t>
            </a:r>
            <a:r>
              <a:rPr lang="zh-TW" altLang="en-US" sz="2700" dirty="0">
                <a:solidFill>
                  <a:srgbClr val="FF0000"/>
                </a:solidFill>
              </a:rPr>
              <a:t>龜山國中</a:t>
            </a:r>
            <a:r>
              <a:rPr lang="en-US" altLang="zh-TW" sz="2700" dirty="0">
                <a:solidFill>
                  <a:srgbClr val="FF0000"/>
                </a:solidFill>
              </a:rPr>
              <a:t>6/21</a:t>
            </a:r>
            <a:r>
              <a:rPr lang="zh-TW" altLang="en-US" sz="2700" dirty="0">
                <a:solidFill>
                  <a:srgbClr val="FF0000"/>
                </a:solidFill>
              </a:rPr>
              <a:t>、會稽國中</a:t>
            </a:r>
            <a:r>
              <a:rPr lang="en-US" altLang="zh-TW" sz="2700" dirty="0">
                <a:solidFill>
                  <a:srgbClr val="FF0000"/>
                </a:solidFill>
              </a:rPr>
              <a:t>6/16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D811DF-F816-48FA-A60C-A9367A74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37" y="2819325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請問羽毛的來源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 2.</a:t>
            </a:r>
            <a:r>
              <a:rPr lang="zh-TW" altLang="en-US" dirty="0"/>
              <a:t>頭戴羽毛在排灣族的傳統文化代表的含意是什麼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唸唸看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 err="1"/>
              <a:t>qadris</a:t>
            </a:r>
            <a:r>
              <a:rPr lang="en-US" altLang="zh-TW" dirty="0"/>
              <a:t> </a:t>
            </a:r>
            <a:r>
              <a:rPr lang="zh-TW" altLang="en-US" dirty="0"/>
              <a:t>熊鷹        </a:t>
            </a:r>
            <a:r>
              <a:rPr lang="en-US" altLang="zh-TW" dirty="0" err="1"/>
              <a:t>vulung</a:t>
            </a:r>
            <a:r>
              <a:rPr lang="en-US" altLang="zh-TW" dirty="0"/>
              <a:t> </a:t>
            </a:r>
            <a:r>
              <a:rPr lang="zh-TW" altLang="en-US" dirty="0"/>
              <a:t>百步蛇        </a:t>
            </a:r>
            <a:r>
              <a:rPr lang="en-US" altLang="zh-TW" dirty="0" err="1"/>
              <a:t>palalj</a:t>
            </a:r>
            <a:r>
              <a:rPr lang="en-US" altLang="zh-TW" dirty="0"/>
              <a:t> </a:t>
            </a:r>
            <a:r>
              <a:rPr lang="zh-TW" altLang="en-US" dirty="0"/>
              <a:t>頭飾 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 err="1"/>
              <a:t>mamazangiljan</a:t>
            </a:r>
            <a:r>
              <a:rPr lang="en-US" altLang="zh-TW" dirty="0"/>
              <a:t>/</a:t>
            </a:r>
            <a:r>
              <a:rPr lang="en-US" altLang="zh-TW" dirty="0" err="1"/>
              <a:t>mazazangiljan</a:t>
            </a:r>
            <a:r>
              <a:rPr lang="en-US" altLang="zh-TW" dirty="0"/>
              <a:t> </a:t>
            </a:r>
            <a:r>
              <a:rPr lang="zh-TW" altLang="en-US" dirty="0"/>
              <a:t>頭目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800" dirty="0">
                <a:solidFill>
                  <a:srgbClr val="0070C0"/>
                </a:solidFill>
              </a:rPr>
              <a:t>排灣族語馬秀玉老師</a:t>
            </a:r>
            <a:r>
              <a:rPr lang="en-US" altLang="zh-TW" sz="2800" dirty="0">
                <a:solidFill>
                  <a:srgbClr val="0070C0"/>
                </a:solidFill>
              </a:rPr>
              <a:t>/0952238977</a:t>
            </a:r>
          </a:p>
          <a:p>
            <a:pPr marL="0" indent="0">
              <a:buNone/>
            </a:pPr>
            <a:endParaRPr lang="en-U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5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91"/>
    </mc:Choice>
    <mc:Fallback xmlns="">
      <p:transition spd="slow" advTm="12949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F48162-0484-4DAA-81D9-B040E91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第二節      影篇中學族語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41AC37-82DD-424A-B1F4-B75985CA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599" y="2556932"/>
            <a:ext cx="4786684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dirty="0"/>
              <a:t> </a:t>
            </a:r>
            <a:r>
              <a:rPr lang="en-US" altLang="zh-TW" dirty="0" err="1"/>
              <a:t>qadris</a:t>
            </a:r>
            <a:r>
              <a:rPr lang="zh-TW" altLang="en-US" dirty="0"/>
              <a:t> 熊鷹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/>
              <a:t>vulung</a:t>
            </a:r>
            <a:r>
              <a:rPr lang="zh-TW" altLang="en-US" dirty="0"/>
              <a:t> 百步蛇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/>
              <a:t>palalj</a:t>
            </a:r>
            <a:r>
              <a:rPr lang="zh-TW" altLang="en-US" dirty="0"/>
              <a:t> 頭飾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/>
              <a:t>mamazangiljan</a:t>
            </a:r>
            <a:r>
              <a:rPr lang="en-US" altLang="zh-TW" dirty="0"/>
              <a:t>/</a:t>
            </a:r>
            <a:r>
              <a:rPr lang="en-US" altLang="zh-TW" dirty="0" err="1"/>
              <a:t>mazazangiljan</a:t>
            </a:r>
            <a:r>
              <a:rPr lang="en-US" altLang="zh-TW" dirty="0"/>
              <a:t> </a:t>
            </a:r>
            <a:r>
              <a:rPr lang="zh-TW" altLang="en-US" dirty="0"/>
              <a:t>頭目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/>
              <a:t>cemecemel</a:t>
            </a:r>
            <a:r>
              <a:rPr lang="zh-TW" altLang="en-US" dirty="0"/>
              <a:t> 草叢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dirty="0" err="1"/>
              <a:t>kaleveleva</a:t>
            </a:r>
            <a:r>
              <a:rPr lang="en-US" altLang="zh-TW" dirty="0"/>
              <a:t> </a:t>
            </a:r>
            <a:r>
              <a:rPr lang="zh-TW" altLang="en-US" dirty="0"/>
              <a:t>天空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A066577-258C-4D05-BE05-1A7A8C904F9B}"/>
              </a:ext>
            </a:extLst>
          </p:cNvPr>
          <p:cNvSpPr txBox="1"/>
          <p:nvPr/>
        </p:nvSpPr>
        <p:spPr>
          <a:xfrm>
            <a:off x="6196719" y="2480808"/>
            <a:ext cx="49828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句子</a:t>
            </a:r>
            <a:r>
              <a:rPr lang="en-US" altLang="zh-TW" sz="3200" dirty="0"/>
              <a:t>:</a:t>
            </a:r>
          </a:p>
          <a:p>
            <a:r>
              <a:rPr lang="en-US" altLang="zh-TW" sz="3200" dirty="0"/>
              <a:t>1.izua a </a:t>
            </a:r>
            <a:r>
              <a:rPr lang="en-US" altLang="zh-TW" sz="3200" dirty="0" err="1"/>
              <a:t>qadris</a:t>
            </a:r>
            <a:r>
              <a:rPr lang="en-US" altLang="zh-TW" sz="3200" dirty="0"/>
              <a:t> </a:t>
            </a:r>
            <a:r>
              <a:rPr lang="en-US" altLang="zh-TW" sz="3200" dirty="0" err="1"/>
              <a:t>i</a:t>
            </a:r>
            <a:r>
              <a:rPr lang="en-US" altLang="zh-TW" sz="3200" dirty="0"/>
              <a:t> </a:t>
            </a:r>
            <a:r>
              <a:rPr lang="en-US" altLang="zh-TW" sz="3200" dirty="0" err="1"/>
              <a:t>kaleveleva</a:t>
            </a:r>
            <a:r>
              <a:rPr lang="en-US" altLang="zh-TW" sz="3200" dirty="0"/>
              <a:t>.</a:t>
            </a:r>
          </a:p>
          <a:p>
            <a:r>
              <a:rPr lang="zh-TW" altLang="en-US" sz="2400" dirty="0">
                <a:solidFill>
                  <a:srgbClr val="FF0000"/>
                </a:solidFill>
              </a:rPr>
              <a:t>    有一隻熊鷹在天空</a:t>
            </a:r>
            <a:endParaRPr lang="en-US" altLang="zh-TW" sz="2400" dirty="0">
              <a:solidFill>
                <a:srgbClr val="FF0000"/>
              </a:solidFill>
            </a:endParaRPr>
          </a:p>
          <a:p>
            <a:r>
              <a:rPr lang="en-US" altLang="zh-TW" sz="3200" dirty="0"/>
              <a:t>2. </a:t>
            </a:r>
            <a:r>
              <a:rPr lang="en-US" altLang="zh-TW" sz="3200" dirty="0" err="1"/>
              <a:t>izua</a:t>
            </a:r>
            <a:r>
              <a:rPr lang="en-US" altLang="zh-TW" sz="3200" dirty="0"/>
              <a:t> a </a:t>
            </a:r>
            <a:r>
              <a:rPr lang="en-US" altLang="zh-TW" sz="3200" dirty="0" err="1"/>
              <a:t>vulung</a:t>
            </a:r>
            <a:r>
              <a:rPr lang="en-US" altLang="zh-TW" sz="3200" dirty="0"/>
              <a:t> </a:t>
            </a:r>
            <a:r>
              <a:rPr lang="en-US" altLang="zh-TW" sz="3200" dirty="0" err="1"/>
              <a:t>i</a:t>
            </a:r>
            <a:r>
              <a:rPr lang="en-US" altLang="zh-TW" sz="3200" dirty="0"/>
              <a:t> </a:t>
            </a:r>
            <a:r>
              <a:rPr lang="en-US" altLang="zh-TW" sz="3200" dirty="0" err="1"/>
              <a:t>cemecemel</a:t>
            </a:r>
            <a:r>
              <a:rPr lang="en-US" altLang="zh-TW" sz="3200" dirty="0"/>
              <a:t>.</a:t>
            </a:r>
          </a:p>
          <a:p>
            <a:endParaRPr lang="en-US" altLang="zh-TW" sz="3200" dirty="0"/>
          </a:p>
          <a:p>
            <a:r>
              <a:rPr lang="en-US" altLang="zh-TW" sz="3200" dirty="0"/>
              <a:t>3.izua a </a:t>
            </a:r>
            <a:r>
              <a:rPr lang="en-US" altLang="zh-TW" sz="3200" dirty="0" err="1"/>
              <a:t>palalj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na</a:t>
            </a:r>
            <a:r>
              <a:rPr lang="en-US" altLang="zh-TW" sz="3200" dirty="0"/>
              <a:t> </a:t>
            </a:r>
            <a:r>
              <a:rPr lang="en-US" altLang="zh-TW" sz="3200" dirty="0" err="1"/>
              <a:t>qadris</a:t>
            </a:r>
            <a:r>
              <a:rPr lang="en-US" altLang="zh-TW" sz="3200" dirty="0"/>
              <a:t> </a:t>
            </a:r>
            <a:r>
              <a:rPr lang="en-US" altLang="zh-TW" sz="3200" dirty="0" err="1"/>
              <a:t>ni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mamazangiljan</a:t>
            </a:r>
            <a:r>
              <a:rPr lang="en-US" altLang="zh-TW" sz="3200" dirty="0"/>
              <a:t>.</a:t>
            </a:r>
          </a:p>
          <a:p>
            <a:endParaRPr lang="en-US" altLang="zh-TW" sz="3200" dirty="0"/>
          </a:p>
          <a:p>
            <a:r>
              <a:rPr lang="zh-TW" altLang="en-US" sz="3200" dirty="0"/>
              <a:t>       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2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3B9EA03E-A311-4B02-ADE6-5CAD99F4D97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506680" y="4979880"/>
              <a:ext cx="900720" cy="36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3B9EA03E-A311-4B02-ADE6-5CAD99F4D9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7320" y="4970520"/>
                <a:ext cx="91944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7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061"/>
    </mc:Choice>
    <mc:Fallback xmlns="">
      <p:transition spd="slow" advTm="449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06A43F-9E28-40FD-A520-95A421DF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作業</a:t>
            </a:r>
            <a:br>
              <a:rPr lang="en-US" altLang="zh-TW" dirty="0"/>
            </a:br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（</a:t>
            </a:r>
            <a:r>
              <a:rPr lang="zh-TW" altLang="en-US" sz="2700" dirty="0">
                <a:solidFill>
                  <a:srgbClr val="FF0000"/>
                </a:solidFill>
              </a:rPr>
              <a:t>大有國中</a:t>
            </a:r>
            <a:r>
              <a:rPr lang="en-US" altLang="zh-TW" sz="2700" dirty="0">
                <a:solidFill>
                  <a:srgbClr val="FF0000"/>
                </a:solidFill>
              </a:rPr>
              <a:t>6/16</a:t>
            </a:r>
            <a:r>
              <a:rPr lang="zh-TW" altLang="en-US" sz="2700" dirty="0">
                <a:solidFill>
                  <a:srgbClr val="FF0000"/>
                </a:solidFill>
              </a:rPr>
              <a:t>及</a:t>
            </a:r>
            <a:r>
              <a:rPr lang="en-US" altLang="zh-TW" sz="2700" dirty="0">
                <a:solidFill>
                  <a:srgbClr val="FF0000"/>
                </a:solidFill>
              </a:rPr>
              <a:t>6/22</a:t>
            </a:r>
            <a:r>
              <a:rPr lang="zh-TW" altLang="en-US" sz="2700" dirty="0">
                <a:solidFill>
                  <a:srgbClr val="FF0000"/>
                </a:solidFill>
              </a:rPr>
              <a:t>課程</a:t>
            </a:r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D811DF-F816-48FA-A60C-A9367A74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37" y="281932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zh-TW" altLang="en-US" dirty="0"/>
              <a:t>請問羽毛的來源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 2.</a:t>
            </a:r>
            <a:r>
              <a:rPr lang="zh-TW" altLang="en-US" dirty="0"/>
              <a:t>頭戴羽毛在排灣族的傳統文化代表的含意是什麼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/>
              <a:t>3.izua a_________</a:t>
            </a:r>
            <a:r>
              <a:rPr lang="en-US" altLang="zh-TW" dirty="0" err="1"/>
              <a:t>i</a:t>
            </a:r>
            <a:r>
              <a:rPr lang="en-US" altLang="zh-TW" dirty="0"/>
              <a:t> __________.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800" dirty="0">
                <a:solidFill>
                  <a:srgbClr val="0070C0"/>
                </a:solidFill>
              </a:rPr>
              <a:t>排灣族語馬秀玉老師</a:t>
            </a:r>
            <a:r>
              <a:rPr lang="en-US" altLang="zh-TW" sz="2800" dirty="0">
                <a:solidFill>
                  <a:srgbClr val="0070C0"/>
                </a:solidFill>
              </a:rPr>
              <a:t>/0952238977</a:t>
            </a:r>
          </a:p>
          <a:p>
            <a:pPr marL="0" indent="0">
              <a:buNone/>
            </a:pPr>
            <a:endParaRPr lang="en-U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84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91"/>
    </mc:Choice>
    <mc:Fallback xmlns="">
      <p:transition spd="slow" advTm="1294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03161-ECDC-4A89-9EFA-1F231AD8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>
                <a:solidFill>
                  <a:srgbClr val="002060"/>
                </a:solidFill>
              </a:rPr>
              <a:t>課程</a:t>
            </a:r>
            <a:r>
              <a:rPr lang="en-US" altLang="zh-TW" sz="5300" dirty="0">
                <a:solidFill>
                  <a:srgbClr val="002060"/>
                </a:solidFill>
              </a:rPr>
              <a:t>2</a:t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https://fb.watch/62xc11QZt-/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40219-DE58-4336-B762-F2A8D6E01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請找一首有排灣族歌詞的歌曲來學習，古謠歌或現代排灣族歌手的創作歌都可以。</a:t>
            </a:r>
            <a:endParaRPr lang="en-US" altLang="zh-TW" dirty="0"/>
          </a:p>
          <a:p>
            <a:r>
              <a:rPr lang="zh-TW" altLang="en-US" dirty="0"/>
              <a:t>例如</a:t>
            </a:r>
            <a:r>
              <a:rPr lang="en-US" altLang="zh-TW" dirty="0"/>
              <a:t>:</a:t>
            </a:r>
            <a:r>
              <a:rPr lang="zh-TW" altLang="en-US" dirty="0"/>
              <a:t>古謠有</a:t>
            </a:r>
            <a:r>
              <a:rPr lang="en-US" altLang="zh-TW" dirty="0"/>
              <a:t>lalai</a:t>
            </a:r>
            <a:r>
              <a:rPr lang="en-US" altLang="zh-TW" dirty="0">
                <a:hlinkClick r:id="rId3"/>
              </a:rPr>
              <a:t>https://youtu.be/Bp50RxHv5qY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      </a:t>
            </a:r>
            <a:r>
              <a:rPr lang="zh-TW" altLang="en-US" dirty="0"/>
              <a:t>現代有</a:t>
            </a:r>
            <a:r>
              <a:rPr lang="en-US" altLang="zh-TW" dirty="0" err="1"/>
              <a:t>tjakudain</a:t>
            </a:r>
            <a:r>
              <a:rPr lang="zh-TW" altLang="en-US" dirty="0"/>
              <a:t>無奈</a:t>
            </a:r>
            <a:r>
              <a:rPr lang="en-US" altLang="zh-TW" dirty="0">
                <a:hlinkClick r:id="rId4"/>
              </a:rPr>
              <a:t>https://youtu.be/YoTYV4-qftw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894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11B9F-70E7-4A49-BD4D-C382CCB0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作業</a:t>
            </a:r>
            <a:br>
              <a:rPr lang="en-US" altLang="zh-TW" dirty="0"/>
            </a:br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（</a:t>
            </a:r>
            <a:r>
              <a:rPr lang="zh-TW" altLang="en-US" sz="2700" dirty="0">
                <a:solidFill>
                  <a:srgbClr val="FF0000"/>
                </a:solidFill>
              </a:rPr>
              <a:t>龜山國中</a:t>
            </a:r>
            <a:r>
              <a:rPr lang="en-US" altLang="zh-TW" sz="2700" dirty="0">
                <a:solidFill>
                  <a:srgbClr val="FF0000"/>
                </a:solidFill>
              </a:rPr>
              <a:t>6/28</a:t>
            </a:r>
            <a:r>
              <a:rPr lang="zh-TW" altLang="en-US" sz="2700" dirty="0">
                <a:solidFill>
                  <a:srgbClr val="FF0000"/>
                </a:solidFill>
              </a:rPr>
              <a:t>、會稽國中</a:t>
            </a:r>
            <a:r>
              <a:rPr lang="en-US" altLang="zh-TW" sz="2700" dirty="0">
                <a:solidFill>
                  <a:srgbClr val="FF0000"/>
                </a:solidFill>
              </a:rPr>
              <a:t>6/16</a:t>
            </a:r>
            <a:r>
              <a:rPr lang="zh-TW" altLang="en-US" sz="2700" dirty="0">
                <a:solidFill>
                  <a:srgbClr val="FF0000"/>
                </a:solidFill>
              </a:rPr>
              <a:t>、大有國中</a:t>
            </a:r>
            <a:r>
              <a:rPr lang="en-US" altLang="zh-TW" sz="2700" dirty="0">
                <a:solidFill>
                  <a:srgbClr val="FF0000"/>
                </a:solidFill>
              </a:rPr>
              <a:t>6/30 </a:t>
            </a:r>
            <a:r>
              <a:rPr lang="zh-TW" alt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）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E3874B-B298-4503-A22C-5FE825FF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請將你找出的歌曲拍照，並寫上你為何喜歡這首歌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zh-TW" altLang="en-US" dirty="0"/>
              <a:t>   記得要寫上名字及學校哦！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89008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355</Words>
  <Application>Microsoft Office PowerPoint</Application>
  <PresentationFormat>寬螢幕</PresentationFormat>
  <Paragraphs>46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Garamond</vt:lpstr>
      <vt:lpstr>Wingdings</vt:lpstr>
      <vt:lpstr>有機</vt:lpstr>
      <vt:lpstr>  國中課程 na tarivak mun</vt:lpstr>
      <vt:lpstr>課程1 第一節            影片賞析 影片來源:原民台-kakudan 第27集</vt:lpstr>
      <vt:lpstr>作業 （龜山國中6/21、會稽國中6/16）</vt:lpstr>
      <vt:lpstr>第二節      影篇中學族語</vt:lpstr>
      <vt:lpstr>作業 （大有國中6/16及6/22課程）</vt:lpstr>
      <vt:lpstr>課程2 https://fb.watch/62xc11QZt-/</vt:lpstr>
      <vt:lpstr>作業 （龜山國中6/28、會稽國中6/16、大有國中6/30 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國中課程</dc:title>
  <dc:creator>User</dc:creator>
  <cp:lastModifiedBy>User</cp:lastModifiedBy>
  <cp:revision>24</cp:revision>
  <dcterms:created xsi:type="dcterms:W3CDTF">2021-05-29T03:40:37Z</dcterms:created>
  <dcterms:modified xsi:type="dcterms:W3CDTF">2021-06-11T05:34:00Z</dcterms:modified>
</cp:coreProperties>
</file>