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6" r:id="rId10"/>
    <p:sldId id="268" r:id="rId11"/>
    <p:sldId id="269" r:id="rId12"/>
  </p:sldIdLst>
  <p:sldSz cx="9906000" cy="6858000" type="A4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547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32" y="4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-1877" y="-8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358485-B32C-49ED-B57E-DD720048CCA8}" type="doc">
      <dgm:prSet loTypeId="urn:microsoft.com/office/officeart/2005/8/layout/gear1" loCatId="cycle" qsTypeId="urn:microsoft.com/office/officeart/2005/8/quickstyle/simple4" qsCatId="simple" csTypeId="urn:microsoft.com/office/officeart/2005/8/colors/colorful4" csCatId="colorful" phldr="1"/>
      <dgm:spPr/>
    </dgm:pt>
    <dgm:pt modelId="{180A34E2-B10B-413F-B9CB-A6F89C8B2D84}">
      <dgm:prSet phldrT="[文字]" custT="1"/>
      <dgm:spPr/>
      <dgm:t>
        <a:bodyPr/>
        <a:lstStyle/>
        <a:p>
          <a:r>
            <a:rPr lang="zh-TW" altLang="en-US" sz="2400" b="1" i="0" baseline="0" dirty="0" smtClean="0">
              <a:solidFill>
                <a:schemeClr val="tx1"/>
              </a:solidFill>
              <a:ea typeface="文鼎中楷" pitchFamily="65" charset="-120"/>
            </a:rPr>
            <a:t>永新</a:t>
          </a:r>
          <a:endParaRPr lang="zh-TW" altLang="en-US" sz="2400" b="1" i="0" baseline="0" dirty="0">
            <a:solidFill>
              <a:schemeClr val="tx1"/>
            </a:solidFill>
            <a:ea typeface="文鼎中楷" pitchFamily="65" charset="-120"/>
          </a:endParaRPr>
        </a:p>
      </dgm:t>
    </dgm:pt>
    <dgm:pt modelId="{9BEE2F99-3B11-4388-811B-A0C0453128BF}" type="parTrans" cxnId="{733B4B25-3B4A-45A1-B214-EAACA10F1C26}">
      <dgm:prSet/>
      <dgm:spPr/>
      <dgm:t>
        <a:bodyPr/>
        <a:lstStyle/>
        <a:p>
          <a:endParaRPr lang="zh-TW" altLang="en-US"/>
        </a:p>
      </dgm:t>
    </dgm:pt>
    <dgm:pt modelId="{79C41830-F42E-4805-8840-1C19165F3E80}" type="sibTrans" cxnId="{733B4B25-3B4A-45A1-B214-EAACA10F1C26}">
      <dgm:prSet/>
      <dgm:spPr/>
      <dgm:t>
        <a:bodyPr/>
        <a:lstStyle/>
        <a:p>
          <a:endParaRPr lang="zh-TW" altLang="en-US"/>
        </a:p>
      </dgm:t>
    </dgm:pt>
    <dgm:pt modelId="{D1E7F26E-F90B-4E35-AA32-00AF8392E4B9}">
      <dgm:prSet phldrT="[文字]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zh-TW" altLang="en-US" sz="1600" b="1" i="0" baseline="0" dirty="0" smtClean="0">
              <a:solidFill>
                <a:schemeClr val="tx1"/>
              </a:solidFill>
              <a:ea typeface="文鼎中楷" pitchFamily="65" charset="-120"/>
            </a:rPr>
            <a:t>傳薪</a:t>
          </a:r>
          <a:endParaRPr lang="zh-TW" altLang="en-US" sz="1600" b="1" i="0" baseline="0" dirty="0">
            <a:solidFill>
              <a:schemeClr val="tx1"/>
            </a:solidFill>
            <a:ea typeface="文鼎中楷" pitchFamily="65" charset="-120"/>
          </a:endParaRPr>
        </a:p>
      </dgm:t>
    </dgm:pt>
    <dgm:pt modelId="{3AE409AA-9455-4E13-810A-6E1D5D3AE148}" type="parTrans" cxnId="{EF72BACC-6732-4A1C-9613-5B7B696A7EF2}">
      <dgm:prSet/>
      <dgm:spPr/>
      <dgm:t>
        <a:bodyPr/>
        <a:lstStyle/>
        <a:p>
          <a:endParaRPr lang="zh-TW" altLang="en-US"/>
        </a:p>
      </dgm:t>
    </dgm:pt>
    <dgm:pt modelId="{46D19E9D-1DBB-476D-B033-470A85A75E67}" type="sibTrans" cxnId="{EF72BACC-6732-4A1C-9613-5B7B696A7EF2}">
      <dgm:prSet/>
      <dgm:spPr>
        <a:solidFill>
          <a:srgbClr val="FF0000"/>
        </a:solidFill>
      </dgm:spPr>
      <dgm:t>
        <a:bodyPr/>
        <a:lstStyle/>
        <a:p>
          <a:endParaRPr lang="zh-TW" altLang="en-US"/>
        </a:p>
      </dgm:t>
    </dgm:pt>
    <dgm:pt modelId="{F41AA744-F3B9-432F-95BC-8040CB6B48A3}">
      <dgm:prSet phldrT="[文字]" custT="1"/>
      <dgm:spPr>
        <a:solidFill>
          <a:srgbClr val="9966FF"/>
        </a:solidFill>
        <a:ln>
          <a:solidFill>
            <a:srgbClr val="9966FF"/>
          </a:solidFill>
        </a:ln>
      </dgm:spPr>
      <dgm:t>
        <a:bodyPr/>
        <a:lstStyle/>
        <a:p>
          <a:r>
            <a:rPr lang="zh-TW" altLang="en-US" sz="1600" b="1" i="0" baseline="0" dirty="0" smtClean="0">
              <a:solidFill>
                <a:schemeClr val="tx1"/>
              </a:solidFill>
              <a:ea typeface="文鼎中楷" pitchFamily="65" charset="-120"/>
            </a:rPr>
            <a:t>同心</a:t>
          </a:r>
          <a:endParaRPr lang="zh-TW" altLang="en-US" sz="1600" b="1" i="0" baseline="0" dirty="0">
            <a:solidFill>
              <a:schemeClr val="tx1"/>
            </a:solidFill>
            <a:ea typeface="文鼎中楷" pitchFamily="65" charset="-120"/>
          </a:endParaRPr>
        </a:p>
      </dgm:t>
    </dgm:pt>
    <dgm:pt modelId="{807FA111-4EC1-4057-9DA5-BB82CD1992FC}" type="parTrans" cxnId="{AED340DF-E91E-4A76-9CB1-DADC4C9858DF}">
      <dgm:prSet/>
      <dgm:spPr/>
      <dgm:t>
        <a:bodyPr/>
        <a:lstStyle/>
        <a:p>
          <a:endParaRPr lang="zh-TW" altLang="en-US"/>
        </a:p>
      </dgm:t>
    </dgm:pt>
    <dgm:pt modelId="{9DA33337-2892-4F1E-9ECD-0CBAF43B0FAA}" type="sibTrans" cxnId="{AED340DF-E91E-4A76-9CB1-DADC4C9858DF}">
      <dgm:prSet/>
      <dgm:spPr>
        <a:solidFill>
          <a:srgbClr val="9966FF"/>
        </a:solidFill>
      </dgm:spPr>
      <dgm:t>
        <a:bodyPr/>
        <a:lstStyle/>
        <a:p>
          <a:endParaRPr lang="zh-TW" altLang="en-US"/>
        </a:p>
      </dgm:t>
    </dgm:pt>
    <dgm:pt modelId="{62DD1305-EA55-4700-82E5-79EFEB41F8FD}" type="pres">
      <dgm:prSet presAssocID="{87358485-B32C-49ED-B57E-DD720048CCA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83510E3-F6E8-4074-92CD-01FA73BD5614}" type="pres">
      <dgm:prSet presAssocID="{180A34E2-B10B-413F-B9CB-A6F89C8B2D8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4BB5A5-2F9B-4D01-86CF-6B71BAB5E44A}" type="pres">
      <dgm:prSet presAssocID="{180A34E2-B10B-413F-B9CB-A6F89C8B2D84}" presName="gear1srcNode" presStyleLbl="node1" presStyleIdx="0" presStyleCnt="3"/>
      <dgm:spPr/>
      <dgm:t>
        <a:bodyPr/>
        <a:lstStyle/>
        <a:p>
          <a:endParaRPr lang="zh-TW" altLang="en-US"/>
        </a:p>
      </dgm:t>
    </dgm:pt>
    <dgm:pt modelId="{E11D7779-EE69-49EE-ACC4-840BFA15BC13}" type="pres">
      <dgm:prSet presAssocID="{180A34E2-B10B-413F-B9CB-A6F89C8B2D84}" presName="gear1dstNode" presStyleLbl="node1" presStyleIdx="0" presStyleCnt="3"/>
      <dgm:spPr/>
      <dgm:t>
        <a:bodyPr/>
        <a:lstStyle/>
        <a:p>
          <a:endParaRPr lang="zh-TW" altLang="en-US"/>
        </a:p>
      </dgm:t>
    </dgm:pt>
    <dgm:pt modelId="{B12B9995-64CC-494C-90D2-C7D79575867E}" type="pres">
      <dgm:prSet presAssocID="{D1E7F26E-F90B-4E35-AA32-00AF8392E4B9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4D4AA58-0351-4170-9E4F-55A55452A4FF}" type="pres">
      <dgm:prSet presAssocID="{D1E7F26E-F90B-4E35-AA32-00AF8392E4B9}" presName="gear2srcNode" presStyleLbl="node1" presStyleIdx="1" presStyleCnt="3"/>
      <dgm:spPr/>
      <dgm:t>
        <a:bodyPr/>
        <a:lstStyle/>
        <a:p>
          <a:endParaRPr lang="zh-TW" altLang="en-US"/>
        </a:p>
      </dgm:t>
    </dgm:pt>
    <dgm:pt modelId="{1CC5DDA9-3EB1-4639-BFD2-D9D9A6F0A337}" type="pres">
      <dgm:prSet presAssocID="{D1E7F26E-F90B-4E35-AA32-00AF8392E4B9}" presName="gear2dstNode" presStyleLbl="node1" presStyleIdx="1" presStyleCnt="3"/>
      <dgm:spPr/>
      <dgm:t>
        <a:bodyPr/>
        <a:lstStyle/>
        <a:p>
          <a:endParaRPr lang="zh-TW" altLang="en-US"/>
        </a:p>
      </dgm:t>
    </dgm:pt>
    <dgm:pt modelId="{3601161F-0D80-49DC-9F13-DAAA45C1D235}" type="pres">
      <dgm:prSet presAssocID="{F41AA744-F3B9-432F-95BC-8040CB6B48A3}" presName="gear3" presStyleLbl="node1" presStyleIdx="2" presStyleCnt="3"/>
      <dgm:spPr/>
      <dgm:t>
        <a:bodyPr/>
        <a:lstStyle/>
        <a:p>
          <a:endParaRPr lang="zh-TW" altLang="en-US"/>
        </a:p>
      </dgm:t>
    </dgm:pt>
    <dgm:pt modelId="{AC569DF4-A56A-4B8D-8C38-287A3CF2D5FF}" type="pres">
      <dgm:prSet presAssocID="{F41AA744-F3B9-432F-95BC-8040CB6B48A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514933-8ECF-40E6-BD29-7D5240AC863E}" type="pres">
      <dgm:prSet presAssocID="{F41AA744-F3B9-432F-95BC-8040CB6B48A3}" presName="gear3srcNode" presStyleLbl="node1" presStyleIdx="2" presStyleCnt="3"/>
      <dgm:spPr/>
      <dgm:t>
        <a:bodyPr/>
        <a:lstStyle/>
        <a:p>
          <a:endParaRPr lang="zh-TW" altLang="en-US"/>
        </a:p>
      </dgm:t>
    </dgm:pt>
    <dgm:pt modelId="{260F82C4-3803-4B4C-B883-5ED6B135E3AF}" type="pres">
      <dgm:prSet presAssocID="{F41AA744-F3B9-432F-95BC-8040CB6B48A3}" presName="gear3dstNode" presStyleLbl="node1" presStyleIdx="2" presStyleCnt="3"/>
      <dgm:spPr/>
      <dgm:t>
        <a:bodyPr/>
        <a:lstStyle/>
        <a:p>
          <a:endParaRPr lang="zh-TW" altLang="en-US"/>
        </a:p>
      </dgm:t>
    </dgm:pt>
    <dgm:pt modelId="{94336827-FF1E-4159-8FFB-C9673A2989E3}" type="pres">
      <dgm:prSet presAssocID="{79C41830-F42E-4805-8840-1C19165F3E80}" presName="connector1" presStyleLbl="sibTrans2D1" presStyleIdx="0" presStyleCnt="3"/>
      <dgm:spPr/>
      <dgm:t>
        <a:bodyPr/>
        <a:lstStyle/>
        <a:p>
          <a:endParaRPr lang="zh-TW" altLang="en-US"/>
        </a:p>
      </dgm:t>
    </dgm:pt>
    <dgm:pt modelId="{FF52A516-C07A-478F-A27D-2C8BC7713627}" type="pres">
      <dgm:prSet presAssocID="{46D19E9D-1DBB-476D-B033-470A85A75E67}" presName="connector2" presStyleLbl="sibTrans2D1" presStyleIdx="1" presStyleCnt="3"/>
      <dgm:spPr/>
      <dgm:t>
        <a:bodyPr/>
        <a:lstStyle/>
        <a:p>
          <a:endParaRPr lang="zh-TW" altLang="en-US"/>
        </a:p>
      </dgm:t>
    </dgm:pt>
    <dgm:pt modelId="{A72F6262-C160-4AF9-9619-BB10AE1ED45F}" type="pres">
      <dgm:prSet presAssocID="{9DA33337-2892-4F1E-9ECD-0CBAF43B0FAA}" presName="connector3" presStyleLbl="sibTrans2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A29E347F-BC59-4DDD-8B8E-700F5155BD9F}" type="presOf" srcId="{180A34E2-B10B-413F-B9CB-A6F89C8B2D84}" destId="{A83510E3-F6E8-4074-92CD-01FA73BD5614}" srcOrd="0" destOrd="0" presId="urn:microsoft.com/office/officeart/2005/8/layout/gear1"/>
    <dgm:cxn modelId="{60DB3D69-E8A6-4680-9406-95BF19ADBCF2}" type="presOf" srcId="{F41AA744-F3B9-432F-95BC-8040CB6B48A3}" destId="{3C514933-8ECF-40E6-BD29-7D5240AC863E}" srcOrd="2" destOrd="0" presId="urn:microsoft.com/office/officeart/2005/8/layout/gear1"/>
    <dgm:cxn modelId="{EF72BACC-6732-4A1C-9613-5B7B696A7EF2}" srcId="{87358485-B32C-49ED-B57E-DD720048CCA8}" destId="{D1E7F26E-F90B-4E35-AA32-00AF8392E4B9}" srcOrd="1" destOrd="0" parTransId="{3AE409AA-9455-4E13-810A-6E1D5D3AE148}" sibTransId="{46D19E9D-1DBB-476D-B033-470A85A75E67}"/>
    <dgm:cxn modelId="{2DB3B3E4-D9DA-48A0-9988-2474ADF2A460}" type="presOf" srcId="{D1E7F26E-F90B-4E35-AA32-00AF8392E4B9}" destId="{1CC5DDA9-3EB1-4639-BFD2-D9D9A6F0A337}" srcOrd="2" destOrd="0" presId="urn:microsoft.com/office/officeart/2005/8/layout/gear1"/>
    <dgm:cxn modelId="{31F6F62A-6173-4CC3-92DB-D6AAAAEA5B9B}" type="presOf" srcId="{D1E7F26E-F90B-4E35-AA32-00AF8392E4B9}" destId="{E4D4AA58-0351-4170-9E4F-55A55452A4FF}" srcOrd="1" destOrd="0" presId="urn:microsoft.com/office/officeart/2005/8/layout/gear1"/>
    <dgm:cxn modelId="{EBB6FE80-B449-4D61-B388-68AB0B920F19}" type="presOf" srcId="{79C41830-F42E-4805-8840-1C19165F3E80}" destId="{94336827-FF1E-4159-8FFB-C9673A2989E3}" srcOrd="0" destOrd="0" presId="urn:microsoft.com/office/officeart/2005/8/layout/gear1"/>
    <dgm:cxn modelId="{0A11EDCB-C175-4B2D-B735-64E56407A081}" type="presOf" srcId="{F41AA744-F3B9-432F-95BC-8040CB6B48A3}" destId="{AC569DF4-A56A-4B8D-8C38-287A3CF2D5FF}" srcOrd="1" destOrd="0" presId="urn:microsoft.com/office/officeart/2005/8/layout/gear1"/>
    <dgm:cxn modelId="{733B4B25-3B4A-45A1-B214-EAACA10F1C26}" srcId="{87358485-B32C-49ED-B57E-DD720048CCA8}" destId="{180A34E2-B10B-413F-B9CB-A6F89C8B2D84}" srcOrd="0" destOrd="0" parTransId="{9BEE2F99-3B11-4388-811B-A0C0453128BF}" sibTransId="{79C41830-F42E-4805-8840-1C19165F3E80}"/>
    <dgm:cxn modelId="{AED340DF-E91E-4A76-9CB1-DADC4C9858DF}" srcId="{87358485-B32C-49ED-B57E-DD720048CCA8}" destId="{F41AA744-F3B9-432F-95BC-8040CB6B48A3}" srcOrd="2" destOrd="0" parTransId="{807FA111-4EC1-4057-9DA5-BB82CD1992FC}" sibTransId="{9DA33337-2892-4F1E-9ECD-0CBAF43B0FAA}"/>
    <dgm:cxn modelId="{DA3519E8-D20F-4B7A-8B07-E2BB6F3877E8}" type="presOf" srcId="{46D19E9D-1DBB-476D-B033-470A85A75E67}" destId="{FF52A516-C07A-478F-A27D-2C8BC7713627}" srcOrd="0" destOrd="0" presId="urn:microsoft.com/office/officeart/2005/8/layout/gear1"/>
    <dgm:cxn modelId="{B88AD604-6A93-493A-822E-8FAC2A46B48E}" type="presOf" srcId="{87358485-B32C-49ED-B57E-DD720048CCA8}" destId="{62DD1305-EA55-4700-82E5-79EFEB41F8FD}" srcOrd="0" destOrd="0" presId="urn:microsoft.com/office/officeart/2005/8/layout/gear1"/>
    <dgm:cxn modelId="{56A40927-1157-4136-A1E7-E3BCDA95BB28}" type="presOf" srcId="{F41AA744-F3B9-432F-95BC-8040CB6B48A3}" destId="{260F82C4-3803-4B4C-B883-5ED6B135E3AF}" srcOrd="3" destOrd="0" presId="urn:microsoft.com/office/officeart/2005/8/layout/gear1"/>
    <dgm:cxn modelId="{661560B6-0073-498B-8254-308CE506B9DD}" type="presOf" srcId="{180A34E2-B10B-413F-B9CB-A6F89C8B2D84}" destId="{E11D7779-EE69-49EE-ACC4-840BFA15BC13}" srcOrd="2" destOrd="0" presId="urn:microsoft.com/office/officeart/2005/8/layout/gear1"/>
    <dgm:cxn modelId="{1D10FD40-5198-4001-A41E-EDFD1443561B}" type="presOf" srcId="{180A34E2-B10B-413F-B9CB-A6F89C8B2D84}" destId="{E14BB5A5-2F9B-4D01-86CF-6B71BAB5E44A}" srcOrd="1" destOrd="0" presId="urn:microsoft.com/office/officeart/2005/8/layout/gear1"/>
    <dgm:cxn modelId="{1D5CF88A-B398-4960-ADCB-1474A3932DA4}" type="presOf" srcId="{F41AA744-F3B9-432F-95BC-8040CB6B48A3}" destId="{3601161F-0D80-49DC-9F13-DAAA45C1D235}" srcOrd="0" destOrd="0" presId="urn:microsoft.com/office/officeart/2005/8/layout/gear1"/>
    <dgm:cxn modelId="{288D1991-57A6-42DA-9D56-717A18966D4E}" type="presOf" srcId="{9DA33337-2892-4F1E-9ECD-0CBAF43B0FAA}" destId="{A72F6262-C160-4AF9-9619-BB10AE1ED45F}" srcOrd="0" destOrd="0" presId="urn:microsoft.com/office/officeart/2005/8/layout/gear1"/>
    <dgm:cxn modelId="{50294E1A-33BB-4E3C-9B68-93CB8781B547}" type="presOf" srcId="{D1E7F26E-F90B-4E35-AA32-00AF8392E4B9}" destId="{B12B9995-64CC-494C-90D2-C7D79575867E}" srcOrd="0" destOrd="0" presId="urn:microsoft.com/office/officeart/2005/8/layout/gear1"/>
    <dgm:cxn modelId="{3B0C11C2-E498-4FE3-BF05-B5122E0CD6BE}" type="presParOf" srcId="{62DD1305-EA55-4700-82E5-79EFEB41F8FD}" destId="{A83510E3-F6E8-4074-92CD-01FA73BD5614}" srcOrd="0" destOrd="0" presId="urn:microsoft.com/office/officeart/2005/8/layout/gear1"/>
    <dgm:cxn modelId="{3D896415-9390-4031-806F-F7F2C931BE1E}" type="presParOf" srcId="{62DD1305-EA55-4700-82E5-79EFEB41F8FD}" destId="{E14BB5A5-2F9B-4D01-86CF-6B71BAB5E44A}" srcOrd="1" destOrd="0" presId="urn:microsoft.com/office/officeart/2005/8/layout/gear1"/>
    <dgm:cxn modelId="{F38CCC73-D5A5-495D-821C-97DD752BD268}" type="presParOf" srcId="{62DD1305-EA55-4700-82E5-79EFEB41F8FD}" destId="{E11D7779-EE69-49EE-ACC4-840BFA15BC13}" srcOrd="2" destOrd="0" presId="urn:microsoft.com/office/officeart/2005/8/layout/gear1"/>
    <dgm:cxn modelId="{4E3D5EBE-1433-4494-9E8A-BC9425DEA926}" type="presParOf" srcId="{62DD1305-EA55-4700-82E5-79EFEB41F8FD}" destId="{B12B9995-64CC-494C-90D2-C7D79575867E}" srcOrd="3" destOrd="0" presId="urn:microsoft.com/office/officeart/2005/8/layout/gear1"/>
    <dgm:cxn modelId="{FB358686-A2C7-41D7-939A-945AEE4691CF}" type="presParOf" srcId="{62DD1305-EA55-4700-82E5-79EFEB41F8FD}" destId="{E4D4AA58-0351-4170-9E4F-55A55452A4FF}" srcOrd="4" destOrd="0" presId="urn:microsoft.com/office/officeart/2005/8/layout/gear1"/>
    <dgm:cxn modelId="{2EA7C160-EB89-4FAC-8C46-1942B120B273}" type="presParOf" srcId="{62DD1305-EA55-4700-82E5-79EFEB41F8FD}" destId="{1CC5DDA9-3EB1-4639-BFD2-D9D9A6F0A337}" srcOrd="5" destOrd="0" presId="urn:microsoft.com/office/officeart/2005/8/layout/gear1"/>
    <dgm:cxn modelId="{E91862B2-C860-4A81-AE60-716E484823A8}" type="presParOf" srcId="{62DD1305-EA55-4700-82E5-79EFEB41F8FD}" destId="{3601161F-0D80-49DC-9F13-DAAA45C1D235}" srcOrd="6" destOrd="0" presId="urn:microsoft.com/office/officeart/2005/8/layout/gear1"/>
    <dgm:cxn modelId="{2A83EBF6-A55E-4125-976F-5A1CF023B29D}" type="presParOf" srcId="{62DD1305-EA55-4700-82E5-79EFEB41F8FD}" destId="{AC569DF4-A56A-4B8D-8C38-287A3CF2D5FF}" srcOrd="7" destOrd="0" presId="urn:microsoft.com/office/officeart/2005/8/layout/gear1"/>
    <dgm:cxn modelId="{30D6F0C2-83D0-47F4-AA74-26653E9CEA76}" type="presParOf" srcId="{62DD1305-EA55-4700-82E5-79EFEB41F8FD}" destId="{3C514933-8ECF-40E6-BD29-7D5240AC863E}" srcOrd="8" destOrd="0" presId="urn:microsoft.com/office/officeart/2005/8/layout/gear1"/>
    <dgm:cxn modelId="{D19C1FA2-6171-4A04-BBD7-D2EE517482DF}" type="presParOf" srcId="{62DD1305-EA55-4700-82E5-79EFEB41F8FD}" destId="{260F82C4-3803-4B4C-B883-5ED6B135E3AF}" srcOrd="9" destOrd="0" presId="urn:microsoft.com/office/officeart/2005/8/layout/gear1"/>
    <dgm:cxn modelId="{9B1C0CA5-B9C0-4A71-BD56-A8127B916677}" type="presParOf" srcId="{62DD1305-EA55-4700-82E5-79EFEB41F8FD}" destId="{94336827-FF1E-4159-8FFB-C9673A2989E3}" srcOrd="10" destOrd="0" presId="urn:microsoft.com/office/officeart/2005/8/layout/gear1"/>
    <dgm:cxn modelId="{FEA8B9AA-F42F-4749-B5F7-6C0BB6C74BD5}" type="presParOf" srcId="{62DD1305-EA55-4700-82E5-79EFEB41F8FD}" destId="{FF52A516-C07A-478F-A27D-2C8BC7713627}" srcOrd="11" destOrd="0" presId="urn:microsoft.com/office/officeart/2005/8/layout/gear1"/>
    <dgm:cxn modelId="{7B9F8895-BFFE-4736-A107-A988524A494B}" type="presParOf" srcId="{62DD1305-EA55-4700-82E5-79EFEB41F8FD}" destId="{A72F6262-C160-4AF9-9619-BB10AE1ED45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510E3-F6E8-4074-92CD-01FA73BD5614}">
      <dsp:nvSpPr>
        <dsp:cNvPr id="0" name=""/>
        <dsp:cNvSpPr/>
      </dsp:nvSpPr>
      <dsp:spPr>
        <a:xfrm>
          <a:off x="807958" y="919876"/>
          <a:ext cx="987504" cy="987504"/>
        </a:xfrm>
        <a:prstGeom prst="gear9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i="0" kern="1200" baseline="0" dirty="0" smtClean="0">
              <a:solidFill>
                <a:schemeClr val="tx1"/>
              </a:solidFill>
              <a:ea typeface="文鼎中楷" pitchFamily="65" charset="-120"/>
            </a:rPr>
            <a:t>永新</a:t>
          </a:r>
          <a:endParaRPr lang="zh-TW" altLang="en-US" sz="2400" b="1" i="0" kern="1200" baseline="0" dirty="0">
            <a:solidFill>
              <a:schemeClr val="tx1"/>
            </a:solidFill>
            <a:ea typeface="文鼎中楷" pitchFamily="65" charset="-120"/>
          </a:endParaRPr>
        </a:p>
      </dsp:txBody>
      <dsp:txXfrm>
        <a:off x="1006490" y="1151194"/>
        <a:ext cx="590440" cy="507598"/>
      </dsp:txXfrm>
    </dsp:sp>
    <dsp:sp modelId="{B12B9995-64CC-494C-90D2-C7D79575867E}">
      <dsp:nvSpPr>
        <dsp:cNvPr id="0" name=""/>
        <dsp:cNvSpPr/>
      </dsp:nvSpPr>
      <dsp:spPr>
        <a:xfrm>
          <a:off x="233410" y="686466"/>
          <a:ext cx="718185" cy="718185"/>
        </a:xfrm>
        <a:prstGeom prst="gear6">
          <a:avLst/>
        </a:prstGeom>
        <a:solidFill>
          <a:srgbClr val="FF0000"/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i="0" kern="1200" baseline="0" dirty="0" smtClean="0">
              <a:solidFill>
                <a:schemeClr val="tx1"/>
              </a:solidFill>
              <a:ea typeface="文鼎中楷" pitchFamily="65" charset="-120"/>
            </a:rPr>
            <a:t>傳薪</a:t>
          </a:r>
          <a:endParaRPr lang="zh-TW" altLang="en-US" sz="1600" b="1" i="0" kern="1200" baseline="0" dirty="0">
            <a:solidFill>
              <a:schemeClr val="tx1"/>
            </a:solidFill>
            <a:ea typeface="文鼎中楷" pitchFamily="65" charset="-120"/>
          </a:endParaRPr>
        </a:p>
      </dsp:txBody>
      <dsp:txXfrm>
        <a:off x="414215" y="868364"/>
        <a:ext cx="356575" cy="354389"/>
      </dsp:txXfrm>
    </dsp:sp>
    <dsp:sp modelId="{3601161F-0D80-49DC-9F13-DAAA45C1D235}">
      <dsp:nvSpPr>
        <dsp:cNvPr id="0" name=""/>
        <dsp:cNvSpPr/>
      </dsp:nvSpPr>
      <dsp:spPr>
        <a:xfrm rot="20700000">
          <a:off x="635667" y="190992"/>
          <a:ext cx="703674" cy="703674"/>
        </a:xfrm>
        <a:prstGeom prst="gear6">
          <a:avLst/>
        </a:prstGeom>
        <a:solidFill>
          <a:srgbClr val="9966FF"/>
        </a:solidFill>
        <a:ln>
          <a:solidFill>
            <a:srgbClr val="9966FF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i="0" kern="1200" baseline="0" dirty="0" smtClean="0">
              <a:solidFill>
                <a:schemeClr val="tx1"/>
              </a:solidFill>
              <a:ea typeface="文鼎中楷" pitchFamily="65" charset="-120"/>
            </a:rPr>
            <a:t>同心</a:t>
          </a:r>
          <a:endParaRPr lang="zh-TW" altLang="en-US" sz="1600" b="1" i="0" kern="1200" baseline="0" dirty="0">
            <a:solidFill>
              <a:schemeClr val="tx1"/>
            </a:solidFill>
            <a:ea typeface="文鼎中楷" pitchFamily="65" charset="-120"/>
          </a:endParaRPr>
        </a:p>
      </dsp:txBody>
      <dsp:txXfrm rot="-20700000">
        <a:off x="790003" y="345328"/>
        <a:ext cx="395001" cy="395001"/>
      </dsp:txXfrm>
    </dsp:sp>
    <dsp:sp modelId="{94336827-FF1E-4159-8FFB-C9673A2989E3}">
      <dsp:nvSpPr>
        <dsp:cNvPr id="0" name=""/>
        <dsp:cNvSpPr/>
      </dsp:nvSpPr>
      <dsp:spPr>
        <a:xfrm>
          <a:off x="708347" y="783797"/>
          <a:ext cx="1264005" cy="1264005"/>
        </a:xfrm>
        <a:prstGeom prst="circularArrow">
          <a:avLst>
            <a:gd name="adj1" fmla="val 4688"/>
            <a:gd name="adj2" fmla="val 299029"/>
            <a:gd name="adj3" fmla="val 2403561"/>
            <a:gd name="adj4" fmla="val 16129662"/>
            <a:gd name="adj5" fmla="val 5469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52A516-C07A-478F-A27D-2C8BC7713627}">
      <dsp:nvSpPr>
        <dsp:cNvPr id="0" name=""/>
        <dsp:cNvSpPr/>
      </dsp:nvSpPr>
      <dsp:spPr>
        <a:xfrm>
          <a:off x="106220" y="537854"/>
          <a:ext cx="918379" cy="91837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2F6262-C160-4AF9-9619-BB10AE1ED45F}">
      <dsp:nvSpPr>
        <dsp:cNvPr id="0" name=""/>
        <dsp:cNvSpPr/>
      </dsp:nvSpPr>
      <dsp:spPr>
        <a:xfrm>
          <a:off x="472899" y="47155"/>
          <a:ext cx="990197" cy="99019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9966FF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14572-9B6D-4978-932A-E392DE21566D}" type="datetimeFigureOut">
              <a:rPr lang="zh-TW" altLang="en-US" smtClean="0"/>
              <a:pPr/>
              <a:t>2018/11/13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DA9FE-75B2-485A-91B7-8658BD9BDB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 cstate="print">
            <a:alphaModFix amt="98000"/>
            <a:lum/>
          </a:blip>
          <a:srcRect/>
          <a:stretch>
            <a:fillRect t="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B93DE-BB62-42E8-BBB1-E3932666A5C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2018/11/13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E2BBE5-221E-4532-A22A-E17414D33447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1776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F3D02-8A1E-4C96-8468-93E8BC9620C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2018/11/13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328383-2575-4252-B528-5CEA9581F021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8938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734C8-FF9F-4DC1-8A15-4D8D1A0DAED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2018/11/13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88DADA-75DD-4CBD-B2EA-74BE1C4D4F0C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3779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68865" y="333375"/>
            <a:ext cx="4836054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754188" y="1773238"/>
            <a:ext cx="3661437" cy="45259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580726" y="1773238"/>
            <a:ext cx="3661436" cy="45259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061F29-2306-4038-B57B-8A3F023ECB5C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7536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68865" y="333375"/>
            <a:ext cx="4836054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1754190" y="1773238"/>
            <a:ext cx="7487973" cy="4525962"/>
          </a:xfrm>
        </p:spPr>
        <p:txBody>
          <a:bodyPr rtlCol="0">
            <a:normAutofit/>
          </a:bodyPr>
          <a:lstStyle/>
          <a:p>
            <a:pPr lvl="0"/>
            <a:endParaRPr lang="zh-TW" altLang="en-US" noProof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415698-B8D3-435B-9F10-C8092FCC7B55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3121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68865" y="333375"/>
            <a:ext cx="4836054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754188" y="1773238"/>
            <a:ext cx="3661437" cy="45259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5580726" y="1773242"/>
            <a:ext cx="3661436" cy="21859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5580726" y="4111626"/>
            <a:ext cx="3661436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571343-0EF7-4D2F-8E63-4916509B2CE6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70537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68865" y="333375"/>
            <a:ext cx="4836054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754188" y="1773238"/>
            <a:ext cx="3661437" cy="45259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5580726" y="1773242"/>
            <a:ext cx="3661436" cy="21859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5580726" y="4111626"/>
            <a:ext cx="3661436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2B61BD-6F72-47FD-B5BF-53560B46C5E1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4540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2768865" y="333375"/>
            <a:ext cx="4836054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754188" y="1773242"/>
            <a:ext cx="3661437" cy="21859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5580726" y="1773242"/>
            <a:ext cx="3661436" cy="21859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1754188" y="4111626"/>
            <a:ext cx="3661437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580726" y="4111626"/>
            <a:ext cx="3661436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BA6E3A-5CA2-4545-84D9-79E40DB67B89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7129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1230541"/>
            <a:ext cx="8543925" cy="818696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2440329"/>
            <a:ext cx="8543925" cy="3135879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85F88-92D0-4643-8570-B1FA7F16D99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2018/11/13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EDF78A-F1DB-4005-8B00-B60E58FBE8FC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9049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1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6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DA5A7-F135-4666-96EF-72EF5BE7699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2018/11/13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06756F-A03B-400E-A1C4-DAAA0EE57DBC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350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6D840-A087-43EE-8EA2-D9781830467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2018/11/13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DE690A-4F0F-46A4-A669-FE53B9FB8F9B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4842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8"/>
            <a:ext cx="8543925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3CDC-3F7B-4D4A-A0AF-CCB481C3FC9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2018/11/13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3E0203-D2BB-452B-B086-3B4AC3FB19F3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479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C9B73-1F52-458D-96E4-9CBE3775784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2018/11/13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804772-F2FB-4BD7-AD11-0A5700D8DE1E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382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8F690-54B3-43F0-8652-A47E23597C9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2018/11/13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CECB58-41AF-4A17-8961-C7798CFE4BCD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374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66DB8-4F4C-4C43-89A5-B2CF7E31472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2018/11/13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A2904B-B6E4-48FB-AF67-9F2AFB66C7B2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194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DE6E9-EDC4-4B0C-A4A3-FFC025AB0C3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2018/11/13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F87E89-6D4E-4F71-B416-E88236FAEE13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114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diagramLayout" Target="../diagrams/layout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5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microsoft.com/office/2007/relationships/diagramDrawing" Target="../diagrams/drawing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diagramColors" Target="../diagrams/colors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diagramQuickStyle" Target="../diagrams/quickStyl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>
            <a:lum/>
          </a:blip>
          <a:srcRect/>
          <a:stretch>
            <a:fillRect t="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681038" y="365126"/>
            <a:ext cx="85439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  <a:endParaRPr lang="en-US" altLang="zh-TW" dirty="0" smtClean="0"/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altLang="zh-TW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2155309-642B-4449-A0C1-BEA3003304D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2018/11/13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FD4123-3CFA-442A-8FC4-9CABF926E4D6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302137" y="-1"/>
            <a:ext cx="3182778" cy="826821"/>
          </a:xfrm>
          <a:prstGeom prst="rect">
            <a:avLst/>
          </a:prstGeom>
        </p:spPr>
      </p:pic>
      <p:graphicFrame>
        <p:nvGraphicFramePr>
          <p:cNvPr id="15" name="資料庫圖表 14"/>
          <p:cNvGraphicFramePr/>
          <p:nvPr userDrawn="1"/>
        </p:nvGraphicFramePr>
        <p:xfrm>
          <a:off x="7976394" y="0"/>
          <a:ext cx="1795463" cy="2019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pic>
        <p:nvPicPr>
          <p:cNvPr id="11" name="圖片 10" descr="圖片1.jpg"/>
          <p:cNvPicPr>
            <a:picLocks noChangeAspect="1"/>
          </p:cNvPicPr>
          <p:nvPr userDrawn="1"/>
        </p:nvPicPr>
        <p:blipFill>
          <a:blip r:embed="rId25" cstate="print"/>
          <a:stretch>
            <a:fillRect/>
          </a:stretch>
        </p:blipFill>
        <p:spPr>
          <a:xfrm>
            <a:off x="0" y="0"/>
            <a:ext cx="1267968" cy="108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3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33157" t="11830" r="33774" b="8705"/>
          <a:stretch/>
        </p:blipFill>
        <p:spPr>
          <a:xfrm>
            <a:off x="1672045" y="836023"/>
            <a:ext cx="6622869" cy="602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5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 bwMode="auto">
          <a:xfrm>
            <a:off x="1030468" y="216263"/>
            <a:ext cx="1019176" cy="617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4400" b="1" dirty="0">
                <a:solidFill>
                  <a:prstClr val="black"/>
                </a:solidFill>
                <a:latin typeface="標楷體" pitchFamily="65" charset="-120"/>
                <a:ea typeface="標楷體" panose="03000509000000000000" pitchFamily="65" charset="-120"/>
              </a:rPr>
              <a:t>註記符號</a:t>
            </a:r>
            <a:r>
              <a:rPr kumimoji="1" lang="en-US" altLang="zh-TW" sz="4400" b="1" dirty="0">
                <a:solidFill>
                  <a:prstClr val="black"/>
                </a:solidFill>
                <a:latin typeface="標楷體" pitchFamily="65" charset="-120"/>
                <a:ea typeface="標楷體" panose="03000509000000000000" pitchFamily="65" charset="-120"/>
              </a:rPr>
              <a:t>-</a:t>
            </a:r>
            <a:r>
              <a:rPr kumimoji="1" lang="zh-TW" altLang="en-US" sz="4400" b="1" dirty="0">
                <a:solidFill>
                  <a:prstClr val="black"/>
                </a:solidFill>
                <a:latin typeface="標楷體" pitchFamily="65" charset="-120"/>
                <a:ea typeface="標楷體" panose="03000509000000000000" pitchFamily="65" charset="-120"/>
              </a:rPr>
              <a:t>作文</a:t>
            </a:r>
            <a:r>
              <a:rPr kumimoji="1" lang="en-US" altLang="zh-TW" sz="4400" b="1" dirty="0">
                <a:solidFill>
                  <a:prstClr val="black"/>
                </a:solidFill>
                <a:latin typeface="標楷體" pitchFamily="65" charset="-120"/>
                <a:ea typeface="標楷體" panose="03000509000000000000" pitchFamily="65" charset="-120"/>
              </a:rPr>
              <a:t>0</a:t>
            </a:r>
            <a:r>
              <a:rPr kumimoji="1" lang="zh-TW" altLang="en-US" sz="4400" b="1" dirty="0">
                <a:solidFill>
                  <a:prstClr val="black"/>
                </a:solidFill>
                <a:latin typeface="標楷體" pitchFamily="65" charset="-120"/>
                <a:ea typeface="標楷體" panose="03000509000000000000" pitchFamily="65" charset="-120"/>
              </a:rPr>
              <a:t>分</a:t>
            </a:r>
            <a:endParaRPr kumimoji="1" lang="en-US" altLang="zh-TW" sz="4400" b="1" dirty="0">
              <a:solidFill>
                <a:prstClr val="black"/>
              </a:solidFill>
              <a:latin typeface="標楷體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3" descr="101082940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-166" r="56122"/>
          <a:stretch>
            <a:fillRect/>
          </a:stretch>
        </p:blipFill>
        <p:spPr bwMode="auto">
          <a:xfrm>
            <a:off x="2049644" y="479788"/>
            <a:ext cx="3538537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橢圓 5"/>
          <p:cNvSpPr>
            <a:spLocks noChangeArrowheads="1"/>
          </p:cNvSpPr>
          <p:nvPr/>
        </p:nvSpPr>
        <p:spPr bwMode="auto">
          <a:xfrm>
            <a:off x="2336981" y="3010263"/>
            <a:ext cx="431800" cy="4318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6" tIns="45712" rIns="91426" bIns="45712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0" i="0" u="none" strike="noStrike" kern="0" cap="none" spc="0" normalizeH="0" baseline="0" noProof="0" smtClean="0">
              <a:ln>
                <a:noFill/>
              </a:ln>
              <a:solidFill>
                <a:srgbClr val="FFFFE1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pic>
        <p:nvPicPr>
          <p:cNvPr id="7" name="圖片 4" descr="105131127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8"/>
          <a:stretch>
            <a:fillRect/>
          </a:stretch>
        </p:blipFill>
        <p:spPr bwMode="auto">
          <a:xfrm>
            <a:off x="6664506" y="562338"/>
            <a:ext cx="3521075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1"/>
          <p:cNvSpPr txBox="1">
            <a:spLocks/>
          </p:cNvSpPr>
          <p:nvPr/>
        </p:nvSpPr>
        <p:spPr bwMode="auto">
          <a:xfrm>
            <a:off x="5645331" y="216263"/>
            <a:ext cx="1019175" cy="617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4400" b="1" dirty="0">
                <a:solidFill>
                  <a:prstClr val="black"/>
                </a:solidFill>
                <a:latin typeface="標楷體" pitchFamily="65" charset="-120"/>
                <a:ea typeface="標楷體" panose="03000509000000000000" pitchFamily="65" charset="-120"/>
              </a:rPr>
              <a:t>洩漏身分</a:t>
            </a:r>
            <a:r>
              <a:rPr kumimoji="1" lang="en-US" altLang="zh-TW" sz="4400" b="1" dirty="0">
                <a:solidFill>
                  <a:prstClr val="black"/>
                </a:solidFill>
                <a:latin typeface="標楷體" pitchFamily="65" charset="-120"/>
                <a:ea typeface="標楷體" panose="03000509000000000000" pitchFamily="65" charset="-120"/>
              </a:rPr>
              <a:t>-</a:t>
            </a:r>
            <a:r>
              <a:rPr kumimoji="1" lang="zh-TW" altLang="en-US" sz="4400" b="1" dirty="0">
                <a:solidFill>
                  <a:prstClr val="black"/>
                </a:solidFill>
                <a:latin typeface="標楷體" pitchFamily="65" charset="-120"/>
                <a:ea typeface="標楷體" panose="03000509000000000000" pitchFamily="65" charset="-120"/>
              </a:rPr>
              <a:t>作文</a:t>
            </a:r>
            <a:r>
              <a:rPr kumimoji="1" lang="en-US" altLang="zh-TW" sz="4400" b="1" dirty="0">
                <a:solidFill>
                  <a:prstClr val="black"/>
                </a:solidFill>
                <a:latin typeface="標楷體" pitchFamily="65" charset="-120"/>
                <a:ea typeface="標楷體" panose="03000509000000000000" pitchFamily="65" charset="-120"/>
              </a:rPr>
              <a:t>0</a:t>
            </a:r>
            <a:r>
              <a:rPr kumimoji="1" lang="zh-TW" altLang="en-US" sz="4400" b="1" dirty="0">
                <a:solidFill>
                  <a:prstClr val="black"/>
                </a:solidFill>
                <a:latin typeface="標楷體" pitchFamily="65" charset="-120"/>
                <a:ea typeface="標楷體" panose="03000509000000000000" pitchFamily="65" charset="-120"/>
              </a:rPr>
              <a:t>分</a:t>
            </a:r>
            <a:endParaRPr kumimoji="1" lang="en-US" altLang="zh-TW" sz="4400" b="1" dirty="0">
              <a:solidFill>
                <a:prstClr val="black"/>
              </a:solidFill>
              <a:latin typeface="標楷體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橢圓 5"/>
          <p:cNvSpPr>
            <a:spLocks noChangeArrowheads="1"/>
          </p:cNvSpPr>
          <p:nvPr/>
        </p:nvSpPr>
        <p:spPr bwMode="auto">
          <a:xfrm>
            <a:off x="9791881" y="5242288"/>
            <a:ext cx="431800" cy="1223963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6" tIns="45712" rIns="91426" bIns="45712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0" i="0" u="none" strike="noStrike" kern="0" cap="none" spc="0" normalizeH="0" baseline="0" noProof="0" smtClean="0">
              <a:ln>
                <a:noFill/>
              </a:ln>
              <a:solidFill>
                <a:srgbClr val="FFFFE1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3255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教育會考網頁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56" y="1171946"/>
            <a:ext cx="8088115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向左箭號 4"/>
          <p:cNvSpPr/>
          <p:nvPr/>
        </p:nvSpPr>
        <p:spPr>
          <a:xfrm>
            <a:off x="1314450" y="609790"/>
            <a:ext cx="6549481" cy="1124312"/>
          </a:xfrm>
          <a:prstGeom prst="leftArrow">
            <a:avLst/>
          </a:prstGeom>
          <a:solidFill>
            <a:sysClr val="window" lastClr="FFFFFF"/>
          </a:solidFill>
          <a:ln w="19050" cap="flat" cmpd="sng" algn="ctr">
            <a:solidFill>
              <a:srgbClr val="7BA79D">
                <a:shade val="50000"/>
              </a:srgbClr>
            </a:solidFill>
            <a:prstDash val="solid"/>
          </a:ln>
          <a:effectLst/>
        </p:spPr>
        <p:txBody>
          <a:bodyPr lIns="91431" tIns="45715" rIns="91431" bIns="45715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mpus Sans ITC" panose="04020404030D07020202" pitchFamily="82" charset="0"/>
                <a:ea typeface="微軟正黑體" panose="020B0604030504040204" pitchFamily="34" charset="-120"/>
              </a:rPr>
              <a:t>http://cap.ntnu.edu.tw</a:t>
            </a:r>
            <a:endParaRPr kumimoji="1" lang="zh-TW" altLang="en-US" sz="4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mpus Sans ITC" panose="04020404030D07020202" pitchFamily="82" charset="0"/>
              <a:ea typeface="微軟正黑體" panose="020B0604030504040204" pitchFamily="34" charset="-12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4994900" y="1784324"/>
            <a:ext cx="416116" cy="336798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lIns="91431" tIns="45715" rIns="91431" bIns="45715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雲朵形圖說文字 6"/>
          <p:cNvSpPr/>
          <p:nvPr/>
        </p:nvSpPr>
        <p:spPr>
          <a:xfrm>
            <a:off x="950770" y="2733499"/>
            <a:ext cx="5771749" cy="1404152"/>
          </a:xfrm>
          <a:prstGeom prst="cloudCallout">
            <a:avLst>
              <a:gd name="adj1" fmla="val 15356"/>
              <a:gd name="adj2" fmla="val -87430"/>
            </a:avLst>
          </a:prstGeom>
          <a:solidFill>
            <a:sysClr val="window" lastClr="FFFFFF"/>
          </a:solidFill>
          <a:ln w="19050" cap="flat" cmpd="sng" algn="ctr">
            <a:solidFill>
              <a:srgbClr val="968C8C">
                <a:shade val="50000"/>
              </a:srgbClr>
            </a:solidFill>
            <a:prstDash val="solid"/>
          </a:ln>
          <a:effectLst/>
        </p:spPr>
        <p:txBody>
          <a:bodyPr lIns="91431" tIns="45715" rIns="91431" bIns="45715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行楷體W5" pitchFamily="65" charset="-120"/>
                <a:ea typeface="華康行楷體W5" pitchFamily="65" charset="-120"/>
                <a:cs typeface="+mn-cs"/>
              </a:rPr>
              <a:t>帳號</a:t>
            </a:r>
            <a:r>
              <a:rPr kumimoji="1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行楷體W5" pitchFamily="65" charset="-120"/>
                <a:ea typeface="華康行楷體W5" pitchFamily="65" charset="-120"/>
                <a:cs typeface="+mn-cs"/>
              </a:rPr>
              <a:t>：</a:t>
            </a:r>
            <a:r>
              <a:rPr kumimoji="1" lang="en-US" altLang="zh-TW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POP1體W5" panose="040B0509000000000000" pitchFamily="81" charset="-120"/>
                <a:ea typeface="華康POP1體W5" panose="040B0509000000000000" pitchFamily="81" charset="-120"/>
              </a:rPr>
              <a:t>108C</a:t>
            </a:r>
            <a:r>
              <a:rPr kumimoji="1" lang="en-US" altLang="zh-TW" sz="3200" b="1" kern="0" dirty="0" smtClean="0">
                <a:solidFill>
                  <a:prstClr val="black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AP</a:t>
            </a:r>
            <a:endParaRPr kumimoji="1" lang="en-US" altLang="zh-TW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行楷體W5" pitchFamily="65" charset="-120"/>
                <a:ea typeface="華康行楷體W5" pitchFamily="65" charset="-120"/>
                <a:cs typeface="+mn-cs"/>
              </a:rPr>
              <a:t>密碼</a:t>
            </a:r>
            <a:r>
              <a:rPr kumimoji="1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行楷體W5" pitchFamily="65" charset="-120"/>
                <a:ea typeface="華康行楷體W5" pitchFamily="65" charset="-120"/>
                <a:cs typeface="+mn-cs"/>
              </a:rPr>
              <a:t>：</a:t>
            </a:r>
            <a:r>
              <a:rPr kumimoji="1" lang="en-US" altLang="zh-TW" sz="3200" b="1" kern="0" noProof="0" dirty="0" err="1" smtClean="0">
                <a:solidFill>
                  <a:prstClr val="black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2019@SEED</a:t>
            </a:r>
            <a:endParaRPr kumimoji="1" lang="zh-TW" alt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  <p:sp>
        <p:nvSpPr>
          <p:cNvPr id="8" name="投影片編號版面配置區 1"/>
          <p:cNvSpPr txBox="1">
            <a:spLocks/>
          </p:cNvSpPr>
          <p:nvPr/>
        </p:nvSpPr>
        <p:spPr>
          <a:xfrm>
            <a:off x="-328560" y="700264"/>
            <a:ext cx="385166" cy="1906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>
            <a:defPPr>
              <a:defRPr lang="zh-TW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1400" b="1" kern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DACD79-C45A-4619-8727-122901EC497C}" type="slidenum">
              <a:rPr kumimoji="0" lang="zh-TW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TW" altLang="en-US" sz="12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98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295775" y="291600"/>
            <a:ext cx="6485438" cy="684643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3600" dirty="0" smtClean="0">
                <a:solidFill>
                  <a:schemeClr val="tx1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國中教育會考何時考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7262254"/>
              </p:ext>
            </p:extLst>
          </p:nvPr>
        </p:nvGraphicFramePr>
        <p:xfrm>
          <a:off x="298831" y="861943"/>
          <a:ext cx="9292844" cy="5996057"/>
        </p:xfrm>
        <a:graphic>
          <a:graphicData uri="http://schemas.openxmlformats.org/drawingml/2006/table">
            <a:tbl>
              <a:tblPr/>
              <a:tblGrid>
                <a:gridCol w="2577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6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4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0857"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altLang="zh-TW" sz="2800" b="1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108</a:t>
                      </a:r>
                      <a:r>
                        <a:rPr lang="zh-TW" altLang="en-US" sz="2800" b="1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年</a:t>
                      </a:r>
                      <a:r>
                        <a:rPr lang="en-US" sz="2800" b="1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5</a:t>
                      </a:r>
                      <a:r>
                        <a:rPr lang="zh-TW" sz="2800" b="1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月</a:t>
                      </a:r>
                      <a:r>
                        <a:rPr lang="en-US" sz="2800" b="1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</a:t>
                      </a:r>
                      <a:r>
                        <a:rPr lang="en-US" altLang="zh-TW" sz="2800" b="1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8</a:t>
                      </a:r>
                      <a:r>
                        <a:rPr lang="zh-TW" sz="2800" b="1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日</a:t>
                      </a:r>
                      <a:r>
                        <a:rPr lang="zh-TW" sz="28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（六）</a:t>
                      </a:r>
                      <a:endParaRPr lang="zh-TW" sz="28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altLang="zh-TW" sz="2800" b="1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108</a:t>
                      </a:r>
                      <a:r>
                        <a:rPr lang="zh-TW" altLang="en-US" sz="2800" b="1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年</a:t>
                      </a:r>
                      <a:r>
                        <a:rPr lang="en-US" sz="2800" b="1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5</a:t>
                      </a:r>
                      <a:r>
                        <a:rPr lang="zh-TW" sz="2800" b="1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月</a:t>
                      </a:r>
                      <a:r>
                        <a:rPr lang="en-US" altLang="zh-TW" sz="2800" b="1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19</a:t>
                      </a:r>
                      <a:r>
                        <a:rPr lang="zh-TW" sz="2800" b="1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日</a:t>
                      </a:r>
                      <a:r>
                        <a:rPr lang="zh-TW" sz="28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（日）</a:t>
                      </a:r>
                      <a:endParaRPr lang="zh-TW" sz="28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765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28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  <a:sym typeface="Wingdings"/>
                        </a:rPr>
                        <a:t>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08:20-</a:t>
                      </a:r>
                      <a:r>
                        <a:rPr lang="zh-TW" sz="28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　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08:30</a:t>
                      </a:r>
                      <a:endParaRPr lang="zh-TW" sz="28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8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考試</a:t>
                      </a:r>
                      <a:r>
                        <a:rPr lang="zh-TW" sz="2800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說明</a:t>
                      </a:r>
                      <a:endParaRPr lang="zh-TW" sz="28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28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  <a:sym typeface="Wingdings"/>
                        </a:rPr>
                        <a:t>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08:20-</a:t>
                      </a:r>
                      <a:r>
                        <a:rPr lang="zh-TW" sz="28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　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08:30</a:t>
                      </a:r>
                      <a:endParaRPr lang="zh-TW" sz="28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8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考試</a:t>
                      </a:r>
                      <a:r>
                        <a:rPr lang="zh-TW" sz="2800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說明</a:t>
                      </a:r>
                      <a:endParaRPr lang="zh-TW" sz="28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765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28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  <a:sym typeface="Wingdings"/>
                        </a:rPr>
                        <a:t>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08:30-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  <a:sym typeface="Wingdings"/>
                        </a:rPr>
                        <a:t>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09:40</a:t>
                      </a:r>
                      <a:endParaRPr lang="zh-TW" sz="28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8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社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    </a:t>
                      </a:r>
                      <a:r>
                        <a:rPr lang="zh-TW" sz="2800" b="1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會</a:t>
                      </a:r>
                      <a:endParaRPr lang="zh-TW" sz="28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28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  <a:sym typeface="Wingdings"/>
                        </a:rPr>
                        <a:t>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08:30-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  <a:sym typeface="Wingdings"/>
                        </a:rPr>
                        <a:t>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09:40</a:t>
                      </a:r>
                      <a:endParaRPr lang="zh-TW" sz="28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8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自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    </a:t>
                      </a:r>
                      <a:r>
                        <a:rPr lang="zh-TW" sz="2800" b="1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然</a:t>
                      </a:r>
                      <a:endParaRPr lang="zh-TW" sz="28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61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800" kern="10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　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09:40-</a:t>
                      </a:r>
                      <a:r>
                        <a:rPr lang="zh-TW" sz="2800" kern="10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　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10:20</a:t>
                      </a:r>
                      <a:endParaRPr lang="zh-TW" sz="2800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800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休息</a:t>
                      </a:r>
                      <a:endParaRPr lang="zh-TW" sz="28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8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　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09:40-</a:t>
                      </a:r>
                      <a:r>
                        <a:rPr lang="zh-TW" sz="28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　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10:20</a:t>
                      </a:r>
                      <a:endParaRPr lang="zh-TW" sz="28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800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休息</a:t>
                      </a:r>
                      <a:endParaRPr lang="zh-TW" sz="28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947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28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  <a:sym typeface="Wingdings"/>
                        </a:rPr>
                        <a:t>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10:20-</a:t>
                      </a:r>
                      <a:r>
                        <a:rPr lang="zh-TW" sz="28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　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10:30</a:t>
                      </a:r>
                      <a:endParaRPr lang="zh-TW" sz="28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8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考試</a:t>
                      </a:r>
                      <a:r>
                        <a:rPr lang="zh-TW" sz="2800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說明</a:t>
                      </a:r>
                      <a:endParaRPr lang="zh-TW" sz="28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28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  <a:sym typeface="Wingdings"/>
                        </a:rPr>
                        <a:t>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10:20-</a:t>
                      </a:r>
                      <a:r>
                        <a:rPr lang="zh-TW" sz="28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　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10:30</a:t>
                      </a:r>
                      <a:endParaRPr lang="zh-TW" sz="28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8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考試</a:t>
                      </a:r>
                      <a:r>
                        <a:rPr lang="zh-TW" sz="2800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說明</a:t>
                      </a:r>
                      <a:endParaRPr lang="zh-TW" sz="28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765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28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  <a:sym typeface="Wingdings"/>
                        </a:rPr>
                        <a:t>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10:30-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  <a:sym typeface="Wingdings"/>
                        </a:rPr>
                        <a:t>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11:50</a:t>
                      </a:r>
                      <a:endParaRPr lang="zh-TW" sz="2800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8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數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    </a:t>
                      </a:r>
                      <a:r>
                        <a:rPr lang="zh-TW" sz="2800" b="1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學</a:t>
                      </a:r>
                      <a:endParaRPr lang="zh-TW" sz="28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28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  <a:sym typeface="Wingdings"/>
                        </a:rPr>
                        <a:t>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10:30-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  <a:sym typeface="Wingdings"/>
                        </a:rPr>
                        <a:t>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11:30</a:t>
                      </a:r>
                      <a:endParaRPr lang="zh-TW" sz="28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8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英語（閱讀</a:t>
                      </a:r>
                      <a:r>
                        <a:rPr lang="zh-TW" sz="2800" b="1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）</a:t>
                      </a:r>
                      <a:endParaRPr lang="zh-TW" sz="28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1465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8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　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11:50-</a:t>
                      </a:r>
                      <a:r>
                        <a:rPr lang="zh-TW" sz="28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　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13:40</a:t>
                      </a:r>
                      <a:endParaRPr lang="zh-TW" sz="28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800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午休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 </a:t>
                      </a:r>
                      <a:endParaRPr lang="zh-TW" sz="28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8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　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11:30-</a:t>
                      </a:r>
                      <a:r>
                        <a:rPr lang="zh-TW" sz="28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　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12:00</a:t>
                      </a:r>
                      <a:endParaRPr lang="zh-TW" sz="28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800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休息</a:t>
                      </a:r>
                      <a:endParaRPr lang="zh-TW" sz="28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765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28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  <a:sym typeface="Wingdings"/>
                        </a:rPr>
                        <a:t>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13:40-</a:t>
                      </a:r>
                      <a:r>
                        <a:rPr lang="zh-TW" sz="28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　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13:50</a:t>
                      </a:r>
                      <a:endParaRPr lang="zh-TW" sz="28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8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考試</a:t>
                      </a:r>
                      <a:r>
                        <a:rPr lang="zh-TW" sz="2800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說明</a:t>
                      </a:r>
                      <a:endParaRPr lang="zh-TW" sz="28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28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  <a:sym typeface="Wingdings"/>
                        </a:rPr>
                        <a:t>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12:00-</a:t>
                      </a:r>
                      <a:r>
                        <a:rPr lang="zh-TW" sz="28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　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12:05</a:t>
                      </a:r>
                      <a:endParaRPr lang="zh-TW" sz="28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8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考試</a:t>
                      </a:r>
                      <a:r>
                        <a:rPr lang="zh-TW" sz="2800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說明</a:t>
                      </a:r>
                      <a:endParaRPr lang="zh-TW" sz="28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3765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28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  <a:sym typeface="Wingdings"/>
                        </a:rPr>
                        <a:t>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13:50-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  <a:sym typeface="Wingdings"/>
                        </a:rPr>
                        <a:t>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15:00</a:t>
                      </a:r>
                      <a:endParaRPr lang="zh-TW" sz="2800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8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國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    </a:t>
                      </a:r>
                      <a:r>
                        <a:rPr lang="zh-TW" sz="2800" b="1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文</a:t>
                      </a:r>
                      <a:endParaRPr lang="zh-TW" sz="28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28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  <a:sym typeface="Wingdings"/>
                        </a:rPr>
                        <a:t>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12:05-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  <a:sym typeface="Wingdings"/>
                        </a:rPr>
                        <a:t>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12:30</a:t>
                      </a:r>
                      <a:endParaRPr lang="zh-TW" sz="2800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8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英語（聽力</a:t>
                      </a:r>
                      <a:r>
                        <a:rPr lang="zh-TW" sz="2800" b="1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）</a:t>
                      </a:r>
                      <a:endParaRPr lang="zh-TW" sz="28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3765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800" kern="10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　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15:00-</a:t>
                      </a:r>
                      <a:r>
                        <a:rPr lang="zh-TW" sz="2800" kern="10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　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15:40</a:t>
                      </a:r>
                      <a:endParaRPr lang="zh-TW" sz="2800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800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休息</a:t>
                      </a:r>
                      <a:endParaRPr lang="zh-TW" sz="28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endParaRPr lang="zh-TW" sz="28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3765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28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  <a:sym typeface="Wingdings"/>
                        </a:rPr>
                        <a:t>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15:40-</a:t>
                      </a:r>
                      <a:r>
                        <a:rPr lang="zh-TW" sz="28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　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15:50</a:t>
                      </a:r>
                      <a:endParaRPr lang="zh-TW" sz="28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8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考試</a:t>
                      </a:r>
                      <a:r>
                        <a:rPr lang="zh-TW" sz="2800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說明</a:t>
                      </a:r>
                      <a:endParaRPr lang="zh-TW" sz="28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endParaRPr lang="en-US" sz="2000" kern="100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/>
                        <a:cs typeface="Times New Roman" pitchFamily="18" charset="0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endParaRPr lang="en-US" sz="2000" kern="100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/>
                        <a:cs typeface="Times New Roman" pitchFamily="18" charset="0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3765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28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  <a:sym typeface="Wingdings"/>
                        </a:rPr>
                        <a:t>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15:50-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  <a:sym typeface="Wingdings"/>
                        </a:rPr>
                        <a:t>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16:40</a:t>
                      </a:r>
                      <a:endParaRPr lang="zh-TW" sz="28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8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寫作</a:t>
                      </a:r>
                      <a:r>
                        <a:rPr lang="zh-TW" sz="2800" b="1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測驗</a:t>
                      </a:r>
                      <a:endParaRPr lang="zh-TW" sz="28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endParaRPr lang="en-US" sz="2000" kern="100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/>
                        <a:cs typeface="Times New Roman" pitchFamily="18" charset="0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endParaRPr lang="en-US" sz="2000" kern="100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/>
                        <a:cs typeface="Times New Roman" pitchFamily="18" charset="0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66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 bwMode="auto">
          <a:xfrm>
            <a:off x="787836" y="94350"/>
            <a:ext cx="8596668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新細明體" charset="-12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新細明體" charset="-12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新細明體" charset="-12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新細明體" charset="-12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新細明體" charset="-12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新細明體" charset="-12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新細明體" charset="-12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4400" dirty="0" smtClean="0">
                <a:latin typeface="華康POP1體W7" panose="040B0709000000000000" pitchFamily="81" charset="-120"/>
                <a:ea typeface="華康POP1體W7" panose="040B0709000000000000" pitchFamily="81" charset="-120"/>
              </a:rPr>
              <a:t>國中教育會考怎麼考</a:t>
            </a:r>
          </a:p>
        </p:txBody>
      </p:sp>
      <p:graphicFrame>
        <p:nvGraphicFramePr>
          <p:cNvPr id="3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4437720"/>
              </p:ext>
            </p:extLst>
          </p:nvPr>
        </p:nvGraphicFramePr>
        <p:xfrm>
          <a:off x="529265" y="1537054"/>
          <a:ext cx="9113810" cy="5320946"/>
        </p:xfrm>
        <a:graphic>
          <a:graphicData uri="http://schemas.openxmlformats.org/drawingml/2006/table">
            <a:tbl>
              <a:tblPr/>
              <a:tblGrid>
                <a:gridCol w="2014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83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0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33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 smtClean="0">
                          <a:solidFill>
                            <a:schemeClr val="bg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考試科目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solidFill>
                            <a:schemeClr val="bg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題型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solidFill>
                            <a:schemeClr val="bg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題數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solidFill>
                            <a:schemeClr val="bg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考試時間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國　文</a:t>
                      </a:r>
                      <a:endParaRPr lang="zh-TW" sz="3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4</a:t>
                      </a:r>
                      <a:r>
                        <a:rPr lang="zh-TW" sz="32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選</a:t>
                      </a:r>
                      <a:r>
                        <a:rPr lang="en-US" sz="32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endParaRPr lang="zh-TW" sz="3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45</a:t>
                      </a:r>
                      <a:r>
                        <a:rPr lang="zh-TW" sz="32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～</a:t>
                      </a:r>
                      <a:r>
                        <a:rPr lang="en-US" sz="32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50</a:t>
                      </a:r>
                      <a:r>
                        <a:rPr lang="zh-TW" sz="32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題</a:t>
                      </a:r>
                      <a:endParaRPr lang="zh-TW" sz="3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70</a:t>
                      </a:r>
                      <a:r>
                        <a:rPr lang="zh-TW" sz="32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分鐘</a:t>
                      </a:r>
                      <a:endParaRPr lang="zh-TW" sz="3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19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英</a:t>
                      </a:r>
                      <a:r>
                        <a:rPr lang="en-US" sz="3200" b="1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  </a:t>
                      </a:r>
                      <a:r>
                        <a:rPr lang="zh-TW" sz="3200" b="1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語</a:t>
                      </a:r>
                      <a:endParaRPr lang="zh-TW" sz="3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4</a:t>
                      </a:r>
                      <a:r>
                        <a:rPr lang="zh-TW" sz="32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選</a:t>
                      </a:r>
                      <a:r>
                        <a:rPr lang="en-US" sz="32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r>
                        <a:rPr lang="zh-TW" sz="32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（閱讀）</a:t>
                      </a:r>
                      <a:endParaRPr lang="zh-TW" sz="3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40</a:t>
                      </a:r>
                      <a:r>
                        <a:rPr lang="zh-TW" sz="32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～</a:t>
                      </a:r>
                      <a:r>
                        <a:rPr lang="en-US" sz="32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45</a:t>
                      </a:r>
                      <a:r>
                        <a:rPr lang="zh-TW" sz="32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題</a:t>
                      </a:r>
                      <a:endParaRPr lang="zh-TW" sz="3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60</a:t>
                      </a:r>
                      <a:r>
                        <a:rPr lang="zh-TW" sz="32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分鐘</a:t>
                      </a:r>
                      <a:endParaRPr lang="zh-TW" sz="3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19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3</a:t>
                      </a:r>
                      <a:r>
                        <a:rPr lang="zh-TW" sz="3200" kern="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選</a:t>
                      </a:r>
                      <a:r>
                        <a:rPr lang="en-US" sz="3200" kern="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r>
                        <a:rPr lang="zh-TW" sz="3200" kern="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（聽力）</a:t>
                      </a:r>
                      <a:endParaRPr lang="zh-TW" sz="32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20</a:t>
                      </a:r>
                      <a:r>
                        <a:rPr lang="zh-TW" sz="32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～</a:t>
                      </a:r>
                      <a:r>
                        <a:rPr lang="en-US" sz="32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30</a:t>
                      </a:r>
                      <a:r>
                        <a:rPr lang="zh-TW" sz="32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題</a:t>
                      </a:r>
                      <a:endParaRPr lang="zh-TW" sz="3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25</a:t>
                      </a:r>
                      <a:r>
                        <a:rPr lang="zh-TW" sz="32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分鐘</a:t>
                      </a:r>
                      <a:endParaRPr lang="zh-TW" sz="3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19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數　學</a:t>
                      </a:r>
                      <a:endParaRPr lang="zh-TW" sz="3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4</a:t>
                      </a:r>
                      <a:r>
                        <a:rPr lang="zh-TW" sz="32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選</a:t>
                      </a:r>
                      <a:r>
                        <a:rPr lang="en-US" sz="32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endParaRPr lang="zh-TW" sz="3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25</a:t>
                      </a:r>
                      <a:r>
                        <a:rPr lang="zh-TW" sz="32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～</a:t>
                      </a:r>
                      <a:r>
                        <a:rPr lang="en-US" sz="32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30</a:t>
                      </a:r>
                      <a:r>
                        <a:rPr lang="zh-TW" sz="32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題</a:t>
                      </a:r>
                      <a:endParaRPr lang="zh-TW" sz="3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80</a:t>
                      </a:r>
                      <a:r>
                        <a:rPr lang="zh-TW" sz="32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分鐘</a:t>
                      </a:r>
                      <a:endParaRPr lang="zh-TW" sz="3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219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非選擇題</a:t>
                      </a:r>
                      <a:endParaRPr lang="zh-TW" sz="32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2</a:t>
                      </a:r>
                      <a:r>
                        <a:rPr lang="zh-TW" sz="3200" kern="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題</a:t>
                      </a:r>
                      <a:endParaRPr lang="zh-TW" sz="3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2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社　會</a:t>
                      </a:r>
                      <a:endParaRPr lang="zh-TW" sz="3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4</a:t>
                      </a:r>
                      <a:r>
                        <a:rPr lang="zh-TW" sz="32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選</a:t>
                      </a:r>
                      <a:r>
                        <a:rPr lang="en-US" sz="32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endParaRPr lang="zh-TW" sz="3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60</a:t>
                      </a:r>
                      <a:r>
                        <a:rPr lang="zh-TW" sz="32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～</a:t>
                      </a:r>
                      <a:r>
                        <a:rPr lang="en-US" sz="32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70</a:t>
                      </a:r>
                      <a:r>
                        <a:rPr lang="zh-TW" sz="32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題</a:t>
                      </a:r>
                      <a:endParaRPr lang="zh-TW" sz="3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70</a:t>
                      </a:r>
                      <a:r>
                        <a:rPr lang="zh-TW" sz="32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分鐘</a:t>
                      </a:r>
                      <a:endParaRPr lang="zh-TW" sz="3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2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自　然</a:t>
                      </a:r>
                      <a:endParaRPr lang="zh-TW" sz="3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4</a:t>
                      </a:r>
                      <a:r>
                        <a:rPr lang="zh-TW" sz="32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選</a:t>
                      </a:r>
                      <a:r>
                        <a:rPr lang="en-US" sz="32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endParaRPr lang="zh-TW" sz="3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50</a:t>
                      </a:r>
                      <a:r>
                        <a:rPr lang="zh-TW" sz="32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～</a:t>
                      </a:r>
                      <a:r>
                        <a:rPr lang="en-US" sz="32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60</a:t>
                      </a:r>
                      <a:r>
                        <a:rPr lang="zh-TW" sz="32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題</a:t>
                      </a:r>
                      <a:endParaRPr lang="zh-TW" sz="3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70</a:t>
                      </a:r>
                      <a:r>
                        <a:rPr lang="zh-TW" sz="32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分鐘</a:t>
                      </a:r>
                      <a:endParaRPr lang="zh-TW" sz="3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2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寫作測驗</a:t>
                      </a:r>
                      <a:endParaRPr lang="zh-TW" sz="3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引導寫作</a:t>
                      </a:r>
                      <a:endParaRPr lang="zh-TW" sz="32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r>
                        <a:rPr lang="zh-TW" sz="32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題</a:t>
                      </a:r>
                      <a:endParaRPr lang="zh-TW" sz="3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50</a:t>
                      </a:r>
                      <a:r>
                        <a:rPr lang="zh-TW" sz="32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分鐘</a:t>
                      </a:r>
                      <a:endParaRPr lang="zh-TW" sz="3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624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644968"/>
              </p:ext>
            </p:extLst>
          </p:nvPr>
        </p:nvGraphicFramePr>
        <p:xfrm>
          <a:off x="1632358" y="883557"/>
          <a:ext cx="6571116" cy="58782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2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8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9577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2000" kern="0" dirty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  <a:r>
                        <a:rPr lang="en-US" altLang="zh-TW" sz="2000" kern="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r>
                        <a:rPr lang="zh-TW" altLang="en-US" sz="4800" dirty="0" smtClean="0">
                          <a:solidFill>
                            <a:schemeClr val="tx1"/>
                          </a:solidFill>
                          <a:latin typeface="華康流隸體W5" pitchFamily="65" charset="-120"/>
                          <a:ea typeface="華康流隸體W5" pitchFamily="65" charset="-120"/>
                        </a:rPr>
                        <a:t>會考等級</a:t>
                      </a:r>
                      <a:r>
                        <a:rPr lang="en-US" altLang="zh-TW" sz="4800" dirty="0" smtClean="0">
                          <a:solidFill>
                            <a:schemeClr val="tx1"/>
                          </a:solidFill>
                          <a:latin typeface="華康流隸體W5" pitchFamily="65" charset="-120"/>
                          <a:ea typeface="華康流隸體W5" pitchFamily="65" charset="-120"/>
                        </a:rPr>
                        <a:t>(</a:t>
                      </a:r>
                      <a:r>
                        <a:rPr lang="en-US" altLang="zh-TW" sz="4800" dirty="0" err="1" smtClean="0">
                          <a:solidFill>
                            <a:schemeClr val="tx1"/>
                          </a:solidFill>
                          <a:latin typeface="華康流隸體W5" pitchFamily="65" charset="-120"/>
                          <a:ea typeface="華康流隸體W5" pitchFamily="65" charset="-120"/>
                        </a:rPr>
                        <a:t>A,B,C</a:t>
                      </a:r>
                      <a:r>
                        <a:rPr lang="en-US" altLang="zh-TW" sz="4800" dirty="0" smtClean="0">
                          <a:solidFill>
                            <a:schemeClr val="tx1"/>
                          </a:solidFill>
                          <a:latin typeface="華康流隸體W5" pitchFamily="65" charset="-120"/>
                          <a:ea typeface="華康流隸體W5" pitchFamily="65" charset="-120"/>
                        </a:rPr>
                        <a:t>) &amp;</a:t>
                      </a:r>
                      <a:r>
                        <a:rPr lang="zh-TW" altLang="en-US" sz="4800" dirty="0" smtClean="0">
                          <a:solidFill>
                            <a:schemeClr val="tx1"/>
                          </a:solidFill>
                          <a:latin typeface="華康流隸體W5" pitchFamily="65" charset="-120"/>
                          <a:ea typeface="華康流隸體W5" pitchFamily="65" charset="-120"/>
                        </a:rPr>
                        <a:t> </a:t>
                      </a:r>
                      <a:endParaRPr lang="en-US" altLang="zh-TW" sz="4800" dirty="0" smtClean="0">
                        <a:solidFill>
                          <a:schemeClr val="tx1"/>
                        </a:solidFill>
                        <a:latin typeface="華康流隸體W5" pitchFamily="65" charset="-120"/>
                        <a:ea typeface="華康流隸體W5" pitchFamily="65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800" dirty="0" smtClean="0">
                          <a:solidFill>
                            <a:schemeClr val="tx1"/>
                          </a:solidFill>
                          <a:latin typeface="華康流隸體W5" pitchFamily="65" charset="-120"/>
                          <a:ea typeface="華康流隸體W5" pitchFamily="65" charset="-120"/>
                        </a:rPr>
                        <a:t>     成績標示</a:t>
                      </a:r>
                      <a:r>
                        <a:rPr lang="en-US" altLang="zh-TW" sz="4800" dirty="0" smtClean="0">
                          <a:solidFill>
                            <a:schemeClr val="tx1"/>
                          </a:solidFill>
                          <a:latin typeface="華康流隸體W5" pitchFamily="65" charset="-120"/>
                          <a:ea typeface="華康流隸體W5" pitchFamily="65" charset="-120"/>
                        </a:rPr>
                        <a:t>(++,+,)</a:t>
                      </a:r>
                      <a:endParaRPr lang="zh-TW" altLang="en-US" sz="4800" dirty="0" smtClean="0">
                        <a:solidFill>
                          <a:schemeClr val="tx1"/>
                        </a:solidFill>
                        <a:latin typeface="華康流隸體W5" pitchFamily="65" charset="-120"/>
                        <a:ea typeface="華康流隸體W5" pitchFamily="65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2" marR="177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35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0" dirty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精熟</a:t>
                      </a:r>
                      <a:endParaRPr lang="zh-TW" sz="3200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2" marR="177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kern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 A++</a:t>
                      </a:r>
                      <a:r>
                        <a:rPr lang="zh-TW" altLang="en-US" sz="3200" kern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3200" kern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3200" kern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前</a:t>
                      </a:r>
                      <a:r>
                        <a:rPr lang="en-US" altLang="zh-TW" sz="3200" kern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25%)</a:t>
                      </a:r>
                      <a:endParaRPr lang="zh-TW" sz="32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82" marR="177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35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kern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 A+</a:t>
                      </a:r>
                      <a:r>
                        <a:rPr lang="zh-TW" altLang="en-US" sz="3200" kern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3200" kern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3200" kern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前</a:t>
                      </a:r>
                      <a:r>
                        <a:rPr lang="en-US" altLang="zh-TW" sz="3200" kern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26%~50%)</a:t>
                      </a:r>
                      <a:endParaRPr lang="zh-TW" sz="32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82" marR="177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335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kern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 A</a:t>
                      </a:r>
                      <a:r>
                        <a:rPr lang="zh-TW" altLang="en-US" sz="3200" kern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3200" kern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3200" kern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後</a:t>
                      </a:r>
                      <a:r>
                        <a:rPr lang="en-US" altLang="zh-TW" sz="3200" kern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50%)</a:t>
                      </a:r>
                      <a:endParaRPr lang="zh-TW" sz="32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82" marR="177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335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0" dirty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基礎</a:t>
                      </a:r>
                      <a:endParaRPr lang="zh-TW" sz="3200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2" marR="177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kern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 B++</a:t>
                      </a:r>
                      <a:r>
                        <a:rPr lang="zh-TW" altLang="en-US" sz="3200" kern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3200" kern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3200" kern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前</a:t>
                      </a:r>
                      <a:r>
                        <a:rPr lang="en-US" altLang="zh-TW" sz="3200" kern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25%)</a:t>
                      </a:r>
                      <a:endParaRPr lang="zh-TW" altLang="zh-TW" sz="3200" kern="1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82" marR="177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335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kern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 B+</a:t>
                      </a:r>
                      <a:r>
                        <a:rPr lang="zh-TW" altLang="en-US" sz="3200" kern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3200" kern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3200" kern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前</a:t>
                      </a:r>
                      <a:r>
                        <a:rPr lang="en-US" altLang="zh-TW" sz="3200" kern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26%~50%)</a:t>
                      </a:r>
                      <a:endParaRPr lang="zh-TW" altLang="zh-TW" sz="3200" kern="1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82" marR="177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335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kern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 B</a:t>
                      </a:r>
                      <a:r>
                        <a:rPr lang="zh-TW" altLang="en-US" sz="3200" kern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3200" kern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3200" kern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後</a:t>
                      </a:r>
                      <a:r>
                        <a:rPr lang="en-US" altLang="zh-TW" sz="3200" kern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50%)</a:t>
                      </a:r>
                      <a:endParaRPr lang="zh-TW" altLang="zh-TW" sz="3200" kern="1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82" marR="177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0" dirty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待加強</a:t>
                      </a:r>
                      <a:endParaRPr lang="zh-TW" sz="3200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2" marR="177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kern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 C</a:t>
                      </a:r>
                      <a:endParaRPr lang="zh-TW" sz="32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82" marR="177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 bwMode="auto">
          <a:xfrm>
            <a:off x="391258" y="110190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 baseline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206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206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206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2060"/>
                </a:solidFill>
                <a:latin typeface="Arial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zh-TW" b="0" kern="0" dirty="0" smtClean="0">
                <a:latin typeface="華康POP1體W7" panose="040B0709000000000000" pitchFamily="81" charset="-120"/>
                <a:ea typeface="華康POP1體W7" panose="040B0709000000000000" pitchFamily="81" charset="-120"/>
              </a:rPr>
              <a:t>英語科整體</a:t>
            </a:r>
            <a:r>
              <a:rPr lang="zh-TW" altLang="en-US" b="0" kern="0" dirty="0" smtClean="0">
                <a:latin typeface="華康POP1體W7" panose="040B0709000000000000" pitchFamily="81" charset="-120"/>
                <a:ea typeface="華康POP1體W7" panose="040B0709000000000000" pitchFamily="81" charset="-120"/>
              </a:rPr>
              <a:t>能力等級如何計算？</a:t>
            </a: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680304" y="1692800"/>
            <a:ext cx="843528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aseline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aseline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aseline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aseline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aseline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altLang="zh-TW" sz="3600" kern="0" dirty="0" smtClean="0"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  <a:p>
            <a:pPr>
              <a:buFont typeface="Wingdings" pitchFamily="2" charset="2"/>
              <a:buChar char="u"/>
            </a:pPr>
            <a:r>
              <a:rPr lang="zh-TW" altLang="zh-TW" sz="3600" kern="0" dirty="0" smtClean="0">
                <a:latin typeface="華康POP1體W7" panose="040B0709000000000000" pitchFamily="81" charset="-120"/>
                <a:ea typeface="華康POP1體W7" panose="040B0709000000000000" pitchFamily="81" charset="-120"/>
              </a:rPr>
              <a:t>加權比重</a:t>
            </a:r>
            <a:r>
              <a:rPr lang="zh-TW" altLang="en-US" sz="3600" kern="0" dirty="0" smtClean="0">
                <a:latin typeface="華康POP1體W7" panose="040B0709000000000000" pitchFamily="81" charset="-120"/>
                <a:ea typeface="華康POP1體W7" panose="040B0709000000000000" pitchFamily="81" charset="-120"/>
              </a:rPr>
              <a:t>：</a:t>
            </a:r>
            <a:r>
              <a:rPr lang="zh-TW" altLang="zh-TW" sz="3600" kern="0" dirty="0" smtClean="0">
                <a:latin typeface="華康POP1體W7" panose="040B0709000000000000" pitchFamily="81" charset="-120"/>
                <a:ea typeface="華康POP1體W7" panose="040B0709000000000000" pitchFamily="81" charset="-120"/>
                <a:cs typeface="Times New Roman" pitchFamily="18" charset="0"/>
              </a:rPr>
              <a:t>聽力占</a:t>
            </a:r>
            <a:r>
              <a:rPr lang="en-US" altLang="zh-TW" sz="3600" kern="0" dirty="0" smtClean="0">
                <a:latin typeface="華康POP1體W7" panose="040B0709000000000000" pitchFamily="81" charset="-120"/>
                <a:ea typeface="華康POP1體W7" panose="040B0709000000000000" pitchFamily="81" charset="-120"/>
                <a:cs typeface="Times New Roman" pitchFamily="18" charset="0"/>
              </a:rPr>
              <a:t>20</a:t>
            </a:r>
            <a:r>
              <a:rPr lang="zh-TW" altLang="zh-TW" sz="3600" kern="0" dirty="0" smtClean="0">
                <a:latin typeface="華康POP1體W7" panose="040B0709000000000000" pitchFamily="81" charset="-120"/>
                <a:ea typeface="華康POP1體W7" panose="040B0709000000000000" pitchFamily="81" charset="-120"/>
                <a:cs typeface="Times New Roman" pitchFamily="18" charset="0"/>
              </a:rPr>
              <a:t>％，閱讀占</a:t>
            </a:r>
            <a:r>
              <a:rPr lang="en-US" altLang="zh-TW" sz="3600" kern="0" dirty="0" smtClean="0">
                <a:latin typeface="華康POP1體W7" panose="040B0709000000000000" pitchFamily="81" charset="-120"/>
                <a:ea typeface="華康POP1體W7" panose="040B0709000000000000" pitchFamily="81" charset="-120"/>
                <a:cs typeface="Times New Roman" pitchFamily="18" charset="0"/>
              </a:rPr>
              <a:t>80</a:t>
            </a:r>
            <a:r>
              <a:rPr lang="zh-TW" altLang="zh-TW" sz="3600" kern="0" dirty="0" smtClean="0">
                <a:latin typeface="華康POP1體W7" panose="040B0709000000000000" pitchFamily="81" charset="-120"/>
                <a:ea typeface="華康POP1體W7" panose="040B0709000000000000" pitchFamily="81" charset="-120"/>
                <a:cs typeface="Times New Roman" pitchFamily="18" charset="0"/>
              </a:rPr>
              <a:t>％</a:t>
            </a:r>
            <a:endParaRPr lang="en-US" altLang="zh-TW" sz="3600" kern="0" dirty="0" smtClean="0">
              <a:latin typeface="華康POP1體W7" panose="040B0709000000000000" pitchFamily="81" charset="-120"/>
              <a:ea typeface="華康POP1體W7" panose="040B0709000000000000" pitchFamily="81" charset="-120"/>
              <a:cs typeface="Times New Roman" pitchFamily="18" charset="0"/>
            </a:endParaRPr>
          </a:p>
          <a:p>
            <a:pPr>
              <a:buFontTx/>
              <a:buNone/>
            </a:pPr>
            <a:endParaRPr lang="en-US" altLang="zh-TW" sz="3600" kern="0" dirty="0" smtClean="0"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  <a:p>
            <a:pPr>
              <a:buFontTx/>
              <a:buNone/>
            </a:pPr>
            <a:endParaRPr lang="en-US" altLang="zh-TW" sz="3600" kern="0" dirty="0" smtClean="0"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  <a:p>
            <a:pPr marL="457200" lvl="1" indent="0">
              <a:buFontTx/>
              <a:buNone/>
            </a:pPr>
            <a:r>
              <a:rPr lang="zh-TW" altLang="en-US" sz="3600" kern="0" dirty="0" smtClean="0">
                <a:latin typeface="華康POP1體W7" panose="040B0709000000000000" pitchFamily="81" charset="-120"/>
                <a:ea typeface="華康POP1體W7" panose="040B0709000000000000" pitchFamily="81" charset="-120"/>
              </a:rPr>
              <a:t>＊</a:t>
            </a:r>
            <a:r>
              <a:rPr lang="zh-TW" altLang="en-US" sz="3600" kern="0" dirty="0" smtClean="0">
                <a:latin typeface="華康POP1體W7" panose="040B0709000000000000" pitchFamily="81" charset="-120"/>
                <a:ea typeface="華康POP1體W7" panose="040B0709000000000000" pitchFamily="81" charset="-120"/>
                <a:cs typeface="Times New Roman" pitchFamily="18" charset="0"/>
              </a:rPr>
              <a:t>以</a:t>
            </a:r>
            <a:r>
              <a:rPr lang="en-US" altLang="zh-TW" sz="3600" kern="0" dirty="0" smtClean="0">
                <a:latin typeface="華康POP1體W7" panose="040B0709000000000000" pitchFamily="81" charset="-120"/>
                <a:ea typeface="華康POP1體W7" panose="040B0709000000000000" pitchFamily="81" charset="-120"/>
                <a:cs typeface="Times New Roman" pitchFamily="18" charset="0"/>
              </a:rPr>
              <a:t>107</a:t>
            </a:r>
            <a:r>
              <a:rPr lang="zh-TW" altLang="en-US" sz="3600" kern="0" dirty="0" smtClean="0">
                <a:latin typeface="華康POP1體W7" panose="040B0709000000000000" pitchFamily="81" charset="-120"/>
                <a:ea typeface="華康POP1體W7" panose="040B0709000000000000" pitchFamily="81" charset="-120"/>
                <a:cs typeface="Times New Roman" pitchFamily="18" charset="0"/>
              </a:rPr>
              <a:t>年會考為例，若考生聽力答對</a:t>
            </a:r>
            <a:r>
              <a:rPr lang="en-US" altLang="zh-TW" sz="3600" kern="0" dirty="0" smtClean="0">
                <a:latin typeface="華康POP1體W7" panose="040B0709000000000000" pitchFamily="81" charset="-120"/>
                <a:ea typeface="華康POP1體W7" panose="040B0709000000000000" pitchFamily="81" charset="-120"/>
                <a:cs typeface="Times New Roman" pitchFamily="18" charset="0"/>
              </a:rPr>
              <a:t>20</a:t>
            </a:r>
            <a:r>
              <a:rPr lang="zh-TW" altLang="en-US" sz="3600" kern="0" dirty="0" smtClean="0">
                <a:latin typeface="華康POP1體W7" panose="040B0709000000000000" pitchFamily="81" charset="-120"/>
                <a:ea typeface="華康POP1體W7" panose="040B0709000000000000" pitchFamily="81" charset="-120"/>
                <a:cs typeface="Times New Roman" pitchFamily="18" charset="0"/>
              </a:rPr>
              <a:t>題，閱讀答對</a:t>
            </a:r>
            <a:r>
              <a:rPr lang="en-US" altLang="zh-TW" sz="3600" kern="0" dirty="0" smtClean="0">
                <a:latin typeface="華康POP1體W7" panose="040B0709000000000000" pitchFamily="81" charset="-120"/>
                <a:ea typeface="華康POP1體W7" panose="040B0709000000000000" pitchFamily="81" charset="-120"/>
                <a:cs typeface="Times New Roman" pitchFamily="18" charset="0"/>
              </a:rPr>
              <a:t>32</a:t>
            </a:r>
            <a:r>
              <a:rPr lang="zh-TW" altLang="en-US" sz="3600" kern="0" dirty="0" smtClean="0">
                <a:latin typeface="華康POP1體W7" panose="040B0709000000000000" pitchFamily="81" charset="-120"/>
                <a:ea typeface="華康POP1體W7" panose="040B0709000000000000" pitchFamily="81" charset="-120"/>
                <a:cs typeface="Times New Roman" pitchFamily="18" charset="0"/>
              </a:rPr>
              <a:t>題：</a:t>
            </a:r>
            <a:endParaRPr lang="en-US" altLang="zh-TW" sz="3600" kern="0" dirty="0" smtClean="0">
              <a:latin typeface="華康POP1體W7" panose="040B0709000000000000" pitchFamily="81" charset="-120"/>
              <a:ea typeface="華康POP1體W7" panose="040B0709000000000000" pitchFamily="81" charset="-120"/>
              <a:cs typeface="Times New Roman" pitchFamily="18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590894"/>
              </p:ext>
            </p:extLst>
          </p:nvPr>
        </p:nvGraphicFramePr>
        <p:xfrm>
          <a:off x="900619" y="3181624"/>
          <a:ext cx="7994650" cy="1517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方程式" r:id="rId3" imgW="3340080" imgH="634680" progId="Equation.3">
                  <p:embed/>
                </p:oleObj>
              </mc:Choice>
              <mc:Fallback>
                <p:oleObj name="方程式" r:id="rId3" imgW="3340080" imgH="634680" progId="Equation.3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619" y="3181624"/>
                        <a:ext cx="7994650" cy="15177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121244"/>
              </p:ext>
            </p:extLst>
          </p:nvPr>
        </p:nvGraphicFramePr>
        <p:xfrm>
          <a:off x="783144" y="5490309"/>
          <a:ext cx="5713413" cy="148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方程式" r:id="rId5" imgW="2387520" imgH="634680" progId="Equation.3">
                  <p:embed/>
                </p:oleObj>
              </mc:Choice>
              <mc:Fallback>
                <p:oleObj name="方程式" r:id="rId5" imgW="2387520" imgH="634680" progId="Equation.3">
                  <p:embed/>
                  <p:pic>
                    <p:nvPicPr>
                      <p:cNvPr id="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144" y="5490309"/>
                        <a:ext cx="5713413" cy="1487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881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 bwMode="auto">
          <a:xfrm>
            <a:off x="470263" y="113569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 baseline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206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206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206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2060"/>
                </a:solidFill>
                <a:latin typeface="Arial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POP1體W7" panose="040B0709000000000000" pitchFamily="81" charset="-120"/>
                <a:ea typeface="華康POP1體W7" panose="040B0709000000000000" pitchFamily="81" charset="-120"/>
              </a:rPr>
              <a:t>數學科</a:t>
            </a:r>
            <a:r>
              <a:rPr kumimoji="1" lang="zh-TW" altLang="zh-TW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POP1體W7" panose="040B0709000000000000" pitchFamily="81" charset="-120"/>
                <a:ea typeface="華康POP1體W7" panose="040B0709000000000000" pitchFamily="81" charset="-120"/>
              </a:rPr>
              <a:t>整體</a:t>
            </a:r>
            <a:r>
              <a:rPr kumimoji="1" lang="zh-TW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POP1體W7" panose="040B0709000000000000" pitchFamily="81" charset="-120"/>
                <a:ea typeface="華康POP1體W7" panose="040B0709000000000000" pitchFamily="81" charset="-120"/>
              </a:rPr>
              <a:t>能力等級如何計算？</a:t>
            </a: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470263" y="1784548"/>
            <a:ext cx="9914708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aseline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aseline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aseline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aseline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aseline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en-US" altLang="zh-TW" sz="3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kumimoji="1" lang="zh-TW" altLang="zh-TW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POP1體W7" panose="040B0709000000000000" pitchFamily="81" charset="-120"/>
                <a:ea typeface="華康POP1體W7" panose="040B0709000000000000" pitchFamily="81" charset="-120"/>
              </a:rPr>
              <a:t>加權比重</a:t>
            </a:r>
            <a:r>
              <a:rPr kumimoji="1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POP1體W7" panose="040B0709000000000000" pitchFamily="81" charset="-120"/>
                <a:ea typeface="華康POP1體W7" panose="040B0709000000000000" pitchFamily="81" charset="-120"/>
              </a:rPr>
              <a:t>：</a:t>
            </a:r>
            <a:r>
              <a:rPr kumimoji="1" lang="zh-TW" altLang="zh-TW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POP1體W7" panose="040B0709000000000000" pitchFamily="81" charset="-120"/>
                <a:ea typeface="華康POP1體W7" panose="040B0709000000000000" pitchFamily="81" charset="-120"/>
                <a:cs typeface="Times New Roman" pitchFamily="18" charset="0"/>
              </a:rPr>
              <a:t>選擇題佔</a:t>
            </a:r>
            <a:r>
              <a:rPr kumimoji="1" lang="en-US" altLang="zh-TW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POP1體W7" panose="040B0709000000000000" pitchFamily="81" charset="-120"/>
                <a:ea typeface="華康POP1體W7" panose="040B0709000000000000" pitchFamily="81" charset="-120"/>
                <a:cs typeface="Times New Roman" pitchFamily="18" charset="0"/>
              </a:rPr>
              <a:t>85</a:t>
            </a:r>
            <a:r>
              <a:rPr kumimoji="1" lang="zh-TW" altLang="zh-TW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POP1體W7" panose="040B0709000000000000" pitchFamily="81" charset="-120"/>
                <a:ea typeface="華康POP1體W7" panose="040B0709000000000000" pitchFamily="81" charset="-120"/>
                <a:cs typeface="Times New Roman" pitchFamily="18" charset="0"/>
              </a:rPr>
              <a:t>％，非選擇題佔</a:t>
            </a:r>
            <a:r>
              <a:rPr kumimoji="1" lang="en-US" altLang="zh-TW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POP1體W7" panose="040B0709000000000000" pitchFamily="81" charset="-120"/>
                <a:ea typeface="華康POP1體W7" panose="040B0709000000000000" pitchFamily="81" charset="-120"/>
                <a:cs typeface="Times New Roman" pitchFamily="18" charset="0"/>
              </a:rPr>
              <a:t>15</a:t>
            </a:r>
            <a:r>
              <a:rPr kumimoji="1" lang="zh-TW" altLang="zh-TW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POP1體W7" panose="040B0709000000000000" pitchFamily="81" charset="-120"/>
                <a:ea typeface="華康POP1體W7" panose="040B0709000000000000" pitchFamily="81" charset="-120"/>
                <a:cs typeface="Times New Roman" pitchFamily="18" charset="0"/>
              </a:rPr>
              <a:t>％</a:t>
            </a:r>
            <a:endParaRPr kumimoji="1" lang="en-US" altLang="zh-TW" sz="3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POP1體W7" panose="040B0709000000000000" pitchFamily="81" charset="-120"/>
              <a:ea typeface="華康POP1體W7" panose="040B0709000000000000" pitchFamily="81" charset="-12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3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3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POP1體W7" panose="040B0709000000000000" pitchFamily="81" charset="-120"/>
                <a:ea typeface="華康POP1體W7" panose="040B0709000000000000" pitchFamily="81" charset="-120"/>
              </a:rPr>
              <a:t>＊</a:t>
            </a:r>
            <a:r>
              <a:rPr kumimoji="1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POP1體W7" panose="040B0709000000000000" pitchFamily="81" charset="-120"/>
                <a:ea typeface="華康POP1體W7" panose="040B0709000000000000" pitchFamily="81" charset="-120"/>
                <a:cs typeface="Times New Roman" pitchFamily="18" charset="0"/>
              </a:rPr>
              <a:t>以</a:t>
            </a:r>
            <a:r>
              <a:rPr kumimoji="1" lang="en-US" altLang="zh-TW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POP1體W7" panose="040B0709000000000000" pitchFamily="81" charset="-120"/>
                <a:ea typeface="華康POP1體W7" panose="040B0709000000000000" pitchFamily="81" charset="-120"/>
                <a:cs typeface="Times New Roman" pitchFamily="18" charset="0"/>
              </a:rPr>
              <a:t>107</a:t>
            </a:r>
            <a:r>
              <a:rPr kumimoji="1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POP1體W7" panose="040B0709000000000000" pitchFamily="81" charset="-120"/>
                <a:ea typeface="華康POP1體W7" panose="040B0709000000000000" pitchFamily="81" charset="-120"/>
                <a:cs typeface="Times New Roman" pitchFamily="18" charset="0"/>
              </a:rPr>
              <a:t>年會考為例，若考生選擇題答對</a:t>
            </a:r>
            <a:r>
              <a:rPr kumimoji="1" lang="en-US" altLang="zh-TW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POP1體W7" panose="040B0709000000000000" pitchFamily="81" charset="-120"/>
                <a:ea typeface="華康POP1體W7" panose="040B0709000000000000" pitchFamily="81" charset="-120"/>
                <a:cs typeface="Times New Roman" pitchFamily="18" charset="0"/>
              </a:rPr>
              <a:t>13</a:t>
            </a:r>
            <a:r>
              <a:rPr kumimoji="1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POP1體W7" panose="040B0709000000000000" pitchFamily="81" charset="-120"/>
                <a:ea typeface="華康POP1體W7" panose="040B0709000000000000" pitchFamily="81" charset="-120"/>
                <a:cs typeface="Times New Roman" pitchFamily="18" charset="0"/>
              </a:rPr>
              <a:t>題，非選擇題得到</a:t>
            </a:r>
            <a:r>
              <a:rPr kumimoji="1" lang="en-US" altLang="zh-TW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POP1體W7" panose="040B0709000000000000" pitchFamily="81" charset="-120"/>
                <a:ea typeface="華康POP1體W7" panose="040B0709000000000000" pitchFamily="81" charset="-120"/>
                <a:cs typeface="Times New Roman" pitchFamily="18" charset="0"/>
              </a:rPr>
              <a:t>6</a:t>
            </a:r>
            <a:r>
              <a:rPr kumimoji="1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POP1體W7" panose="040B0709000000000000" pitchFamily="81" charset="-120"/>
                <a:ea typeface="華康POP1體W7" panose="040B0709000000000000" pitchFamily="81" charset="-120"/>
                <a:cs typeface="Times New Roman" pitchFamily="18" charset="0"/>
              </a:rPr>
              <a:t>分：</a:t>
            </a:r>
            <a:endParaRPr kumimoji="1" lang="en-US" altLang="zh-TW" sz="3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POP1體W7" panose="040B0709000000000000" pitchFamily="81" charset="-120"/>
              <a:ea typeface="華康POP1體W7" panose="040B0709000000000000" pitchFamily="81" charset="-12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3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3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3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747950"/>
              </p:ext>
            </p:extLst>
          </p:nvPr>
        </p:nvGraphicFramePr>
        <p:xfrm>
          <a:off x="976671" y="3264254"/>
          <a:ext cx="8296275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方程式" r:id="rId3" imgW="3466800" imgH="419040" progId="">
                  <p:embed/>
                </p:oleObj>
              </mc:Choice>
              <mc:Fallback>
                <p:oleObj name="方程式" r:id="rId3" imgW="3466800" imgH="419040" progId="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671" y="3264254"/>
                        <a:ext cx="8296275" cy="99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151922"/>
              </p:ext>
            </p:extLst>
          </p:nvPr>
        </p:nvGraphicFramePr>
        <p:xfrm>
          <a:off x="976671" y="5626298"/>
          <a:ext cx="54959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方程式" r:id="rId5" imgW="2298600" imgH="393480" progId="">
                  <p:embed/>
                </p:oleObj>
              </mc:Choice>
              <mc:Fallback>
                <p:oleObj name="方程式" r:id="rId5" imgW="2298600" imgH="393480" progId="">
                  <p:embed/>
                  <p:pic>
                    <p:nvPicPr>
                      <p:cNvPr id="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671" y="5626298"/>
                        <a:ext cx="5495925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361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 bwMode="auto">
          <a:xfrm>
            <a:off x="1998616" y="5476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9pPr>
          </a:lstStyle>
          <a:p>
            <a:r>
              <a:rPr lang="zh-TW" altLang="en-US" sz="4000" dirty="0" smtClean="0">
                <a:latin typeface="華康POP1體W7" panose="040B0709000000000000" pitchFamily="81" charset="-120"/>
                <a:ea typeface="華康POP1體W7" panose="040B0709000000000000" pitchFamily="81" charset="-120"/>
              </a:rPr>
              <a:t>數學作答注意事項</a:t>
            </a: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179387" y="1528763"/>
            <a:ext cx="10048829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19088" indent="-319088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6369" indent="-498425" algn="just" defTabSz="1511148" fontAlgn="auto">
              <a:lnSpc>
                <a:spcPct val="95000"/>
              </a:lnSpc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zh-TW" altLang="en-US" sz="3600" b="1" dirty="0" smtClean="0">
                <a:latin typeface="微軟正黑體" panose="020B0604030504040204" pitchFamily="34" charset="-120"/>
              </a:rPr>
              <a:t>以下情形違反考場規則，將影響得分：</a:t>
            </a:r>
            <a:endParaRPr lang="en-US" altLang="zh-TW" sz="3600" dirty="0" smtClean="0">
              <a:latin typeface="微軟正黑體" panose="020B0604030504040204" pitchFamily="34" charset="-120"/>
            </a:endParaRPr>
          </a:p>
          <a:p>
            <a:pPr marL="307944" indent="0" algn="just" defTabSz="1511148" fontAlgn="auto">
              <a:lnSpc>
                <a:spcPct val="95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zh-TW" altLang="en-US" sz="3200" dirty="0" smtClean="0">
                <a:latin typeface="微軟正黑體" panose="020B0604030504040204" pitchFamily="34" charset="-120"/>
              </a:rPr>
              <a:t>      </a:t>
            </a:r>
            <a:r>
              <a:rPr lang="en-US" altLang="zh-TW" sz="3200" dirty="0" smtClean="0">
                <a:latin typeface="微軟正黑體" panose="020B0604030504040204" pitchFamily="34" charset="-120"/>
              </a:rPr>
              <a:t>(1)</a:t>
            </a:r>
            <a:r>
              <a:rPr lang="zh-TW" altLang="en-US" sz="3200" dirty="0" smtClean="0">
                <a:latin typeface="微軟正黑體" panose="020B0604030504040204" pitchFamily="34" charset="-120"/>
              </a:rPr>
              <a:t>書寫超出答案卷格線外框。</a:t>
            </a:r>
            <a:endParaRPr lang="en-US" altLang="zh-TW" sz="3200" dirty="0" smtClean="0">
              <a:latin typeface="微軟正黑體" panose="020B0604030504040204" pitchFamily="34" charset="-120"/>
            </a:endParaRPr>
          </a:p>
          <a:p>
            <a:pPr marL="307944" indent="0" algn="just" defTabSz="1511148" fontAlgn="auto">
              <a:lnSpc>
                <a:spcPct val="95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zh-TW" altLang="en-US" sz="3200" dirty="0" smtClean="0">
                <a:latin typeface="微軟正黑體" panose="020B0604030504040204" pitchFamily="34" charset="-120"/>
              </a:rPr>
              <a:t>      </a:t>
            </a:r>
            <a:r>
              <a:rPr lang="en-US" altLang="zh-TW" sz="3200" dirty="0" smtClean="0">
                <a:latin typeface="微軟正黑體" panose="020B0604030504040204" pitchFamily="34" charset="-120"/>
              </a:rPr>
              <a:t>(2)</a:t>
            </a:r>
            <a:r>
              <a:rPr lang="zh-TW" altLang="en-US" sz="3200" dirty="0" smtClean="0">
                <a:latin typeface="微軟正黑體" panose="020B0604030504040204" pitchFamily="34" charset="-120"/>
              </a:rPr>
              <a:t>墨水不足</a:t>
            </a:r>
            <a:endParaRPr lang="en-US" altLang="zh-TW" sz="3200" dirty="0" smtClean="0">
              <a:latin typeface="微軟正黑體" panose="020B0604030504040204" pitchFamily="34" charset="-120"/>
            </a:endParaRPr>
          </a:p>
          <a:p>
            <a:pPr marL="307944" indent="0" algn="just" defTabSz="1511148" fontAlgn="auto">
              <a:lnSpc>
                <a:spcPct val="95000"/>
              </a:lnSpc>
              <a:spcAft>
                <a:spcPts val="0"/>
              </a:spcAft>
              <a:buFont typeface="Wingdings"/>
              <a:buNone/>
              <a:defRPr/>
            </a:pPr>
            <a:endParaRPr lang="en-US" altLang="zh-TW" sz="2800" dirty="0" smtClean="0">
              <a:latin typeface="微軟正黑體" panose="020B0604030504040204" pitchFamily="34" charset="-120"/>
            </a:endParaRPr>
          </a:p>
          <a:p>
            <a:pPr marL="796845" indent="-498425" algn="just" defTabSz="1511148" fontAlgn="auto">
              <a:lnSpc>
                <a:spcPct val="95000"/>
              </a:lnSpc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zh-TW" altLang="en-US" sz="3600" b="1" dirty="0" smtClean="0">
                <a:latin typeface="微軟正黑體" panose="020B0604030504040204" pitchFamily="34" charset="-120"/>
              </a:rPr>
              <a:t>以下情形違反考場規則，</a:t>
            </a:r>
            <a:r>
              <a:rPr lang="zh-TW" altLang="en-US" sz="3600" b="1" u="sng" dirty="0" smtClean="0">
                <a:latin typeface="微軟正黑體" panose="020B0604030504040204" pitchFamily="34" charset="-120"/>
              </a:rPr>
              <a:t>該題</a:t>
            </a:r>
            <a:r>
              <a:rPr lang="zh-TW" altLang="en-US" sz="3600" b="1" dirty="0" smtClean="0">
                <a:latin typeface="微軟正黑體" panose="020B0604030504040204" pitchFamily="34" charset="-120"/>
              </a:rPr>
              <a:t>以</a:t>
            </a:r>
            <a:r>
              <a:rPr lang="en-US" altLang="zh-TW" sz="3600" b="1" dirty="0" smtClean="0">
                <a:latin typeface="微軟正黑體" panose="020B0604030504040204" pitchFamily="34" charset="-120"/>
              </a:rPr>
              <a:t>0</a:t>
            </a:r>
            <a:r>
              <a:rPr lang="zh-TW" altLang="en-US" sz="3600" b="1" dirty="0" smtClean="0">
                <a:latin typeface="微軟正黑體" panose="020B0604030504040204" pitchFamily="34" charset="-120"/>
              </a:rPr>
              <a:t>分計算：</a:t>
            </a:r>
            <a:endParaRPr lang="en-US" altLang="zh-TW" sz="3600" b="1" dirty="0" smtClean="0">
              <a:latin typeface="微軟正黑體" panose="020B0604030504040204" pitchFamily="34" charset="-120"/>
            </a:endParaRPr>
          </a:p>
          <a:p>
            <a:pPr marL="298420" indent="0" algn="just" defTabSz="1511148" fontAlgn="auto">
              <a:lnSpc>
                <a:spcPct val="95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zh-TW" altLang="en-US" sz="2800" dirty="0" smtClean="0">
                <a:latin typeface="微軟正黑體" panose="020B0604030504040204" pitchFamily="34" charset="-120"/>
              </a:rPr>
              <a:t>       </a:t>
            </a:r>
            <a:r>
              <a:rPr lang="en-US" altLang="zh-TW" sz="3200" dirty="0" smtClean="0">
                <a:latin typeface="微軟正黑體" panose="020B0604030504040204" pitchFamily="34" charset="-120"/>
              </a:rPr>
              <a:t>(1)</a:t>
            </a:r>
            <a:r>
              <a:rPr lang="zh-TW" altLang="en-US" sz="3200" dirty="0" smtClean="0">
                <a:latin typeface="微軟正黑體" panose="020B0604030504040204" pitchFamily="34" charset="-120"/>
              </a:rPr>
              <a:t>只寫答案無計算過程</a:t>
            </a:r>
            <a:endParaRPr lang="en-US" altLang="zh-TW" sz="3200" dirty="0" smtClean="0">
              <a:latin typeface="微軟正黑體" panose="020B0604030504040204" pitchFamily="34" charset="-120"/>
            </a:endParaRPr>
          </a:p>
          <a:p>
            <a:pPr marL="298420" indent="0" algn="just" defTabSz="1511148" fontAlgn="auto">
              <a:lnSpc>
                <a:spcPct val="95000"/>
              </a:lnSpc>
              <a:spcAft>
                <a:spcPts val="0"/>
              </a:spcAft>
              <a:buFont typeface="Wingdings"/>
              <a:buNone/>
              <a:defRPr/>
            </a:pPr>
            <a:endParaRPr lang="en-US" altLang="zh-TW" sz="2800" b="1" dirty="0" smtClean="0">
              <a:latin typeface="微軟正黑體" panose="020B0604030504040204" pitchFamily="34" charset="-120"/>
            </a:endParaRPr>
          </a:p>
          <a:p>
            <a:pPr marL="796845" indent="-498425" algn="just" defTabSz="1511148" fontAlgn="auto">
              <a:lnSpc>
                <a:spcPct val="95000"/>
              </a:lnSpc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zh-TW" altLang="en-US" sz="3600" b="1" dirty="0" smtClean="0">
                <a:latin typeface="微軟正黑體" panose="020B0604030504040204" pitchFamily="34" charset="-120"/>
              </a:rPr>
              <a:t>以下情形違反考場規則，</a:t>
            </a:r>
            <a:r>
              <a:rPr lang="zh-TW" altLang="en-US" sz="3600" b="1" u="sng" dirty="0" smtClean="0">
                <a:latin typeface="微軟正黑體" panose="020B0604030504040204" pitchFamily="34" charset="-120"/>
              </a:rPr>
              <a:t>該科</a:t>
            </a:r>
            <a:r>
              <a:rPr lang="zh-TW" altLang="en-US" sz="3600" b="1" dirty="0" smtClean="0">
                <a:latin typeface="微軟正黑體" panose="020B0604030504040204" pitchFamily="34" charset="-120"/>
              </a:rPr>
              <a:t>將不予計分：</a:t>
            </a:r>
            <a:endParaRPr lang="en-US" altLang="zh-TW" sz="3600" b="1" dirty="0" smtClean="0">
              <a:latin typeface="微軟正黑體" panose="020B0604030504040204" pitchFamily="34" charset="-120"/>
            </a:endParaRPr>
          </a:p>
          <a:p>
            <a:pPr marL="777796" indent="-506362" algn="just" defTabSz="1511148" fontAlgn="auto">
              <a:lnSpc>
                <a:spcPct val="95000"/>
              </a:lnSpc>
              <a:spcAft>
                <a:spcPts val="0"/>
              </a:spcAft>
              <a:buFont typeface="Wingdings"/>
              <a:buNone/>
              <a:tabLst>
                <a:tab pos="803194" algn="l"/>
              </a:tabLst>
              <a:defRPr/>
            </a:pPr>
            <a:r>
              <a:rPr lang="en-US" altLang="zh-TW" sz="2800" b="1" dirty="0" smtClean="0">
                <a:latin typeface="微軟正黑體" panose="020B0604030504040204" pitchFamily="34" charset="-120"/>
              </a:rPr>
              <a:t>   	</a:t>
            </a:r>
            <a:r>
              <a:rPr lang="zh-TW" altLang="en-US" sz="2800" b="1" dirty="0" smtClean="0">
                <a:latin typeface="微軟正黑體" panose="020B0604030504040204" pitchFamily="34" charset="-120"/>
              </a:rPr>
              <a:t> </a:t>
            </a:r>
            <a:r>
              <a:rPr lang="en-US" altLang="zh-TW" sz="3200" dirty="0" smtClean="0">
                <a:latin typeface="微軟正黑體" panose="020B0604030504040204" pitchFamily="34" charset="-120"/>
              </a:rPr>
              <a:t>(1)</a:t>
            </a:r>
            <a:r>
              <a:rPr lang="zh-TW" altLang="en-US" sz="3200" dirty="0" smtClean="0">
                <a:latin typeface="微軟正黑體" panose="020B0604030504040204" pitchFamily="34" charset="-120"/>
              </a:rPr>
              <a:t>於答案紙上透露私人身分；</a:t>
            </a:r>
            <a:endParaRPr lang="en-US" altLang="zh-TW" sz="3200" dirty="0" smtClean="0">
              <a:latin typeface="微軟正黑體" panose="020B0604030504040204" pitchFamily="34" charset="-120"/>
            </a:endParaRPr>
          </a:p>
          <a:p>
            <a:pPr marL="777796" indent="-506362" algn="just" defTabSz="1511148" fontAlgn="auto">
              <a:lnSpc>
                <a:spcPct val="95000"/>
              </a:lnSpc>
              <a:spcAft>
                <a:spcPts val="0"/>
              </a:spcAft>
              <a:buFont typeface="Wingdings"/>
              <a:buNone/>
              <a:tabLst>
                <a:tab pos="803194" algn="l"/>
              </a:tabLst>
              <a:defRPr/>
            </a:pPr>
            <a:r>
              <a:rPr lang="zh-TW" altLang="en-US" sz="3200" dirty="0" smtClean="0">
                <a:latin typeface="微軟正黑體" panose="020B0604030504040204" pitchFamily="34" charset="-120"/>
              </a:rPr>
              <a:t>       </a:t>
            </a:r>
            <a:r>
              <a:rPr lang="en-US" altLang="zh-TW" sz="3200" dirty="0" smtClean="0">
                <a:latin typeface="微軟正黑體" panose="020B0604030504040204" pitchFamily="34" charset="-120"/>
              </a:rPr>
              <a:t>(2)</a:t>
            </a:r>
            <a:r>
              <a:rPr lang="zh-TW" altLang="en-US" sz="3200" dirty="0" smtClean="0">
                <a:latin typeface="微軟正黑體" panose="020B0604030504040204" pitchFamily="34" charset="-120"/>
              </a:rPr>
              <a:t>答案卷上作任何標記。</a:t>
            </a:r>
            <a:endParaRPr lang="en-US" altLang="zh-TW" sz="3200" dirty="0" smtClean="0">
              <a:latin typeface="微軟正黑體" panose="020B0604030504040204" pitchFamily="34" charset="-120"/>
            </a:endParaRPr>
          </a:p>
          <a:p>
            <a:pPr marL="777796" indent="-506362" algn="just" defTabSz="1511148" fontAlgn="auto">
              <a:lnSpc>
                <a:spcPct val="95000"/>
              </a:lnSpc>
              <a:spcAft>
                <a:spcPts val="0"/>
              </a:spcAft>
              <a:buFont typeface="Wingdings"/>
              <a:buNone/>
              <a:tabLst>
                <a:tab pos="803194" algn="l"/>
              </a:tabLst>
              <a:defRPr/>
            </a:pPr>
            <a:endParaRPr lang="en-US" altLang="zh-TW" sz="2400" dirty="0"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1079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1"/>
          <p:cNvSpPr txBox="1">
            <a:spLocks/>
          </p:cNvSpPr>
          <p:nvPr/>
        </p:nvSpPr>
        <p:spPr>
          <a:xfrm>
            <a:off x="274320" y="2041730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zh-TW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1400" b="1" kern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32206B-FB0D-4581-A1DC-67D74EDAC71C}" type="slidenum">
              <a:rPr kumimoji="0" lang="zh-TW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TW" altLang="en-US" sz="12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9" name="Picture 2" descr="C:\Documents and Settings\liying\桌面\違規卷\105141212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2" t="27823" r="19273" b="9500"/>
          <a:stretch>
            <a:fillRect/>
          </a:stretch>
        </p:blipFill>
        <p:spPr bwMode="auto">
          <a:xfrm>
            <a:off x="807720" y="2137225"/>
            <a:ext cx="3515179" cy="414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Documents and Settings\liying\桌面\違規卷\106010826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257" y="2116220"/>
            <a:ext cx="3990068" cy="433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投影片編號版面配置區 1"/>
          <p:cNvSpPr txBox="1">
            <a:spLocks/>
          </p:cNvSpPr>
          <p:nvPr/>
        </p:nvSpPr>
        <p:spPr>
          <a:xfrm>
            <a:off x="914400" y="1585096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zh-TW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1400" b="1" kern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32206B-FB0D-4581-A1DC-67D74EDAC71C}" type="slidenum">
              <a:rPr kumimoji="0" lang="zh-TW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TW" altLang="en-US" sz="12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 bwMode="auto">
          <a:xfrm>
            <a:off x="-1474834" y="557417"/>
            <a:ext cx="10987134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4400" b="1" dirty="0" smtClean="0">
                <a:solidFill>
                  <a:prstClr val="black"/>
                </a:solidFill>
                <a:latin typeface="標楷體" pitchFamily="65" charset="-120"/>
                <a:ea typeface="標楷體" panose="03000509000000000000" pitchFamily="65" charset="-120"/>
              </a:rPr>
              <a:t>註記符號或畫圖</a:t>
            </a:r>
            <a:r>
              <a:rPr kumimoji="1" lang="en-US" altLang="zh-TW" sz="4400" b="1" dirty="0" smtClean="0">
                <a:solidFill>
                  <a:prstClr val="black"/>
                </a:solidFill>
                <a:latin typeface="標楷體" pitchFamily="65" charset="-120"/>
                <a:ea typeface="標楷體" panose="03000509000000000000" pitchFamily="65" charset="-120"/>
              </a:rPr>
              <a:t>-</a:t>
            </a:r>
            <a:r>
              <a:rPr kumimoji="1" lang="zh-TW" altLang="en-US" sz="4400" b="1" dirty="0" smtClean="0">
                <a:latin typeface="標楷體" pitchFamily="65" charset="-120"/>
                <a:ea typeface="標楷體" panose="03000509000000000000" pitchFamily="65" charset="-120"/>
              </a:rPr>
              <a:t>數學</a:t>
            </a:r>
            <a:r>
              <a:rPr kumimoji="1" lang="zh-TW" altLang="en-US" sz="4400" b="1" dirty="0">
                <a:latin typeface="標楷體" pitchFamily="65" charset="-120"/>
                <a:ea typeface="標楷體" panose="03000509000000000000" pitchFamily="65" charset="-120"/>
              </a:rPr>
              <a:t>整</a:t>
            </a:r>
            <a:r>
              <a:rPr kumimoji="1" lang="zh-TW" altLang="en-US" sz="4400" b="1" dirty="0" smtClean="0">
                <a:latin typeface="標楷體" pitchFamily="65" charset="-120"/>
                <a:ea typeface="標楷體" panose="03000509000000000000" pitchFamily="65" charset="-120"/>
              </a:rPr>
              <a:t>科 </a:t>
            </a:r>
            <a:r>
              <a:rPr kumimoji="1" lang="en-US" altLang="zh-TW" sz="4400" b="1" dirty="0" smtClean="0">
                <a:latin typeface="標楷體" pitchFamily="65" charset="-120"/>
                <a:ea typeface="標楷體" panose="03000509000000000000" pitchFamily="65" charset="-120"/>
              </a:rPr>
              <a:t>0</a:t>
            </a:r>
            <a:r>
              <a:rPr kumimoji="1" lang="zh-TW" altLang="en-US" sz="4400" b="1" dirty="0" smtClean="0">
                <a:latin typeface="標楷體" pitchFamily="65" charset="-120"/>
                <a:ea typeface="標楷體" panose="03000509000000000000" pitchFamily="65" charset="-120"/>
              </a:rPr>
              <a:t>分</a:t>
            </a:r>
            <a:endParaRPr kumimoji="1" lang="en-US" altLang="zh-TW" sz="4400" b="1" dirty="0">
              <a:latin typeface="標楷體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22899" y="1041344"/>
            <a:ext cx="3514725" cy="76093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8803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 bwMode="auto">
          <a:xfrm>
            <a:off x="1429128" y="525218"/>
            <a:ext cx="8025116" cy="112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9pPr>
          </a:lstStyle>
          <a:p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寫作測驗作答注意事項</a:t>
            </a:r>
          </a:p>
        </p:txBody>
      </p:sp>
      <p:sp>
        <p:nvSpPr>
          <p:cNvPr id="5" name="投影片編號版面配置區 1"/>
          <p:cNvSpPr txBox="1">
            <a:spLocks/>
          </p:cNvSpPr>
          <p:nvPr/>
        </p:nvSpPr>
        <p:spPr>
          <a:xfrm>
            <a:off x="1319540" y="1531939"/>
            <a:ext cx="520146" cy="241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zh-TW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1400" b="1" kern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12BE87-494E-4F9A-ADEF-44B2A316BCE2}" type="slidenum">
              <a:rPr kumimoji="0" lang="zh-TW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TW" altLang="en-US" sz="12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633330" y="1552390"/>
            <a:ext cx="9388111" cy="55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19088" indent="-319088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6369" indent="-498425" algn="just" defTabSz="1511148" fontAlgn="auto">
              <a:lnSpc>
                <a:spcPct val="95000"/>
              </a:lnSpc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zh-TW" altLang="en-US" sz="2800" b="1" dirty="0" smtClean="0">
                <a:latin typeface="微軟正黑體" panose="020B0604030504040204" pitchFamily="34" charset="-120"/>
              </a:rPr>
              <a:t>以下情形違反考場規則，將影響得分：</a:t>
            </a:r>
            <a:endParaRPr lang="en-US" altLang="zh-TW" sz="2800" dirty="0" smtClean="0">
              <a:latin typeface="微軟正黑體" panose="020B0604030504040204" pitchFamily="34" charset="-120"/>
            </a:endParaRPr>
          </a:p>
          <a:p>
            <a:pPr marL="307944" indent="0" algn="just" defTabSz="1511148" fontAlgn="auto">
              <a:lnSpc>
                <a:spcPct val="95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zh-TW" altLang="en-US" sz="2800" dirty="0" smtClean="0">
                <a:latin typeface="微軟正黑體" panose="020B0604030504040204" pitchFamily="34" charset="-120"/>
              </a:rPr>
              <a:t>        </a:t>
            </a:r>
            <a:r>
              <a:rPr lang="en-US" altLang="zh-TW" sz="2800" dirty="0" smtClean="0">
                <a:latin typeface="微軟正黑體" panose="020B0604030504040204" pitchFamily="34" charset="-120"/>
              </a:rPr>
              <a:t>(1)</a:t>
            </a:r>
            <a:r>
              <a:rPr lang="zh-TW" altLang="en-US" sz="2800" dirty="0" smtClean="0">
                <a:latin typeface="微軟正黑體" panose="020B0604030504040204" pitchFamily="34" charset="-120"/>
              </a:rPr>
              <a:t>書寫超出答案卷格線外框。</a:t>
            </a:r>
            <a:endParaRPr lang="en-US" altLang="zh-TW" sz="2800" dirty="0" smtClean="0">
              <a:latin typeface="微軟正黑體" panose="020B0604030504040204" pitchFamily="34" charset="-120"/>
            </a:endParaRPr>
          </a:p>
          <a:p>
            <a:pPr marL="307944" indent="0" algn="just" defTabSz="1511148" fontAlgn="auto">
              <a:lnSpc>
                <a:spcPct val="95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zh-TW" altLang="en-US" sz="2800" dirty="0" smtClean="0">
                <a:latin typeface="微軟正黑體" panose="020B0604030504040204" pitchFamily="34" charset="-120"/>
              </a:rPr>
              <a:t>        </a:t>
            </a:r>
            <a:r>
              <a:rPr lang="en-US" altLang="zh-TW" sz="2800" dirty="0" smtClean="0">
                <a:latin typeface="微軟正黑體" panose="020B0604030504040204" pitchFamily="34" charset="-120"/>
              </a:rPr>
              <a:t>(2)</a:t>
            </a:r>
            <a:r>
              <a:rPr lang="zh-TW" altLang="en-US" sz="2800" dirty="0" smtClean="0">
                <a:latin typeface="微軟正黑體" panose="020B0604030504040204" pitchFamily="34" charset="-120"/>
              </a:rPr>
              <a:t>墨水不足</a:t>
            </a:r>
            <a:endParaRPr lang="en-US" altLang="zh-TW" sz="2800" dirty="0" smtClean="0">
              <a:latin typeface="微軟正黑體" panose="020B0604030504040204" pitchFamily="34" charset="-120"/>
            </a:endParaRPr>
          </a:p>
          <a:p>
            <a:pPr marL="307944" indent="0" algn="just" defTabSz="1511148" fontAlgn="auto">
              <a:lnSpc>
                <a:spcPct val="95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zh-TW" altLang="en-US" sz="2800" dirty="0" smtClean="0">
                <a:latin typeface="微軟正黑體" panose="020B0604030504040204" pitchFamily="34" charset="-120"/>
              </a:rPr>
              <a:t>        </a:t>
            </a:r>
            <a:r>
              <a:rPr lang="en-US" altLang="zh-TW" sz="2800" dirty="0" smtClean="0">
                <a:latin typeface="微軟正黑體" panose="020B0604030504040204" pitchFamily="34" charset="-120"/>
              </a:rPr>
              <a:t>(3)</a:t>
            </a:r>
            <a:r>
              <a:rPr lang="zh-TW" altLang="en-US" sz="2800" dirty="0" smtClean="0">
                <a:latin typeface="微軟正黑體" panose="020B0604030504040204" pitchFamily="34" charset="-120"/>
              </a:rPr>
              <a:t>字體太小</a:t>
            </a:r>
            <a:endParaRPr lang="en-US" altLang="zh-TW" sz="2800" dirty="0" smtClean="0">
              <a:latin typeface="微軟正黑體" panose="020B0604030504040204" pitchFamily="34" charset="-120"/>
            </a:endParaRPr>
          </a:p>
          <a:p>
            <a:pPr marL="307944" indent="0" algn="just" defTabSz="1511148" fontAlgn="auto">
              <a:lnSpc>
                <a:spcPct val="95000"/>
              </a:lnSpc>
              <a:spcAft>
                <a:spcPts val="0"/>
              </a:spcAft>
              <a:buFont typeface="Wingdings"/>
              <a:buNone/>
              <a:defRPr/>
            </a:pPr>
            <a:endParaRPr lang="zh-TW" altLang="en-US" sz="2800" dirty="0" smtClean="0">
              <a:latin typeface="微軟正黑體" panose="020B0604030504040204" pitchFamily="34" charset="-120"/>
            </a:endParaRPr>
          </a:p>
          <a:p>
            <a:pPr marL="796845" indent="-498425" algn="just" defTabSz="1511148" fontAlgn="auto">
              <a:lnSpc>
                <a:spcPct val="95000"/>
              </a:lnSpc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zh-TW" altLang="en-US" sz="2800" b="1" dirty="0" smtClean="0">
                <a:latin typeface="微軟正黑體" panose="020B0604030504040204" pitchFamily="34" charset="-120"/>
              </a:rPr>
              <a:t>以下情形違反考場規則，將該科</a:t>
            </a:r>
            <a:r>
              <a:rPr lang="zh-TW" altLang="en-US" sz="2800" b="1" u="sng" dirty="0" smtClean="0">
                <a:latin typeface="微軟正黑體" panose="020B0604030504040204" pitchFamily="34" charset="-120"/>
              </a:rPr>
              <a:t>不予計分</a:t>
            </a:r>
            <a:r>
              <a:rPr lang="zh-TW" altLang="en-US" sz="2800" b="1" dirty="0" smtClean="0">
                <a:latin typeface="微軟正黑體" panose="020B0604030504040204" pitchFamily="34" charset="-120"/>
              </a:rPr>
              <a:t>：</a:t>
            </a:r>
            <a:endParaRPr lang="en-US" altLang="zh-TW" sz="2800" b="1" dirty="0" smtClean="0">
              <a:latin typeface="微軟正黑體" panose="020B0604030504040204" pitchFamily="34" charset="-120"/>
            </a:endParaRPr>
          </a:p>
          <a:p>
            <a:pPr marL="777796" indent="-506362" algn="just" defTabSz="1511148" fontAlgn="auto">
              <a:lnSpc>
                <a:spcPct val="95000"/>
              </a:lnSpc>
              <a:spcAft>
                <a:spcPts val="0"/>
              </a:spcAft>
              <a:buFont typeface="Wingdings"/>
              <a:buNone/>
              <a:tabLst>
                <a:tab pos="803194" algn="l"/>
              </a:tabLst>
              <a:defRPr/>
            </a:pPr>
            <a:r>
              <a:rPr lang="en-US" altLang="zh-TW" sz="2800" b="1" dirty="0" smtClean="0">
                <a:latin typeface="微軟正黑體" panose="020B0604030504040204" pitchFamily="34" charset="-120"/>
              </a:rPr>
              <a:t>   	</a:t>
            </a:r>
            <a:r>
              <a:rPr lang="zh-TW" altLang="en-US" sz="2800" b="1" dirty="0" smtClean="0">
                <a:latin typeface="微軟正黑體" panose="020B0604030504040204" pitchFamily="34" charset="-120"/>
              </a:rPr>
              <a:t> </a:t>
            </a:r>
            <a:r>
              <a:rPr lang="en-US" altLang="zh-TW" sz="2800" dirty="0" smtClean="0">
                <a:latin typeface="微軟正黑體" panose="020B0604030504040204" pitchFamily="34" charset="-120"/>
              </a:rPr>
              <a:t>(1)</a:t>
            </a:r>
            <a:r>
              <a:rPr lang="zh-TW" altLang="en-US" sz="2800" dirty="0" smtClean="0">
                <a:latin typeface="微軟正黑體" panose="020B0604030504040204" pitchFamily="34" charset="-120"/>
              </a:rPr>
              <a:t>於答案紙上透露私人身分；</a:t>
            </a:r>
            <a:endParaRPr lang="en-US" altLang="zh-TW" sz="2800" dirty="0" smtClean="0">
              <a:latin typeface="微軟正黑體" panose="020B0604030504040204" pitchFamily="34" charset="-120"/>
            </a:endParaRPr>
          </a:p>
          <a:p>
            <a:pPr marL="777796" indent="-506362" algn="just" defTabSz="1511148" fontAlgn="auto">
              <a:lnSpc>
                <a:spcPct val="95000"/>
              </a:lnSpc>
              <a:spcAft>
                <a:spcPts val="0"/>
              </a:spcAft>
              <a:buFont typeface="Wingdings"/>
              <a:buNone/>
              <a:tabLst>
                <a:tab pos="803194" algn="l"/>
              </a:tabLst>
              <a:defRPr/>
            </a:pPr>
            <a:r>
              <a:rPr lang="zh-TW" altLang="en-US" sz="2800" dirty="0" smtClean="0">
                <a:latin typeface="微軟正黑體" panose="020B0604030504040204" pitchFamily="34" charset="-120"/>
              </a:rPr>
              <a:t>       </a:t>
            </a:r>
            <a:r>
              <a:rPr lang="en-US" altLang="zh-TW" sz="2800" dirty="0" smtClean="0">
                <a:latin typeface="微軟正黑體" panose="020B0604030504040204" pitchFamily="34" charset="-120"/>
              </a:rPr>
              <a:t>(2)</a:t>
            </a:r>
            <a:r>
              <a:rPr lang="zh-TW" altLang="en-US" sz="2800" dirty="0" smtClean="0">
                <a:latin typeface="微軟正黑體" panose="020B0604030504040204" pitchFamily="34" charset="-120"/>
              </a:rPr>
              <a:t>污損答案卷</a:t>
            </a:r>
            <a:endParaRPr lang="en-US" altLang="zh-TW" sz="2800" dirty="0" smtClean="0">
              <a:latin typeface="微軟正黑體" panose="020B0604030504040204" pitchFamily="34" charset="-120"/>
            </a:endParaRPr>
          </a:p>
          <a:p>
            <a:pPr marL="777796" indent="-506362" algn="just" defTabSz="1511148" fontAlgn="auto">
              <a:lnSpc>
                <a:spcPct val="95000"/>
              </a:lnSpc>
              <a:spcAft>
                <a:spcPts val="0"/>
              </a:spcAft>
              <a:buFont typeface="Wingdings"/>
              <a:buNone/>
              <a:tabLst>
                <a:tab pos="803194" algn="l"/>
              </a:tabLst>
              <a:defRPr/>
            </a:pPr>
            <a:r>
              <a:rPr lang="zh-TW" altLang="en-US" sz="2800" dirty="0" smtClean="0">
                <a:latin typeface="微軟正黑體" panose="020B0604030504040204" pitchFamily="34" charset="-120"/>
              </a:rPr>
              <a:t>       </a:t>
            </a:r>
            <a:r>
              <a:rPr lang="en-US" altLang="zh-TW" sz="2800" dirty="0" smtClean="0">
                <a:latin typeface="微軟正黑體" panose="020B0604030504040204" pitchFamily="34" charset="-120"/>
              </a:rPr>
              <a:t>(3)</a:t>
            </a:r>
            <a:r>
              <a:rPr lang="zh-TW" altLang="en-US" sz="2800" dirty="0" smtClean="0">
                <a:latin typeface="微軟正黑體" panose="020B0604030504040204" pitchFamily="34" charset="-120"/>
              </a:rPr>
              <a:t>答案卷上作任何標記。</a:t>
            </a:r>
            <a:endParaRPr lang="en-US" altLang="zh-TW" sz="2800" dirty="0" smtClean="0">
              <a:latin typeface="微軟正黑體" panose="020B0604030504040204" pitchFamily="34" charset="-120"/>
            </a:endParaRPr>
          </a:p>
          <a:p>
            <a:pPr marL="866688" lvl="1" indent="-565093" defTabSz="1511148" fontAlgn="auto">
              <a:lnSpc>
                <a:spcPct val="95000"/>
              </a:lnSpc>
              <a:spcAft>
                <a:spcPts val="0"/>
              </a:spcAft>
              <a:buClr>
                <a:schemeClr val="accent4"/>
              </a:buClr>
              <a:buFont typeface="Wingdings" pitchFamily="2" charset="2"/>
              <a:buChar char="u"/>
              <a:defRPr/>
            </a:pPr>
            <a:r>
              <a:rPr lang="zh-TW" altLang="en-US" sz="2800" dirty="0" smtClean="0">
                <a:latin typeface="微軟正黑體" panose="020B0604030504040204" pitchFamily="34" charset="-120"/>
              </a:rPr>
              <a:t>     字體美醜、文章長度不在評分規準中</a:t>
            </a:r>
            <a:endParaRPr lang="zh-TW" altLang="en-US" sz="2800" dirty="0"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339327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1767</TotalTime>
  <Words>480</Words>
  <Application>Microsoft Office PowerPoint</Application>
  <PresentationFormat>A4 紙張 (210x297 公釐)</PresentationFormat>
  <Paragraphs>133</Paragraphs>
  <Slides>11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8" baseType="lpstr">
      <vt:lpstr>文鼎中楷</vt:lpstr>
      <vt:lpstr>華康POP1體W5</vt:lpstr>
      <vt:lpstr>華康POP1體W7</vt:lpstr>
      <vt:lpstr>華康行楷體W5</vt:lpstr>
      <vt:lpstr>華康流隸體W5</vt:lpstr>
      <vt:lpstr>微軟正黑體</vt:lpstr>
      <vt:lpstr>新細明體</vt:lpstr>
      <vt:lpstr>標楷體</vt:lpstr>
      <vt:lpstr>Arial</vt:lpstr>
      <vt:lpstr>Calibri</vt:lpstr>
      <vt:lpstr>Calibri Light</vt:lpstr>
      <vt:lpstr>Tempus Sans ITC</vt:lpstr>
      <vt:lpstr>Times New Roman</vt:lpstr>
      <vt:lpstr>Tw Cen MT</vt:lpstr>
      <vt:lpstr>Wingdings</vt:lpstr>
      <vt:lpstr>1_Office 佈景主題</vt:lpstr>
      <vt:lpstr>方程式</vt:lpstr>
      <vt:lpstr>PowerPoint 簡報</vt:lpstr>
      <vt:lpstr>國中教育會考何時考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104年校務評鑑</dc:title>
  <dc:creator>user</dc:creator>
  <cp:lastModifiedBy>user</cp:lastModifiedBy>
  <cp:revision>49</cp:revision>
  <cp:lastPrinted>2018-11-13T08:16:46Z</cp:lastPrinted>
  <dcterms:created xsi:type="dcterms:W3CDTF">2018-10-22T01:43:33Z</dcterms:created>
  <dcterms:modified xsi:type="dcterms:W3CDTF">2018-11-13T08:17:59Z</dcterms:modified>
</cp:coreProperties>
</file>